
<file path=[Content_Types].xml><?xml version="1.0" encoding="utf-8"?>
<Types xmlns="http://schemas.openxmlformats.org/package/2006/content-types">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64" r:id="rId4"/>
    <p:sldId id="257" r:id="rId5"/>
    <p:sldId id="258" r:id="rId6"/>
    <p:sldId id="260" r:id="rId7"/>
    <p:sldId id="259" r:id="rId8"/>
    <p:sldId id="261" r:id="rId9"/>
    <p:sldId id="265" r:id="rId10"/>
    <p:sldId id="262" r:id="rId11"/>
    <p:sldId id="263" r:id="rId12"/>
    <p:sldId id="273" r:id="rId13"/>
    <p:sldId id="274" r:id="rId14"/>
    <p:sldId id="277" r:id="rId15"/>
    <p:sldId id="278" r:id="rId16"/>
    <p:sldId id="279" r:id="rId17"/>
    <p:sldId id="281" r:id="rId18"/>
    <p:sldId id="280" r:id="rId19"/>
    <p:sldId id="282" r:id="rId20"/>
    <p:sldId id="275" r:id="rId21"/>
    <p:sldId id="276" r:id="rId22"/>
    <p:sldId id="283" r:id="rId23"/>
    <p:sldId id="299" r:id="rId24"/>
    <p:sldId id="298" r:id="rId25"/>
    <p:sldId id="285" r:id="rId26"/>
    <p:sldId id="287" r:id="rId27"/>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9D9D9"/>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p:cViewPr varScale="1">
        <p:scale>
          <a:sx n="99" d="100"/>
          <a:sy n="99" d="100"/>
        </p:scale>
        <p:origin x="84" y="582"/>
      </p:cViewPr>
      <p:guideLst>
        <p:guide orient="horz" pos="2195"/>
        <p:guide pos="3838"/>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0" Type="http://schemas.openxmlformats.org/officeDocument/2006/relationships/tableStyles" Target="tableStyles.xml"/><Relationship Id="rId3" Type="http://schemas.openxmlformats.org/officeDocument/2006/relationships/slide" Target="slides/slide1.xml"/><Relationship Id="rId29" Type="http://schemas.openxmlformats.org/officeDocument/2006/relationships/viewProps" Target="viewProps.xml"/><Relationship Id="rId28" Type="http://schemas.openxmlformats.org/officeDocument/2006/relationships/presProps" Target="presProps.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2"/>
            </p:custDataLst>
          </p:nvPr>
        </p:nvSpPr>
        <p:spPr>
          <a:xfrm>
            <a:off x="1198800" y="914400"/>
            <a:ext cx="9799200" cy="2570400"/>
          </a:xfrm>
        </p:spPr>
        <p:txBody>
          <a:bodyPr lIns="90000" tIns="46800" rIns="90000" bIns="46800" anchor="b" anchorCtr="0">
            <a:normAutofit/>
          </a:bodyPr>
          <a:lstStyle>
            <a:lvl1pPr algn="ctr">
              <a:defRPr sz="6000"/>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3"/>
            </p:custDataLst>
          </p:nvPr>
        </p:nvSpPr>
        <p:spPr>
          <a:xfrm>
            <a:off x="1198800" y="3560400"/>
            <a:ext cx="9799200" cy="1472400"/>
          </a:xfrm>
        </p:spPr>
        <p:txBody>
          <a:bodyPr lIns="90000" tIns="46800" rIns="90000" bIns="46800">
            <a:normAutofit/>
          </a:bodyPr>
          <a:lstStyle>
            <a:lvl1pPr marL="0" indent="0" algn="ctr">
              <a:lnSpc>
                <a:spcPct val="110000"/>
              </a:lnSpc>
              <a:buNone/>
              <a:defRPr sz="2400" spc="200">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08400" y="774000"/>
            <a:ext cx="10972800" cy="5482800"/>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1198800" y="2484000"/>
            <a:ext cx="9799200" cy="1018800"/>
          </a:xfrm>
        </p:spPr>
        <p:txBody>
          <a:bodyPr vert="horz" lIns="90000" tIns="46800" rIns="90000" bIns="46800" rtlCol="0" anchor="t" anchorCtr="0">
            <a:normAutofit/>
          </a:bodyPr>
          <a:lstStyle>
            <a:lvl1pPr algn="ctr">
              <a:defRPr sz="6000"/>
            </a:lvl1pPr>
          </a:lstStyle>
          <a:p>
            <a:pPr lvl="0"/>
            <a:r>
              <a:rPr>
                <a:sym typeface="+mn-ea"/>
              </a:rPr>
              <a:t>单击此处编辑标题</a:t>
            </a:r>
            <a:endParaRPr>
              <a:sym typeface="+mn-ea"/>
            </a:endParaRPr>
          </a:p>
        </p:txBody>
      </p:sp>
      <p:sp>
        <p:nvSpPr>
          <p:cNvPr id="7" name="文本占位符 6"/>
          <p:cNvSpPr>
            <a:spLocks noGrp="1"/>
          </p:cNvSpPr>
          <p:nvPr>
            <p:ph type="body" sz="quarter" idx="13"/>
            <p:custDataLst>
              <p:tags r:id="rId6"/>
            </p:custDataLst>
          </p:nvPr>
        </p:nvSpPr>
        <p:spPr>
          <a:xfrm>
            <a:off x="1198800" y="3560400"/>
            <a:ext cx="9799200" cy="471600"/>
          </a:xfrm>
        </p:spPr>
        <p:txBody>
          <a:bodyPr lIns="90000" tIns="46800" rIns="90000" bIns="46800">
            <a:normAutofit/>
          </a:bodyPr>
          <a:lstStyle>
            <a:lvl1pPr algn="ctr">
              <a:lnSpc>
                <a:spcPct val="110000"/>
              </a:lnSpc>
              <a:buNone/>
              <a:defRPr sz="2400" spc="200"/>
            </a:lvl1pPr>
          </a:lstStyle>
          <a:p>
            <a:pPr lvl="0"/>
            <a:r>
              <a:rPr lang="zh-CN" altLang="en-US" dirty="0"/>
              <a:t>单击此处编辑母版文本样式</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608400" y="1490400"/>
            <a:ext cx="10969200" cy="4759200"/>
          </a:xfrm>
        </p:spPr>
        <p:txBody>
          <a:bodyPr vert="horz" lIns="90000" tIns="46800" rIns="90000" bIns="46800" rtlCol="0">
            <a:normAutofit/>
          </a:body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0800" y="3848400"/>
            <a:ext cx="7768800" cy="766800"/>
          </a:xfrm>
        </p:spPr>
        <p:txBody>
          <a:bodyPr lIns="90000" tIns="46800" rIns="90000" bIns="46800" anchor="b" anchorCtr="0">
            <a:normAutofit/>
          </a:bodyPr>
          <a:lstStyle>
            <a:lvl1pPr>
              <a:defRPr sz="4400"/>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990800" y="4615200"/>
            <a:ext cx="7768800" cy="867600"/>
          </a:xfrm>
        </p:spPr>
        <p:txBody>
          <a:bodyPr lIns="90000" tIns="46800" rIns="90000" bIns="46800">
            <a:normAutofit/>
          </a:bodyPr>
          <a:lstStyle>
            <a:lvl1pPr marL="0" indent="0">
              <a:buNone/>
              <a:defRPr sz="1800">
                <a:solidFill>
                  <a:schemeClr val="tx1">
                    <a:lumMod val="65000"/>
                    <a:lumOff val="3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dirty="0">
                <a:sym typeface="+mn-ea"/>
              </a:rPr>
              <a:t>单击此处编辑母版标题样式</a:t>
            </a:r>
            <a:endParaRPr dirty="0">
              <a:sym typeface="+mn-ea"/>
            </a:endParaRPr>
          </a:p>
        </p:txBody>
      </p:sp>
      <p:sp>
        <p:nvSpPr>
          <p:cNvPr id="3" name="内容占位符 2"/>
          <p:cNvSpPr>
            <a:spLocks noGrp="1"/>
          </p:cNvSpPr>
          <p:nvPr>
            <p:ph sz="half" idx="1"/>
            <p:custDataLst>
              <p:tags r:id="rId3"/>
            </p:custDataLst>
          </p:nvPr>
        </p:nvSpPr>
        <p:spPr>
          <a:xfrm>
            <a:off x="608400" y="1501200"/>
            <a:ext cx="5176800" cy="4748400"/>
          </a:xfrm>
        </p:spPr>
        <p:txBody>
          <a:bodyPr vert="horz" lIns="90000" tIns="46800" rIns="90000" bIns="46800" rtlCol="0">
            <a:normAutofit/>
          </a:body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内容占位符 3"/>
          <p:cNvSpPr>
            <a:spLocks noGrp="1"/>
          </p:cNvSpPr>
          <p:nvPr>
            <p:ph sz="half" idx="2"/>
            <p:custDataLst>
              <p:tags r:id="rId4"/>
            </p:custDataLst>
          </p:nvPr>
        </p:nvSpPr>
        <p:spPr>
          <a:xfrm>
            <a:off x="6411600" y="1501200"/>
            <a:ext cx="5176800" cy="4748400"/>
          </a:xfrm>
        </p:spPr>
        <p:txBody>
          <a:bodyPr lIns="90000" tIns="46800" rIns="90000" bIns="4680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608400" y="1429200"/>
            <a:ext cx="5342400" cy="381600"/>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6235750" y="1421729"/>
            <a:ext cx="5342400" cy="381600"/>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08330" y="1555115"/>
            <a:ext cx="5233035" cy="4608195"/>
          </a:xfrm>
        </p:spPr>
        <p:txBody>
          <a:bodyPr vert="horz" lIns="90000" tIns="46800" rIns="90000" bIns="46800" rtlCol="0">
            <a:normAutofit/>
          </a:bodyPr>
          <a:lstStyle>
            <a:lvl1pPr>
              <a:buNone/>
              <a:defRPr sz="1600"/>
            </a:lvl1pPr>
          </a:lstStyle>
          <a:p>
            <a:pPr lvl="0"/>
            <a:endParaRPr dirty="0">
              <a:sym typeface="+mn-ea"/>
            </a:endParaRPr>
          </a:p>
        </p:txBody>
      </p:sp>
      <p:sp>
        <p:nvSpPr>
          <p:cNvPr id="4" name="文本占位符 3"/>
          <p:cNvSpPr>
            <a:spLocks noGrp="1"/>
          </p:cNvSpPr>
          <p:nvPr>
            <p:ph type="body" sz="half" idx="2"/>
            <p:custDataLst>
              <p:tags r:id="rId3"/>
            </p:custDataLst>
          </p:nvPr>
        </p:nvSpPr>
        <p:spPr>
          <a:xfrm>
            <a:off x="6350400" y="1555200"/>
            <a:ext cx="5227200" cy="4608000"/>
          </a:xfrm>
        </p:spPr>
        <p:txBody>
          <a:bodyPr vert="horz" lIns="90000" tIns="46800" rIns="90000" bIns="46800" rtlCol="0">
            <a:normAutofit/>
          </a:bodyPr>
          <a:lstStyle>
            <a:lvl1pPr>
              <a:buNone/>
              <a:defRPr sz="1600"/>
            </a:lvl1pPr>
          </a:lstStyle>
          <a:p>
            <a:pPr lvl="0"/>
            <a:r>
              <a:rPr dirty="0">
                <a:sym typeface="+mn-ea"/>
              </a:rPr>
              <a:t>单击此处编辑母版文本样式</a:t>
            </a:r>
            <a:endParaRPr dirty="0">
              <a:sym typeface="+mn-ea"/>
            </a:endParaRPr>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800" y="914400"/>
            <a:ext cx="1044000" cy="5029200"/>
          </a:xfrm>
        </p:spPr>
        <p:txBody>
          <a:bodyPr vert="eaVert" lIns="90000" tIns="46800" rIns="90000" bIns="46800" rtlCol="0" anchor="ctr" anchorCtr="0">
            <a:normAutofit/>
          </a:bodyPr>
          <a:lstStyle>
            <a:lvl1pPr>
              <a:buNone/>
              <a:defRPr sz="2800"/>
            </a:lvl1pPr>
          </a:lstStyle>
          <a:p>
            <a:pPr lvl="0"/>
            <a:r>
              <a:rPr dirty="0">
                <a:sym typeface="+mn-ea"/>
              </a:rPr>
              <a:t>单击此处编辑标题</a:t>
            </a:r>
            <a:endParaRPr dirty="0">
              <a:sym typeface="+mn-ea"/>
            </a:endParaRPr>
          </a:p>
        </p:txBody>
      </p:sp>
      <p:sp>
        <p:nvSpPr>
          <p:cNvPr id="3" name="竖排文字占位符 2"/>
          <p:cNvSpPr>
            <a:spLocks noGrp="1"/>
          </p:cNvSpPr>
          <p:nvPr>
            <p:ph type="body" orient="vert" idx="1"/>
            <p:custDataLst>
              <p:tags r:id="rId3"/>
            </p:custDataLst>
          </p:nvPr>
        </p:nvSpPr>
        <p:spPr>
          <a:xfrm>
            <a:off x="914400" y="914400"/>
            <a:ext cx="9169200" cy="5029200"/>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7400" indent="-228600">
              <a:defRPr spc="300"/>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7" Type="http://schemas.openxmlformats.org/officeDocument/2006/relationships/theme" Target="../theme/theme1.xml"/><Relationship Id="rId16" Type="http://schemas.openxmlformats.org/officeDocument/2006/relationships/tags" Target="../tags/tag61.xml"/><Relationship Id="rId15" Type="http://schemas.openxmlformats.org/officeDocument/2006/relationships/tags" Target="../tags/tag60.xml"/><Relationship Id="rId14" Type="http://schemas.openxmlformats.org/officeDocument/2006/relationships/tags" Target="../tags/tag59.xml"/><Relationship Id="rId13" Type="http://schemas.openxmlformats.org/officeDocument/2006/relationships/tags" Target="../tags/tag58.xml"/><Relationship Id="rId12" Type="http://schemas.openxmlformats.org/officeDocument/2006/relationships/tags" Target="../tags/tag57.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D9D9D9"/>
            </a:gs>
          </a:gsLst>
          <a:lin ang="5400000" scaled="0"/>
        </a:gra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latin typeface="Arial" panose="020B0604020202020204" pitchFamily="34" charset="0"/>
                <a:ea typeface="微软雅黑" panose="020B0503020204020204" pitchFamily="34" charset="-122"/>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Arial" panose="020B0604020202020204" pitchFamily="34" charset="0"/>
          <a:ea typeface="微软雅黑" panose="020B0503020204020204" pitchFamily="3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63.xml"/><Relationship Id="rId1" Type="http://schemas.openxmlformats.org/officeDocument/2006/relationships/tags" Target="../tags/tag62.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0.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71.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2.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73.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4.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75.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76.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7.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8.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7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0.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1.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2.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3.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4.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85.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64.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5.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6.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7.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custDataLst>
              <p:tags r:id="rId1"/>
            </p:custDataLst>
          </p:nvPr>
        </p:nvSpPr>
        <p:spPr/>
        <p:txBody>
          <a:bodyPr/>
          <a:p>
            <a:r>
              <a:rPr lang="zh-CN" altLang="zh-CN"/>
              <a:t>组合式税费支持政策宣讲</a:t>
            </a:r>
            <a:endParaRPr lang="en-US" altLang="zh-CN"/>
          </a:p>
        </p:txBody>
      </p:sp>
    </p:spTree>
    <p:custDataLst>
      <p:tags r:id="rId2"/>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608330" y="796290"/>
            <a:ext cx="10968990" cy="5453380"/>
          </a:xfrm>
        </p:spPr>
        <p:txBody>
          <a:bodyPr>
            <a:normAutofit/>
          </a:bodyPr>
          <a:p>
            <a:pPr marL="0" indent="0">
              <a:buNone/>
            </a:pPr>
            <a:r>
              <a:rPr lang="zh-CN" altLang="en-US" sz="2400" b="1" dirty="0">
                <a:solidFill>
                  <a:schemeClr val="tx2">
                    <a:lumMod val="50000"/>
                    <a:lumOff val="50000"/>
                  </a:schemeClr>
                </a:solidFill>
                <a:latin typeface="Calibri" panose="020F0502020204030204" charset="0"/>
                <a:ea typeface="等线" panose="02010600030101010101" charset="-122"/>
                <a:sym typeface="等线" panose="02010600030101010101" charset="-122"/>
              </a:rPr>
              <a:t>留抵退税和即征即退、先征后返（退）</a:t>
            </a:r>
            <a:endParaRPr lang="zh-CN" altLang="en-US" sz="2400" b="1" dirty="0">
              <a:solidFill>
                <a:schemeClr val="tx2">
                  <a:lumMod val="50000"/>
                  <a:lumOff val="50000"/>
                </a:schemeClr>
              </a:solidFill>
              <a:latin typeface="Calibri" panose="020F0502020204030204" charset="0"/>
              <a:ea typeface="等线" panose="02010600030101010101" charset="-122"/>
              <a:sym typeface="等线" panose="02010600030101010101" charset="-122"/>
            </a:endParaRPr>
          </a:p>
          <a:p>
            <a:r>
              <a:rPr lang="zh-CN" altLang="en-US" dirty="0">
                <a:solidFill>
                  <a:srgbClr val="000000"/>
                </a:solidFill>
                <a:latin typeface="Calibri" panose="020F0502020204030204" charset="0"/>
                <a:ea typeface="等线" panose="02010600030101010101" charset="-122"/>
                <a:sym typeface="等线" panose="02010600030101010101" charset="-122"/>
              </a:rPr>
              <a:t>纳税人自2019年4月1日起已取得留抵退税款的，不得再申请享受增值税即征即退、先征后返（退）政策。纳税人可以在</a:t>
            </a:r>
            <a:r>
              <a:rPr lang="zh-CN" altLang="en-US" dirty="0">
                <a:solidFill>
                  <a:srgbClr val="FF0000"/>
                </a:solidFill>
                <a:latin typeface="Calibri" panose="020F0502020204030204" charset="0"/>
                <a:ea typeface="等线" panose="02010600030101010101" charset="-122"/>
                <a:sym typeface="等线" panose="02010600030101010101" charset="-122"/>
              </a:rPr>
              <a:t>2022年10月31日</a:t>
            </a:r>
            <a:r>
              <a:rPr lang="zh-CN" altLang="en-US" dirty="0">
                <a:solidFill>
                  <a:srgbClr val="000000"/>
                </a:solidFill>
                <a:latin typeface="Calibri" panose="020F0502020204030204" charset="0"/>
                <a:ea typeface="等线" panose="02010600030101010101" charset="-122"/>
                <a:sym typeface="等线" panose="02010600030101010101" charset="-122"/>
              </a:rPr>
              <a:t>前一次性将已取得的留抵退税款全部缴回后，按规定申请享受增值税即征即退、先征后返（退）政策。</a:t>
            </a:r>
            <a:endParaRPr lang="zh-CN" altLang="en-US" dirty="0">
              <a:solidFill>
                <a:srgbClr val="000000"/>
              </a:solidFill>
              <a:latin typeface="Calibri" panose="020F0502020204030204" charset="0"/>
              <a:ea typeface="等线" panose="02010600030101010101" charset="-122"/>
              <a:sym typeface="等线" panose="02010600030101010101" charset="-122"/>
            </a:endParaRPr>
          </a:p>
          <a:p>
            <a:r>
              <a:rPr lang="zh-CN" altLang="en-US" dirty="0">
                <a:solidFill>
                  <a:srgbClr val="000000"/>
                </a:solidFill>
                <a:latin typeface="Calibri" panose="020F0502020204030204" charset="0"/>
                <a:ea typeface="等线" panose="02010600030101010101" charset="-122"/>
                <a:sym typeface="等线" panose="02010600030101010101" charset="-122"/>
              </a:rPr>
              <a:t>纳税人自2019年4月1日起已享受增值税即征即退、先征后返（退）政策的，可以在</a:t>
            </a:r>
            <a:r>
              <a:rPr lang="zh-CN" altLang="en-US" dirty="0">
                <a:solidFill>
                  <a:srgbClr val="FF0000"/>
                </a:solidFill>
                <a:latin typeface="Calibri" panose="020F0502020204030204" charset="0"/>
                <a:ea typeface="等线" panose="02010600030101010101" charset="-122"/>
                <a:sym typeface="等线" panose="02010600030101010101" charset="-122"/>
              </a:rPr>
              <a:t>2022年10月31日</a:t>
            </a:r>
            <a:r>
              <a:rPr lang="zh-CN" altLang="en-US" dirty="0">
                <a:solidFill>
                  <a:srgbClr val="000000"/>
                </a:solidFill>
                <a:latin typeface="Calibri" panose="020F0502020204030204" charset="0"/>
                <a:ea typeface="等线" panose="02010600030101010101" charset="-122"/>
                <a:sym typeface="等线" panose="02010600030101010101" charset="-122"/>
              </a:rPr>
              <a:t>前一次性将已退还的增值税即征即退、先征后返（退）税款全部缴回后，按规定申请退还留抵税额。</a:t>
            </a:r>
            <a:endParaRPr lang="zh-CN" altLang="en-US" sz="2400" dirty="0">
              <a:solidFill>
                <a:srgbClr val="000000"/>
              </a:solidFill>
              <a:latin typeface="Calibri" panose="020F0502020204030204" charset="0"/>
              <a:ea typeface="等线" panose="02010600030101010101" charset="-122"/>
              <a:sym typeface="等线" panose="02010600030101010101" charset="-122"/>
            </a:endParaRPr>
          </a:p>
          <a:p>
            <a:pPr marL="0" indent="0">
              <a:buNone/>
            </a:pPr>
            <a:r>
              <a:rPr lang="zh-CN" altLang="en-US" sz="2400" b="1" dirty="0">
                <a:solidFill>
                  <a:schemeClr val="tx2">
                    <a:lumMod val="50000"/>
                    <a:lumOff val="50000"/>
                  </a:schemeClr>
                </a:solidFill>
                <a:latin typeface="Calibri" panose="020F0502020204030204" charset="0"/>
                <a:ea typeface="等线" panose="02010600030101010101" charset="-122"/>
                <a:sym typeface="等线" panose="02010600030101010101" charset="-122"/>
              </a:rPr>
              <a:t>留抵退税和出口退税</a:t>
            </a:r>
            <a:endParaRPr lang="zh-CN" altLang="en-US" sz="2400" b="1" dirty="0">
              <a:solidFill>
                <a:schemeClr val="tx2">
                  <a:lumMod val="50000"/>
                  <a:lumOff val="50000"/>
                </a:schemeClr>
              </a:solidFill>
              <a:latin typeface="Calibri" panose="020F0502020204030204" charset="0"/>
              <a:ea typeface="等线" panose="02010600030101010101" charset="-122"/>
              <a:sym typeface="等线" panose="02010600030101010101" charset="-122"/>
            </a:endParaRPr>
          </a:p>
          <a:p>
            <a:r>
              <a:rPr lang="zh-CN" altLang="en-US" dirty="0">
                <a:solidFill>
                  <a:srgbClr val="000000"/>
                </a:solidFill>
                <a:latin typeface="Calibri" panose="020F0502020204030204" charset="0"/>
                <a:ea typeface="等线" panose="02010600030101010101" charset="-122"/>
                <a:sym typeface="等线" panose="02010600030101010101" charset="-122"/>
              </a:rPr>
              <a:t>纳税人出口货物劳务、发生跨境应税行为，适用免抵退税办法的，应先办理免抵退税，免抵退税办理完毕后，仍符合本公告规定条件的，可以申请退还留抵退税；适用免退税办法的，相关进项税额不得用于退还留抵税额。</a:t>
            </a:r>
            <a:endParaRPr lang="zh-CN" altLang="en-US" dirty="0">
              <a:latin typeface="Arial" panose="020B0604020202020204" pitchFamily="34" charset="0"/>
              <a:ea typeface="宋体" panose="02010600030101010101" pitchFamily="2" charset="-122"/>
            </a:endParaRPr>
          </a:p>
          <a:p>
            <a:endParaRPr lang="zh-CN" altLang="en-US"/>
          </a:p>
        </p:txBody>
      </p:sp>
    </p:spTree>
    <p:custDataLst>
      <p:tags r:id="rId1"/>
    </p:custData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ctrTitle"/>
          </p:nvPr>
        </p:nvSpPr>
        <p:spPr/>
        <p:txBody>
          <a:bodyPr>
            <a:normAutofit fontScale="90000"/>
          </a:bodyPr>
          <a:p>
            <a:r>
              <a:rPr lang="zh-CN" altLang="en-US" sz="4400"/>
              <a:t>第二部分</a:t>
            </a:r>
            <a:br>
              <a:rPr lang="zh-CN" altLang="en-US" sz="4400"/>
            </a:br>
            <a:br>
              <a:rPr lang="zh-CN" altLang="en-US"/>
            </a:br>
            <a:r>
              <a:rPr lang="zh-CN" altLang="en-US"/>
              <a:t>小规模纳税人免征增值税政策</a:t>
            </a:r>
            <a:endParaRPr lang="zh-CN" altLang="en-US"/>
          </a:p>
        </p:txBody>
      </p:sp>
      <p:sp>
        <p:nvSpPr>
          <p:cNvPr id="3" name="副标题 2"/>
          <p:cNvSpPr>
            <a:spLocks noGrp="1"/>
          </p:cNvSpPr>
          <p:nvPr>
            <p:ph type="subTitle" idx="1"/>
          </p:nvPr>
        </p:nvSpPr>
        <p:spPr/>
        <p:txBody>
          <a:bodyPr/>
          <a:p>
            <a:endParaRPr lang="zh-CN" altLang="en-US"/>
          </a:p>
        </p:txBody>
      </p:sp>
    </p:spTree>
    <p:custDataLst>
      <p:tags r:id="rId1"/>
    </p:custData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政策</a:t>
            </a:r>
            <a:endParaRPr lang="zh-CN" altLang="en-US"/>
          </a:p>
        </p:txBody>
      </p:sp>
      <p:sp>
        <p:nvSpPr>
          <p:cNvPr id="3" name="内容占位符 2"/>
          <p:cNvSpPr>
            <a:spLocks noGrp="1"/>
          </p:cNvSpPr>
          <p:nvPr>
            <p:ph idx="1"/>
          </p:nvPr>
        </p:nvSpPr>
        <p:spPr/>
        <p:txBody>
          <a:bodyPr/>
          <a:p>
            <a:r>
              <a:rPr lang="zh-CN" altLang="en-US"/>
              <a:t>自</a:t>
            </a:r>
            <a:r>
              <a:rPr lang="en-US" altLang="zh-CN"/>
              <a:t>2022</a:t>
            </a:r>
            <a:r>
              <a:rPr lang="zh-CN" altLang="en-US"/>
              <a:t>年</a:t>
            </a:r>
            <a:r>
              <a:rPr lang="en-US" altLang="zh-CN"/>
              <a:t>4</a:t>
            </a:r>
            <a:r>
              <a:rPr lang="zh-CN" altLang="en-US"/>
              <a:t>月</a:t>
            </a:r>
            <a:r>
              <a:rPr lang="en-US" altLang="zh-CN"/>
              <a:t>1</a:t>
            </a:r>
            <a:r>
              <a:rPr lang="zh-CN" altLang="en-US"/>
              <a:t>日至</a:t>
            </a:r>
            <a:r>
              <a:rPr lang="en-US" altLang="zh-CN"/>
              <a:t>2022</a:t>
            </a:r>
            <a:r>
              <a:rPr lang="zh-CN" altLang="en-US"/>
              <a:t>年</a:t>
            </a:r>
            <a:r>
              <a:rPr lang="en-US" altLang="zh-CN"/>
              <a:t>12</a:t>
            </a:r>
            <a:r>
              <a:rPr lang="zh-CN" altLang="en-US"/>
              <a:t>月</a:t>
            </a:r>
            <a:r>
              <a:rPr lang="en-US" altLang="zh-CN"/>
              <a:t>31</a:t>
            </a:r>
            <a:r>
              <a:rPr lang="zh-CN" altLang="en-US"/>
              <a:t>日，增值税小规模纳税人适用</a:t>
            </a:r>
            <a:r>
              <a:rPr lang="en-US" altLang="zh-CN"/>
              <a:t>3%</a:t>
            </a:r>
            <a:r>
              <a:rPr lang="zh-CN" altLang="en-US"/>
              <a:t>征收率的应税销售收入，免征增值税；适用</a:t>
            </a:r>
            <a:r>
              <a:rPr lang="en-US" altLang="zh-CN"/>
              <a:t>3%</a:t>
            </a:r>
            <a:r>
              <a:rPr lang="zh-CN" altLang="en-US"/>
              <a:t>预征率的预缴增值税项目，暂停预缴增值税。（财税</a:t>
            </a:r>
            <a:r>
              <a:rPr lang="en-US" altLang="zh-CN"/>
              <a:t>2022</a:t>
            </a:r>
            <a:r>
              <a:rPr lang="zh-CN" altLang="en-US"/>
              <a:t>年第</a:t>
            </a:r>
            <a:r>
              <a:rPr lang="en-US" altLang="zh-CN"/>
              <a:t>15</a:t>
            </a:r>
            <a:r>
              <a:rPr lang="zh-CN" altLang="en-US"/>
              <a:t>号）</a:t>
            </a:r>
            <a:endParaRPr lang="zh-CN" altLang="en-US"/>
          </a:p>
        </p:txBody>
      </p:sp>
    </p:spTree>
    <p:custDataLst>
      <p:tags r:id="rId1"/>
    </p:custData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ctrTitle"/>
          </p:nvPr>
        </p:nvSpPr>
        <p:spPr>
          <a:xfrm>
            <a:off x="1196260" y="899795"/>
            <a:ext cx="9799200" cy="2570400"/>
          </a:xfrm>
        </p:spPr>
        <p:txBody>
          <a:bodyPr>
            <a:normAutofit fontScale="90000"/>
          </a:bodyPr>
          <a:p>
            <a:r>
              <a:rPr lang="zh-CN" altLang="en-US" sz="4400"/>
              <a:t>第三部分</a:t>
            </a:r>
            <a:br>
              <a:rPr lang="zh-CN" altLang="en-US"/>
            </a:br>
            <a:br>
              <a:rPr lang="zh-CN" altLang="en-US"/>
            </a:br>
            <a:r>
              <a:rPr lang="zh-CN" altLang="en-US">
                <a:sym typeface="仓耳青禾体-谷力 W05" pitchFamily="2" charset="-122"/>
              </a:rPr>
              <a:t>三项服务业支持政策</a:t>
            </a:r>
            <a:endParaRPr lang="zh-CN" altLang="en-US">
              <a:sym typeface="仓耳青禾体-谷力 W05" pitchFamily="2" charset="-122"/>
            </a:endParaRPr>
          </a:p>
        </p:txBody>
      </p:sp>
      <p:sp>
        <p:nvSpPr>
          <p:cNvPr id="3" name="副标题 2"/>
          <p:cNvSpPr>
            <a:spLocks noGrp="1"/>
          </p:cNvSpPr>
          <p:nvPr>
            <p:ph type="subTitle" idx="1"/>
          </p:nvPr>
        </p:nvSpPr>
        <p:spPr/>
        <p:txBody>
          <a:bodyPr/>
          <a:p>
            <a:endParaRPr lang="zh-CN" altLang="en-US"/>
          </a:p>
        </p:txBody>
      </p:sp>
    </p:spTree>
    <p:custDataLst>
      <p:tags r:id="rId1"/>
    </p:custData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政策</a:t>
            </a:r>
            <a:endParaRPr lang="zh-CN" altLang="en-US"/>
          </a:p>
        </p:txBody>
      </p:sp>
      <p:sp>
        <p:nvSpPr>
          <p:cNvPr id="3" name="内容占位符 2"/>
          <p:cNvSpPr>
            <a:spLocks noGrp="1"/>
          </p:cNvSpPr>
          <p:nvPr>
            <p:ph idx="1"/>
          </p:nvPr>
        </p:nvSpPr>
        <p:spPr/>
        <p:txBody>
          <a:bodyPr/>
          <a:p>
            <a:r>
              <a:rPr lang="zh-CN" altLang="en-US"/>
              <a:t>一，延续实施增值税加计抵减政策。将生产、生活性服务业增值税加计抵减政策执行期限延长至</a:t>
            </a:r>
            <a:r>
              <a:rPr lang="en-US" altLang="zh-CN"/>
              <a:t>2022</a:t>
            </a:r>
            <a:r>
              <a:rPr lang="zh-CN" altLang="en-US"/>
              <a:t>年</a:t>
            </a:r>
            <a:r>
              <a:rPr lang="en-US" altLang="zh-CN"/>
              <a:t>12</a:t>
            </a:r>
            <a:r>
              <a:rPr lang="zh-CN" altLang="en-US"/>
              <a:t>月</a:t>
            </a:r>
            <a:r>
              <a:rPr lang="en-US" altLang="zh-CN"/>
              <a:t>31</a:t>
            </a:r>
            <a:r>
              <a:rPr lang="zh-CN" altLang="en-US"/>
              <a:t>日。（生产、</a:t>
            </a:r>
            <a:r>
              <a:rPr lang="zh-CN" altLang="en-US">
                <a:sym typeface="+mn-ea"/>
              </a:rPr>
              <a:t>生活性服务业</a:t>
            </a:r>
            <a:r>
              <a:rPr lang="zh-CN" altLang="en-US">
                <a:sym typeface="+mn-ea"/>
              </a:rPr>
              <a:t>服务业</a:t>
            </a:r>
            <a:r>
              <a:rPr lang="en-US" altLang="zh-CN"/>
              <a:t>10%</a:t>
            </a:r>
            <a:r>
              <a:rPr lang="zh-CN" altLang="en-US"/>
              <a:t>，生活性服务业纳税人</a:t>
            </a:r>
            <a:r>
              <a:rPr lang="en-US" altLang="zh-CN"/>
              <a:t>15%)</a:t>
            </a:r>
            <a:endParaRPr lang="en-US" altLang="zh-CN"/>
          </a:p>
          <a:p>
            <a:pPr marL="0" indent="0">
              <a:buNone/>
            </a:pPr>
            <a:r>
              <a:rPr lang="en-US" altLang="zh-CN">
                <a:sym typeface="+mn-ea"/>
              </a:rPr>
              <a:t>     </a:t>
            </a:r>
            <a:r>
              <a:rPr lang="zh-CN" altLang="en-US">
                <a:sym typeface="+mn-ea"/>
              </a:rPr>
              <a:t>具体范围，按照《销售服务、无形资产、不动产注释》（财税【</a:t>
            </a:r>
            <a:r>
              <a:rPr lang="en-US" altLang="zh-CN">
                <a:sym typeface="+mn-ea"/>
              </a:rPr>
              <a:t>2016</a:t>
            </a:r>
            <a:r>
              <a:rPr lang="zh-CN" altLang="en-US">
                <a:sym typeface="+mn-ea"/>
              </a:rPr>
              <a:t>】</a:t>
            </a:r>
            <a:r>
              <a:rPr lang="en-US" altLang="zh-CN">
                <a:sym typeface="+mn-ea"/>
              </a:rPr>
              <a:t>36</a:t>
            </a:r>
            <a:r>
              <a:rPr lang="zh-CN" altLang="en-US">
                <a:sym typeface="+mn-ea"/>
              </a:rPr>
              <a:t>号印发</a:t>
            </a:r>
            <a:r>
              <a:rPr lang="en-US" altLang="zh-CN">
                <a:sym typeface="+mn-ea"/>
              </a:rPr>
              <a:t>)</a:t>
            </a:r>
            <a:r>
              <a:rPr lang="zh-CN" altLang="en-US">
                <a:sym typeface="+mn-ea"/>
              </a:rPr>
              <a:t>的要求进行执行。</a:t>
            </a:r>
            <a:endParaRPr lang="zh-CN" altLang="en-US"/>
          </a:p>
          <a:p>
            <a:endParaRPr lang="en-US" altLang="zh-CN"/>
          </a:p>
          <a:p>
            <a:r>
              <a:rPr lang="zh-CN" altLang="en-US"/>
              <a:t>二、自</a:t>
            </a:r>
            <a:r>
              <a:rPr lang="en-US" altLang="zh-CN"/>
              <a:t>2022</a:t>
            </a:r>
            <a:r>
              <a:rPr lang="zh-CN" altLang="en-US"/>
              <a:t>年</a:t>
            </a:r>
            <a:r>
              <a:rPr lang="en-US" altLang="zh-CN"/>
              <a:t>1</a:t>
            </a:r>
            <a:r>
              <a:rPr lang="zh-CN" altLang="en-US"/>
              <a:t>月</a:t>
            </a:r>
            <a:r>
              <a:rPr lang="en-US" altLang="zh-CN"/>
              <a:t>1</a:t>
            </a:r>
            <a:r>
              <a:rPr lang="zh-CN" altLang="en-US"/>
              <a:t>日至</a:t>
            </a:r>
            <a:r>
              <a:rPr lang="en-US" altLang="zh-CN"/>
              <a:t>2022</a:t>
            </a:r>
            <a:r>
              <a:rPr lang="zh-CN" altLang="en-US"/>
              <a:t>年</a:t>
            </a:r>
            <a:r>
              <a:rPr lang="en-US" altLang="zh-CN"/>
              <a:t>12</a:t>
            </a:r>
            <a:r>
              <a:rPr lang="zh-CN" altLang="en-US"/>
              <a:t>月</a:t>
            </a:r>
            <a:r>
              <a:rPr lang="en-US" altLang="zh-CN"/>
              <a:t>31</a:t>
            </a:r>
            <a:r>
              <a:rPr lang="zh-CN" altLang="en-US"/>
              <a:t>日，对航空和铁路运输企业分支机构暂停预缴增值税。同时明确，铁路、航空企业</a:t>
            </a:r>
            <a:r>
              <a:rPr lang="en-US" altLang="zh-CN"/>
              <a:t>2022</a:t>
            </a:r>
            <a:r>
              <a:rPr lang="zh-CN" altLang="en-US"/>
              <a:t>年</a:t>
            </a:r>
            <a:r>
              <a:rPr lang="en-US" altLang="zh-CN"/>
              <a:t>2</a:t>
            </a:r>
            <a:r>
              <a:rPr lang="zh-CN" altLang="en-US"/>
              <a:t>月申报期至文件发布之日已预缴的增值税予以退还。</a:t>
            </a:r>
            <a:endParaRPr lang="zh-CN" altLang="en-US"/>
          </a:p>
          <a:p>
            <a:endParaRPr lang="zh-CN" altLang="en-US"/>
          </a:p>
          <a:p>
            <a:r>
              <a:rPr lang="zh-CN" altLang="en-US"/>
              <a:t>三、对公共交通运输服务免征增值税政策再执行一年（</a:t>
            </a:r>
            <a:r>
              <a:rPr lang="zh-CN" altLang="en-US">
                <a:sym typeface="+mn-ea"/>
              </a:rPr>
              <a:t>自</a:t>
            </a:r>
            <a:r>
              <a:rPr lang="en-US" altLang="zh-CN">
                <a:sym typeface="+mn-ea"/>
              </a:rPr>
              <a:t>2022</a:t>
            </a:r>
            <a:r>
              <a:rPr lang="zh-CN" altLang="en-US">
                <a:sym typeface="+mn-ea"/>
              </a:rPr>
              <a:t>年</a:t>
            </a:r>
            <a:r>
              <a:rPr lang="en-US" altLang="zh-CN">
                <a:sym typeface="+mn-ea"/>
              </a:rPr>
              <a:t>1</a:t>
            </a:r>
            <a:r>
              <a:rPr lang="zh-CN" altLang="en-US">
                <a:sym typeface="+mn-ea"/>
              </a:rPr>
              <a:t>月</a:t>
            </a:r>
            <a:r>
              <a:rPr lang="en-US" altLang="zh-CN">
                <a:sym typeface="+mn-ea"/>
              </a:rPr>
              <a:t>1</a:t>
            </a:r>
            <a:r>
              <a:rPr lang="zh-CN" altLang="en-US">
                <a:sym typeface="+mn-ea"/>
              </a:rPr>
              <a:t>日至</a:t>
            </a:r>
            <a:r>
              <a:rPr lang="en-US" altLang="zh-CN">
                <a:sym typeface="+mn-ea"/>
              </a:rPr>
              <a:t>2022</a:t>
            </a:r>
            <a:r>
              <a:rPr lang="zh-CN" altLang="en-US">
                <a:sym typeface="+mn-ea"/>
              </a:rPr>
              <a:t>年</a:t>
            </a:r>
            <a:r>
              <a:rPr lang="en-US" altLang="zh-CN">
                <a:sym typeface="+mn-ea"/>
              </a:rPr>
              <a:t>12</a:t>
            </a:r>
            <a:r>
              <a:rPr lang="zh-CN" altLang="en-US">
                <a:sym typeface="+mn-ea"/>
              </a:rPr>
              <a:t>月</a:t>
            </a:r>
            <a:r>
              <a:rPr lang="en-US" altLang="zh-CN">
                <a:sym typeface="+mn-ea"/>
              </a:rPr>
              <a:t>31</a:t>
            </a:r>
            <a:r>
              <a:rPr lang="zh-CN" altLang="en-US">
                <a:sym typeface="+mn-ea"/>
              </a:rPr>
              <a:t>日</a:t>
            </a:r>
            <a:r>
              <a:rPr lang="en-US" altLang="zh-CN"/>
              <a:t>)</a:t>
            </a:r>
            <a:endParaRPr lang="en-US" altLang="zh-CN"/>
          </a:p>
          <a:p>
            <a:endParaRPr lang="en-US" altLang="zh-CN"/>
          </a:p>
        </p:txBody>
      </p:sp>
    </p:spTree>
    <p:custDataLst>
      <p:tags r:id="rId1"/>
    </p:custData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ctrTitle"/>
          </p:nvPr>
        </p:nvSpPr>
        <p:spPr/>
        <p:txBody>
          <a:bodyPr>
            <a:normAutofit fontScale="90000"/>
          </a:bodyPr>
          <a:p>
            <a:r>
              <a:rPr lang="zh-CN" altLang="en-US" sz="4400"/>
              <a:t>第四部分</a:t>
            </a:r>
            <a:br>
              <a:rPr lang="zh-CN" altLang="en-US" sz="4400"/>
            </a:br>
            <a:br>
              <a:rPr lang="zh-CN" altLang="en-US"/>
            </a:br>
            <a:r>
              <a:rPr lang="zh-CN" altLang="en-US" dirty="0">
                <a:solidFill>
                  <a:srgbClr val="000000"/>
                </a:solidFill>
                <a:latin typeface="+mn-ea"/>
                <a:ea typeface="+mn-ea"/>
                <a:sym typeface="仓耳青禾体-谷力 W05" pitchFamily="2" charset="-122"/>
              </a:rPr>
              <a:t>快递收派服务免征增值税政策</a:t>
            </a:r>
            <a:endParaRPr lang="zh-CN" altLang="en-US">
              <a:latin typeface="+mn-ea"/>
              <a:ea typeface="+mn-ea"/>
            </a:endParaRPr>
          </a:p>
        </p:txBody>
      </p:sp>
    </p:spTree>
    <p:custDataLst>
      <p:tags r:id="rId1"/>
    </p:custData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ctrTitle"/>
          </p:nvPr>
        </p:nvSpPr>
        <p:spPr>
          <a:xfrm>
            <a:off x="1198880" y="914400"/>
            <a:ext cx="9799320" cy="3479165"/>
          </a:xfrm>
        </p:spPr>
        <p:txBody>
          <a:bodyPr>
            <a:normAutofit fontScale="90000"/>
          </a:bodyPr>
          <a:p>
            <a:r>
              <a:rPr lang="zh-CN" altLang="en-US" sz="4400" dirty="0">
                <a:solidFill>
                  <a:srgbClr val="000000"/>
                </a:solidFill>
                <a:latin typeface="微软雅黑" panose="020B0503020204020204" pitchFamily="34" charset="-122"/>
                <a:cs typeface="微软雅黑" panose="020B0503020204020204" pitchFamily="34" charset="-122"/>
                <a:sym typeface="+mn-ea"/>
              </a:rPr>
              <a:t>第五部分</a:t>
            </a:r>
            <a:br>
              <a:rPr lang="zh-CN" altLang="en-US" dirty="0">
                <a:solidFill>
                  <a:srgbClr val="000000"/>
                </a:solidFill>
                <a:latin typeface="微软雅黑" panose="020B0503020204020204" pitchFamily="34" charset="-122"/>
                <a:cs typeface="微软雅黑" panose="020B0503020204020204" pitchFamily="34" charset="-122"/>
                <a:sym typeface="+mn-ea"/>
              </a:rPr>
            </a:br>
            <a:br>
              <a:rPr lang="zh-CN" altLang="en-US" dirty="0">
                <a:solidFill>
                  <a:srgbClr val="000000"/>
                </a:solidFill>
                <a:latin typeface="微软雅黑" panose="020B0503020204020204" pitchFamily="34" charset="-122"/>
                <a:cs typeface="微软雅黑" panose="020B0503020204020204" pitchFamily="34" charset="-122"/>
                <a:sym typeface="+mn-ea"/>
              </a:rPr>
            </a:br>
            <a:r>
              <a:rPr lang="zh-CN" altLang="en-US" dirty="0">
                <a:solidFill>
                  <a:srgbClr val="000000"/>
                </a:solidFill>
                <a:latin typeface="微软雅黑" panose="020B0503020204020204" pitchFamily="34" charset="-122"/>
                <a:cs typeface="微软雅黑" panose="020B0503020204020204" pitchFamily="34" charset="-122"/>
                <a:sym typeface="+mn-ea"/>
              </a:rPr>
              <a:t>有关推动外贸外资平稳发展的政策</a:t>
            </a:r>
            <a:endParaRPr lang="zh-CN" altLang="en-US">
              <a:latin typeface="微软雅黑" panose="020B0503020204020204" pitchFamily="34" charset="-122"/>
              <a:cs typeface="微软雅黑" panose="020B0503020204020204" pitchFamily="34" charset="-122"/>
            </a:endParaRPr>
          </a:p>
        </p:txBody>
      </p:sp>
    </p:spTree>
    <p:custDataLst>
      <p:tags r:id="rId1"/>
    </p:custData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政策</a:t>
            </a:r>
            <a:endParaRPr lang="zh-CN" altLang="en-US"/>
          </a:p>
        </p:txBody>
      </p:sp>
      <p:sp>
        <p:nvSpPr>
          <p:cNvPr id="3" name="内容占位符 2"/>
          <p:cNvSpPr>
            <a:spLocks noGrp="1"/>
          </p:cNvSpPr>
          <p:nvPr>
            <p:ph idx="1"/>
          </p:nvPr>
        </p:nvSpPr>
        <p:spPr/>
        <p:txBody>
          <a:bodyPr/>
          <a:p>
            <a:r>
              <a:rPr lang="zh-CN" altLang="en-US"/>
              <a:t>自</a:t>
            </a:r>
            <a:r>
              <a:rPr lang="en-US" altLang="zh-CN"/>
              <a:t>2022</a:t>
            </a:r>
            <a:r>
              <a:rPr lang="zh-CN" altLang="en-US"/>
              <a:t>年</a:t>
            </a:r>
            <a:r>
              <a:rPr lang="en-US" altLang="zh-CN"/>
              <a:t>5</a:t>
            </a:r>
            <a:r>
              <a:rPr lang="zh-CN" altLang="en-US"/>
              <a:t>月</a:t>
            </a:r>
            <a:r>
              <a:rPr lang="en-US" altLang="zh-CN"/>
              <a:t>1</a:t>
            </a:r>
            <a:r>
              <a:rPr lang="zh-CN" altLang="en-US"/>
              <a:t>日至</a:t>
            </a:r>
            <a:r>
              <a:rPr lang="en-US" altLang="zh-CN"/>
              <a:t>2022</a:t>
            </a:r>
            <a:r>
              <a:rPr lang="zh-CN" altLang="en-US"/>
              <a:t>年</a:t>
            </a:r>
            <a:r>
              <a:rPr lang="en-US" altLang="zh-CN"/>
              <a:t>12</a:t>
            </a:r>
            <a:r>
              <a:rPr lang="zh-CN" altLang="en-US"/>
              <a:t>月</a:t>
            </a:r>
            <a:r>
              <a:rPr lang="en-US" altLang="zh-CN"/>
              <a:t>31</a:t>
            </a:r>
            <a:r>
              <a:rPr lang="zh-CN" altLang="en-US"/>
              <a:t>日，对纳税人为居民提供必需生活物资快递收派服务取得的收入，免征增值税。</a:t>
            </a:r>
            <a:endParaRPr lang="zh-CN" altLang="en-US"/>
          </a:p>
          <a:p>
            <a:r>
              <a:rPr lang="zh-CN" altLang="en-US"/>
              <a:t>具体范围，按照《销售服务、无形资产、不动产注释》（财税【</a:t>
            </a:r>
            <a:r>
              <a:rPr lang="en-US" altLang="zh-CN"/>
              <a:t>2016</a:t>
            </a:r>
            <a:r>
              <a:rPr lang="zh-CN" altLang="en-US"/>
              <a:t>】</a:t>
            </a:r>
            <a:r>
              <a:rPr lang="en-US" altLang="zh-CN"/>
              <a:t>36</a:t>
            </a:r>
            <a:r>
              <a:rPr lang="zh-CN" altLang="en-US"/>
              <a:t>号印发</a:t>
            </a:r>
            <a:r>
              <a:rPr lang="en-US" altLang="zh-CN"/>
              <a:t>)</a:t>
            </a:r>
            <a:r>
              <a:rPr lang="zh-CN" altLang="en-US"/>
              <a:t>的要求进行执行。</a:t>
            </a:r>
            <a:endParaRPr lang="zh-CN" altLang="en-US"/>
          </a:p>
        </p:txBody>
      </p:sp>
    </p:spTree>
    <p:custDataLst>
      <p:tags r:id="rId1"/>
    </p:custData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国家税务总局</a:t>
            </a:r>
            <a:r>
              <a:rPr lang="en-US" altLang="zh-CN"/>
              <a:t>2022</a:t>
            </a:r>
            <a:r>
              <a:rPr lang="zh-CN" altLang="en-US"/>
              <a:t>年第</a:t>
            </a:r>
            <a:r>
              <a:rPr lang="en-US" altLang="zh-CN"/>
              <a:t>9</a:t>
            </a:r>
            <a:r>
              <a:rPr lang="zh-CN" altLang="en-US"/>
              <a:t>号公告</a:t>
            </a:r>
            <a:endParaRPr lang="zh-CN" altLang="en-US"/>
          </a:p>
        </p:txBody>
      </p:sp>
      <p:sp>
        <p:nvSpPr>
          <p:cNvPr id="3" name="内容占位符 2"/>
          <p:cNvSpPr>
            <a:spLocks noGrp="1"/>
          </p:cNvSpPr>
          <p:nvPr>
            <p:ph idx="1"/>
          </p:nvPr>
        </p:nvSpPr>
        <p:spPr/>
        <p:txBody>
          <a:bodyPr/>
          <a:p>
            <a:pPr marL="342900" marR="0" indent="-342900" defTabSz="457200" fontAlgn="auto">
              <a:lnSpc>
                <a:spcPct val="200000"/>
              </a:lnSpc>
              <a:spcBef>
                <a:spcPts val="0"/>
              </a:spcBef>
              <a:spcAft>
                <a:spcPts val="0"/>
              </a:spcAft>
              <a:buClrTx/>
              <a:buSzTx/>
              <a:buFont typeface="Wingdings" panose="05000000000000000000" pitchFamily="2" charset="2"/>
              <a:buChar char="l"/>
              <a:defRPr/>
            </a:pPr>
            <a:r>
              <a:rPr lang="zh-CN" altLang="en-US" b="1" spc="0" noProof="0" dirty="0">
                <a:solidFill>
                  <a:srgbClr val="000000"/>
                </a:solidFill>
                <a:latin typeface="微软雅黑" panose="020B0503020204020204" pitchFamily="34" charset="-122"/>
                <a:sym typeface="+mn-ea"/>
              </a:rPr>
              <a:t> </a:t>
            </a:r>
            <a:r>
              <a:rPr b="1" spc="0" noProof="0" dirty="0">
                <a:solidFill>
                  <a:srgbClr val="000000"/>
                </a:solidFill>
                <a:latin typeface="微软雅黑" panose="020B0503020204020204" pitchFamily="34" charset="-122"/>
                <a:sym typeface="+mn-ea"/>
              </a:rPr>
              <a:t>一是优化出口退（免）税分类管理；</a:t>
            </a:r>
            <a:endParaRPr kumimoji="0" b="1" kern="1200" cap="none" spc="0" normalizeH="0" baseline="0" noProof="0" dirty="0">
              <a:solidFill>
                <a:srgbClr val="000000"/>
              </a:solidFill>
              <a:latin typeface="微软雅黑" panose="020B0503020204020204" pitchFamily="34" charset="-122"/>
              <a:ea typeface="微软雅黑" panose="020B0503020204020204" pitchFamily="34" charset="-122"/>
              <a:cs typeface="+mn-cs"/>
            </a:endParaRPr>
          </a:p>
          <a:p>
            <a:pPr marL="342900" marR="0" indent="-342900" defTabSz="457200" fontAlgn="auto">
              <a:lnSpc>
                <a:spcPct val="200000"/>
              </a:lnSpc>
              <a:spcBef>
                <a:spcPts val="0"/>
              </a:spcBef>
              <a:spcAft>
                <a:spcPts val="0"/>
              </a:spcAft>
              <a:buClrTx/>
              <a:buSzTx/>
              <a:buFont typeface="Wingdings" panose="05000000000000000000" pitchFamily="2" charset="2"/>
              <a:buChar char="l"/>
              <a:defRPr/>
            </a:pPr>
            <a:r>
              <a:rPr b="1" spc="0" noProof="0" dirty="0">
                <a:solidFill>
                  <a:srgbClr val="000000"/>
                </a:solidFill>
                <a:latin typeface="微软雅黑" panose="020B0503020204020204" pitchFamily="34" charset="-122"/>
                <a:sym typeface="+mn-ea"/>
              </a:rPr>
              <a:t>二是便捷出口退（免）税备案单证管理；</a:t>
            </a:r>
            <a:endParaRPr kumimoji="0" b="1" kern="1200" cap="none" spc="0" normalizeH="0" baseline="0" noProof="0" dirty="0">
              <a:solidFill>
                <a:srgbClr val="000000"/>
              </a:solidFill>
              <a:latin typeface="微软雅黑" panose="020B0503020204020204" pitchFamily="34" charset="-122"/>
              <a:ea typeface="微软雅黑" panose="020B0503020204020204" pitchFamily="34" charset="-122"/>
              <a:cs typeface="+mn-cs"/>
            </a:endParaRPr>
          </a:p>
          <a:p>
            <a:pPr marL="342900" marR="0" indent="-342900" defTabSz="457200" fontAlgn="auto">
              <a:lnSpc>
                <a:spcPct val="200000"/>
              </a:lnSpc>
              <a:spcBef>
                <a:spcPts val="0"/>
              </a:spcBef>
              <a:spcAft>
                <a:spcPts val="0"/>
              </a:spcAft>
              <a:buClrTx/>
              <a:buSzTx/>
              <a:buFont typeface="Wingdings" panose="05000000000000000000" pitchFamily="2" charset="2"/>
              <a:buChar char="l"/>
              <a:defRPr/>
            </a:pPr>
            <a:r>
              <a:rPr b="1" spc="0" noProof="0" dirty="0">
                <a:solidFill>
                  <a:srgbClr val="000000"/>
                </a:solidFill>
                <a:latin typeface="微软雅黑" panose="020B0503020204020204" pitchFamily="34" charset="-122"/>
                <a:sym typeface="+mn-ea"/>
              </a:rPr>
              <a:t>三是完善加工贸易出口退税政策；</a:t>
            </a:r>
            <a:endParaRPr kumimoji="0" b="1" kern="1200" cap="none" spc="0" normalizeH="0" baseline="0" noProof="0" dirty="0">
              <a:solidFill>
                <a:srgbClr val="000000"/>
              </a:solidFill>
              <a:latin typeface="微软雅黑" panose="020B0503020204020204" pitchFamily="34" charset="-122"/>
              <a:ea typeface="微软雅黑" panose="020B0503020204020204" pitchFamily="34" charset="-122"/>
              <a:cs typeface="+mn-cs"/>
            </a:endParaRPr>
          </a:p>
          <a:p>
            <a:pPr marL="342900" marR="0" indent="-342900" defTabSz="457200" fontAlgn="auto">
              <a:lnSpc>
                <a:spcPct val="200000"/>
              </a:lnSpc>
              <a:spcBef>
                <a:spcPts val="0"/>
              </a:spcBef>
              <a:spcAft>
                <a:spcPts val="0"/>
              </a:spcAft>
              <a:buClrTx/>
              <a:buSzTx/>
              <a:buFont typeface="Wingdings" panose="05000000000000000000" pitchFamily="2" charset="2"/>
              <a:buChar char="l"/>
              <a:defRPr/>
            </a:pPr>
            <a:r>
              <a:rPr b="1" spc="0" noProof="0" dirty="0">
                <a:solidFill>
                  <a:srgbClr val="000000"/>
                </a:solidFill>
                <a:latin typeface="微软雅黑" panose="020B0503020204020204" pitchFamily="34" charset="-122"/>
                <a:sym typeface="+mn-ea"/>
              </a:rPr>
              <a:t>四是精简出口退（免）税报送资料；</a:t>
            </a:r>
            <a:endParaRPr kumimoji="0" b="1" kern="1200" cap="none" spc="0" normalizeH="0" baseline="0" noProof="0" dirty="0">
              <a:solidFill>
                <a:srgbClr val="000000"/>
              </a:solidFill>
              <a:latin typeface="微软雅黑" panose="020B0503020204020204" pitchFamily="34" charset="-122"/>
              <a:ea typeface="微软雅黑" panose="020B0503020204020204" pitchFamily="34" charset="-122"/>
              <a:cs typeface="+mn-cs"/>
            </a:endParaRPr>
          </a:p>
          <a:p>
            <a:pPr marL="342900" marR="0" indent="-342900" defTabSz="457200" fontAlgn="auto">
              <a:lnSpc>
                <a:spcPct val="200000"/>
              </a:lnSpc>
              <a:spcBef>
                <a:spcPts val="0"/>
              </a:spcBef>
              <a:spcAft>
                <a:spcPts val="0"/>
              </a:spcAft>
              <a:buClrTx/>
              <a:buSzTx/>
              <a:buFont typeface="Wingdings" panose="05000000000000000000" pitchFamily="2" charset="2"/>
              <a:buChar char="l"/>
              <a:defRPr/>
            </a:pPr>
            <a:r>
              <a:rPr b="1" spc="0" noProof="0" dirty="0">
                <a:solidFill>
                  <a:srgbClr val="000000"/>
                </a:solidFill>
                <a:latin typeface="微软雅黑" panose="020B0503020204020204" pitchFamily="34" charset="-122"/>
                <a:sym typeface="+mn-ea"/>
              </a:rPr>
              <a:t>五是丰富出口退（免）税提醒服务；</a:t>
            </a:r>
            <a:endParaRPr kumimoji="0" b="1" kern="1200" cap="none" spc="0" normalizeH="0" baseline="0" noProof="0" dirty="0">
              <a:solidFill>
                <a:srgbClr val="000000"/>
              </a:solidFill>
              <a:latin typeface="微软雅黑" panose="020B0503020204020204" pitchFamily="34" charset="-122"/>
              <a:ea typeface="微软雅黑" panose="020B0503020204020204" pitchFamily="34" charset="-122"/>
              <a:cs typeface="+mn-cs"/>
            </a:endParaRPr>
          </a:p>
          <a:p>
            <a:pPr marL="342900" marR="0" indent="-342900" defTabSz="457200" fontAlgn="auto">
              <a:lnSpc>
                <a:spcPct val="200000"/>
              </a:lnSpc>
              <a:spcBef>
                <a:spcPts val="0"/>
              </a:spcBef>
              <a:spcAft>
                <a:spcPts val="0"/>
              </a:spcAft>
              <a:buClrTx/>
              <a:buSzTx/>
              <a:buFont typeface="Wingdings" panose="05000000000000000000" pitchFamily="2" charset="2"/>
              <a:buChar char="l"/>
              <a:defRPr/>
            </a:pPr>
            <a:r>
              <a:rPr b="1" spc="0" noProof="0" dirty="0">
                <a:solidFill>
                  <a:srgbClr val="000000"/>
                </a:solidFill>
                <a:latin typeface="微软雅黑" panose="020B0503020204020204" pitchFamily="34" charset="-122"/>
                <a:sym typeface="+mn-ea"/>
              </a:rPr>
              <a:t>六是简化出口退（免）税办理流程；</a:t>
            </a:r>
            <a:endParaRPr kumimoji="0" b="1" kern="1200" cap="none" spc="0" normalizeH="0" baseline="0" noProof="0" dirty="0">
              <a:solidFill>
                <a:srgbClr val="000000"/>
              </a:solidFill>
              <a:latin typeface="微软雅黑" panose="020B0503020204020204" pitchFamily="34" charset="-122"/>
              <a:ea typeface="微软雅黑" panose="020B0503020204020204" pitchFamily="34" charset="-122"/>
              <a:cs typeface="+mn-cs"/>
            </a:endParaRPr>
          </a:p>
          <a:p>
            <a:pPr marL="342900" marR="0" indent="-342900" defTabSz="457200" fontAlgn="auto">
              <a:lnSpc>
                <a:spcPct val="200000"/>
              </a:lnSpc>
              <a:spcBef>
                <a:spcPts val="0"/>
              </a:spcBef>
              <a:spcAft>
                <a:spcPts val="0"/>
              </a:spcAft>
              <a:buClrTx/>
              <a:buSzTx/>
              <a:buFont typeface="Wingdings" panose="05000000000000000000" pitchFamily="2" charset="2"/>
              <a:buChar char="l"/>
              <a:defRPr/>
            </a:pPr>
            <a:r>
              <a:rPr b="1" spc="0" noProof="0" dirty="0">
                <a:solidFill>
                  <a:srgbClr val="000000"/>
                </a:solidFill>
                <a:latin typeface="微软雅黑" panose="020B0503020204020204" pitchFamily="34" charset="-122"/>
                <a:sym typeface="+mn-ea"/>
              </a:rPr>
              <a:t>七是简便出口退（免）税办理方式；</a:t>
            </a:r>
            <a:endParaRPr kumimoji="0" b="1" kern="1200" cap="none" spc="0" normalizeH="0" baseline="0" noProof="0" dirty="0">
              <a:solidFill>
                <a:srgbClr val="000000"/>
              </a:solidFill>
              <a:latin typeface="微软雅黑" panose="020B0503020204020204" pitchFamily="34" charset="-122"/>
              <a:ea typeface="微软雅黑" panose="020B0503020204020204" pitchFamily="34" charset="-122"/>
              <a:cs typeface="+mn-cs"/>
            </a:endParaRPr>
          </a:p>
          <a:p>
            <a:pPr marL="342900" marR="0" indent="-342900" defTabSz="457200" fontAlgn="auto">
              <a:lnSpc>
                <a:spcPct val="200000"/>
              </a:lnSpc>
              <a:spcBef>
                <a:spcPts val="0"/>
              </a:spcBef>
              <a:spcAft>
                <a:spcPts val="0"/>
              </a:spcAft>
              <a:buClrTx/>
              <a:buSzTx/>
              <a:buFont typeface="Wingdings" panose="05000000000000000000" pitchFamily="2" charset="2"/>
              <a:buChar char="l"/>
              <a:defRPr/>
            </a:pPr>
            <a:r>
              <a:rPr b="1" spc="0" noProof="0" dirty="0">
                <a:solidFill>
                  <a:srgbClr val="000000"/>
                </a:solidFill>
                <a:latin typeface="微软雅黑" panose="020B0503020204020204" pitchFamily="34" charset="-122"/>
                <a:sym typeface="+mn-ea"/>
              </a:rPr>
              <a:t>八是完善出口退（免）税收汇管理。</a:t>
            </a:r>
            <a:endParaRPr lang="zh-CN" altLang="en-US"/>
          </a:p>
        </p:txBody>
      </p:sp>
    </p:spTree>
    <p:custDataLst>
      <p:tags r:id="rId1"/>
    </p:custData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ctrTitle"/>
          </p:nvPr>
        </p:nvSpPr>
        <p:spPr>
          <a:xfrm>
            <a:off x="744855" y="914400"/>
            <a:ext cx="10766425" cy="2570480"/>
          </a:xfrm>
        </p:spPr>
        <p:txBody>
          <a:bodyPr>
            <a:normAutofit fontScale="90000"/>
          </a:bodyPr>
          <a:p>
            <a:r>
              <a:rPr lang="zh-CN" altLang="en-US" sz="4400" dirty="0">
                <a:solidFill>
                  <a:srgbClr val="000000"/>
                </a:solidFill>
                <a:latin typeface="微软雅黑" panose="020B0503020204020204" pitchFamily="34" charset="-122"/>
                <a:cs typeface="微软雅黑" panose="020B0503020204020204" pitchFamily="34" charset="-122"/>
                <a:sym typeface="仓耳青禾体-谷力 W05" pitchFamily="2" charset="-122"/>
              </a:rPr>
              <a:t>第六部分</a:t>
            </a:r>
            <a:r>
              <a:rPr lang="en-US" altLang="zh-CN" dirty="0">
                <a:solidFill>
                  <a:srgbClr val="000000"/>
                </a:solidFill>
                <a:latin typeface="微软雅黑" panose="020B0503020204020204" pitchFamily="34" charset="-122"/>
                <a:cs typeface="微软雅黑" panose="020B0503020204020204" pitchFamily="34" charset="-122"/>
                <a:sym typeface="仓耳青禾体-谷力 W05" pitchFamily="2" charset="-122"/>
              </a:rPr>
              <a:t> </a:t>
            </a:r>
            <a:br>
              <a:rPr lang="en-US" altLang="zh-CN" dirty="0">
                <a:solidFill>
                  <a:srgbClr val="000000"/>
                </a:solidFill>
                <a:latin typeface="微软雅黑" panose="020B0503020204020204" pitchFamily="34" charset="-122"/>
                <a:cs typeface="微软雅黑" panose="020B0503020204020204" pitchFamily="34" charset="-122"/>
                <a:sym typeface="仓耳青禾体-谷力 W05" pitchFamily="2" charset="-122"/>
              </a:rPr>
            </a:br>
            <a:br>
              <a:rPr lang="zh-CN" altLang="en-US" dirty="0">
                <a:solidFill>
                  <a:srgbClr val="000000"/>
                </a:solidFill>
                <a:latin typeface="微软雅黑" panose="020B0503020204020204" pitchFamily="34" charset="-122"/>
                <a:cs typeface="微软雅黑" panose="020B0503020204020204" pitchFamily="34" charset="-122"/>
                <a:sym typeface="仓耳青禾体-谷力 W05" pitchFamily="2" charset="-122"/>
              </a:rPr>
            </a:br>
            <a:r>
              <a:rPr lang="zh-CN" altLang="en-US" dirty="0">
                <a:solidFill>
                  <a:srgbClr val="000000"/>
                </a:solidFill>
                <a:latin typeface="微软雅黑" panose="020B0503020204020204" pitchFamily="34" charset="-122"/>
                <a:cs typeface="微软雅黑" panose="020B0503020204020204" pitchFamily="34" charset="-122"/>
                <a:sym typeface="仓耳青禾体-谷力 W05" pitchFamily="2" charset="-122"/>
              </a:rPr>
              <a:t>小微企业</a:t>
            </a:r>
            <a:r>
              <a:rPr lang="en-US" altLang="zh-CN" dirty="0">
                <a:solidFill>
                  <a:srgbClr val="000000"/>
                </a:solidFill>
                <a:latin typeface="微软雅黑" panose="020B0503020204020204" pitchFamily="34" charset="-122"/>
                <a:cs typeface="微软雅黑" panose="020B0503020204020204" pitchFamily="34" charset="-122"/>
                <a:sym typeface="仓耳青禾体-谷力 W05" pitchFamily="2" charset="-122"/>
              </a:rPr>
              <a:t>“</a:t>
            </a:r>
            <a:r>
              <a:rPr lang="zh-CN" altLang="en-US" dirty="0">
                <a:solidFill>
                  <a:srgbClr val="000000"/>
                </a:solidFill>
                <a:latin typeface="微软雅黑" panose="020B0503020204020204" pitchFamily="34" charset="-122"/>
                <a:cs typeface="微软雅黑" panose="020B0503020204020204" pitchFamily="34" charset="-122"/>
                <a:sym typeface="仓耳青禾体-谷力 W05" pitchFamily="2" charset="-122"/>
              </a:rPr>
              <a:t>六税两费</a:t>
            </a:r>
            <a:r>
              <a:rPr lang="en-US" altLang="zh-CN" dirty="0">
                <a:solidFill>
                  <a:srgbClr val="000000"/>
                </a:solidFill>
                <a:latin typeface="微软雅黑" panose="020B0503020204020204" pitchFamily="34" charset="-122"/>
                <a:cs typeface="微软雅黑" panose="020B0503020204020204" pitchFamily="34" charset="-122"/>
                <a:sym typeface="仓耳青禾体-谷力 W05" pitchFamily="2" charset="-122"/>
              </a:rPr>
              <a:t>”</a:t>
            </a:r>
            <a:r>
              <a:rPr lang="zh-CN" altLang="en-US" dirty="0">
                <a:solidFill>
                  <a:srgbClr val="000000"/>
                </a:solidFill>
                <a:latin typeface="微软雅黑" panose="020B0503020204020204" pitchFamily="34" charset="-122"/>
                <a:cs typeface="微软雅黑" panose="020B0503020204020204" pitchFamily="34" charset="-122"/>
                <a:sym typeface="仓耳青禾体-谷力 W05" pitchFamily="2" charset="-122"/>
              </a:rPr>
              <a:t>减免政策</a:t>
            </a:r>
            <a:endParaRPr lang="zh-CN" altLang="en-US">
              <a:latin typeface="微软雅黑" panose="020B0503020204020204" pitchFamily="34" charset="-122"/>
              <a:cs typeface="微软雅黑" panose="020B0503020204020204" pitchFamily="34" charset="-122"/>
            </a:endParaRPr>
          </a:p>
        </p:txBody>
      </p:sp>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7" name="直接连接符 22"/>
          <p:cNvSpPr/>
          <p:nvPr/>
        </p:nvSpPr>
        <p:spPr>
          <a:xfrm>
            <a:off x="579438" y="1635125"/>
            <a:ext cx="10858500" cy="0"/>
          </a:xfrm>
          <a:prstGeom prst="line">
            <a:avLst/>
          </a:prstGeom>
          <a:ln w="3175" cap="rnd" cmpd="sng">
            <a:solidFill>
              <a:srgbClr val="BFBFBF"/>
            </a:solidFill>
            <a:prstDash val="solid"/>
            <a:round/>
            <a:headEnd type="none" w="med" len="med"/>
            <a:tailEnd type="none" w="med" len="med"/>
          </a:ln>
        </p:spPr>
      </p:sp>
      <p:sp>
        <p:nvSpPr>
          <p:cNvPr id="4099" name="ïsḻíḓè"/>
          <p:cNvSpPr/>
          <p:nvPr/>
        </p:nvSpPr>
        <p:spPr>
          <a:xfrm>
            <a:off x="774700" y="2293938"/>
            <a:ext cx="747713" cy="830262"/>
          </a:xfrm>
          <a:prstGeom prst="rect">
            <a:avLst/>
          </a:prstGeom>
          <a:noFill/>
          <a:ln w="9525">
            <a:noFill/>
          </a:ln>
        </p:spPr>
        <p:txBody>
          <a:bodyPr wrap="square" anchor="ctr" anchorCtr="0"/>
          <a:p>
            <a:pPr algn="ctr"/>
            <a:r>
              <a:rPr lang="en-US" altLang="zh-CN" sz="4000" dirty="0">
                <a:solidFill>
                  <a:srgbClr val="000000"/>
                </a:solidFill>
                <a:latin typeface="Impact" panose="020B0806030902050204" pitchFamily="2" charset="0"/>
                <a:ea typeface="宋体" panose="02010600030101010101" pitchFamily="2" charset="-122"/>
                <a:sym typeface="Impact" panose="020B0806030902050204" pitchFamily="2" charset="0"/>
              </a:rPr>
              <a:t>01</a:t>
            </a:r>
            <a:endParaRPr lang="zh-CN" altLang="en-US" dirty="0">
              <a:latin typeface="Arial" panose="020B0604020202020204" pitchFamily="34" charset="0"/>
              <a:ea typeface="宋体" panose="02010600030101010101" pitchFamily="2" charset="-122"/>
            </a:endParaRPr>
          </a:p>
        </p:txBody>
      </p:sp>
      <p:sp>
        <p:nvSpPr>
          <p:cNvPr id="4100" name="直接连接符 27"/>
          <p:cNvSpPr/>
          <p:nvPr/>
        </p:nvSpPr>
        <p:spPr>
          <a:xfrm>
            <a:off x="1687513" y="2249488"/>
            <a:ext cx="0" cy="831850"/>
          </a:xfrm>
          <a:prstGeom prst="line">
            <a:avLst/>
          </a:prstGeom>
          <a:ln w="12700" cap="flat" cmpd="sng">
            <a:solidFill>
              <a:srgbClr val="BFBFBF"/>
            </a:solidFill>
            <a:prstDash val="solid"/>
            <a:round/>
            <a:headEnd type="oval" w="med" len="med"/>
            <a:tailEnd type="oval" w="med" len="med"/>
          </a:ln>
        </p:spPr>
      </p:sp>
      <p:sp>
        <p:nvSpPr>
          <p:cNvPr id="4101" name="îŝḻïḑe"/>
          <p:cNvSpPr/>
          <p:nvPr/>
        </p:nvSpPr>
        <p:spPr>
          <a:xfrm>
            <a:off x="6407150" y="2343150"/>
            <a:ext cx="747713" cy="831850"/>
          </a:xfrm>
          <a:prstGeom prst="rect">
            <a:avLst/>
          </a:prstGeom>
          <a:noFill/>
          <a:ln w="9525">
            <a:noFill/>
          </a:ln>
        </p:spPr>
        <p:txBody>
          <a:bodyPr wrap="square" anchor="ctr" anchorCtr="0"/>
          <a:p>
            <a:pPr algn="ctr"/>
            <a:r>
              <a:rPr lang="en-US" altLang="zh-CN" sz="4000" dirty="0">
                <a:solidFill>
                  <a:srgbClr val="000000"/>
                </a:solidFill>
                <a:latin typeface="Impact" panose="020B0806030902050204" pitchFamily="2" charset="0"/>
                <a:ea typeface="宋体" panose="02010600030101010101" pitchFamily="2" charset="-122"/>
                <a:sym typeface="Impact" panose="020B0806030902050204" pitchFamily="2" charset="0"/>
              </a:rPr>
              <a:t>02</a:t>
            </a:r>
            <a:endParaRPr lang="zh-CN" altLang="en-US" dirty="0">
              <a:latin typeface="Arial" panose="020B0604020202020204" pitchFamily="34" charset="0"/>
              <a:ea typeface="宋体" panose="02010600030101010101" pitchFamily="2" charset="-122"/>
            </a:endParaRPr>
          </a:p>
        </p:txBody>
      </p:sp>
      <p:sp>
        <p:nvSpPr>
          <p:cNvPr id="4102" name="直接连接符 31"/>
          <p:cNvSpPr/>
          <p:nvPr/>
        </p:nvSpPr>
        <p:spPr>
          <a:xfrm>
            <a:off x="7289800" y="2328863"/>
            <a:ext cx="1588" cy="831850"/>
          </a:xfrm>
          <a:prstGeom prst="line">
            <a:avLst/>
          </a:prstGeom>
          <a:ln w="12700" cap="flat" cmpd="sng">
            <a:solidFill>
              <a:srgbClr val="BFBFBF"/>
            </a:solidFill>
            <a:prstDash val="solid"/>
            <a:round/>
            <a:headEnd type="oval" w="med" len="med"/>
            <a:tailEnd type="oval" w="med" len="med"/>
          </a:ln>
        </p:spPr>
      </p:sp>
      <p:sp>
        <p:nvSpPr>
          <p:cNvPr id="4103" name="íṡļíḓê"/>
          <p:cNvSpPr/>
          <p:nvPr/>
        </p:nvSpPr>
        <p:spPr>
          <a:xfrm>
            <a:off x="803275" y="3433763"/>
            <a:ext cx="749300" cy="831850"/>
          </a:xfrm>
          <a:prstGeom prst="rect">
            <a:avLst/>
          </a:prstGeom>
          <a:noFill/>
          <a:ln w="9525">
            <a:noFill/>
          </a:ln>
        </p:spPr>
        <p:txBody>
          <a:bodyPr wrap="square" anchor="ctr" anchorCtr="0"/>
          <a:p>
            <a:pPr algn="ctr"/>
            <a:r>
              <a:rPr lang="en-US" altLang="zh-CN" sz="4000" dirty="0">
                <a:solidFill>
                  <a:srgbClr val="000000"/>
                </a:solidFill>
                <a:latin typeface="Impact" panose="020B0806030902050204" pitchFamily="2" charset="0"/>
                <a:ea typeface="宋体" panose="02010600030101010101" pitchFamily="2" charset="-122"/>
                <a:sym typeface="Impact" panose="020B0806030902050204" pitchFamily="2" charset="0"/>
              </a:rPr>
              <a:t>03</a:t>
            </a:r>
            <a:endParaRPr lang="zh-CN" altLang="en-US" dirty="0">
              <a:latin typeface="Arial" panose="020B0604020202020204" pitchFamily="34" charset="0"/>
              <a:ea typeface="宋体" panose="02010600030101010101" pitchFamily="2" charset="-122"/>
            </a:endParaRPr>
          </a:p>
        </p:txBody>
      </p:sp>
      <p:sp>
        <p:nvSpPr>
          <p:cNvPr id="4104" name="直接连接符 35"/>
          <p:cNvSpPr/>
          <p:nvPr/>
        </p:nvSpPr>
        <p:spPr>
          <a:xfrm>
            <a:off x="1687513" y="3346450"/>
            <a:ext cx="0" cy="831850"/>
          </a:xfrm>
          <a:prstGeom prst="line">
            <a:avLst/>
          </a:prstGeom>
          <a:ln w="12700" cap="flat" cmpd="sng">
            <a:solidFill>
              <a:srgbClr val="BFBFBF"/>
            </a:solidFill>
            <a:prstDash val="solid"/>
            <a:round/>
            <a:headEnd type="oval" w="med" len="med"/>
            <a:tailEnd type="oval" w="med" len="med"/>
          </a:ln>
        </p:spPr>
      </p:sp>
      <p:sp>
        <p:nvSpPr>
          <p:cNvPr id="4105" name="ïşļïďê"/>
          <p:cNvSpPr/>
          <p:nvPr/>
        </p:nvSpPr>
        <p:spPr>
          <a:xfrm>
            <a:off x="6435725" y="3454400"/>
            <a:ext cx="749300" cy="831850"/>
          </a:xfrm>
          <a:prstGeom prst="rect">
            <a:avLst/>
          </a:prstGeom>
          <a:noFill/>
          <a:ln w="9525">
            <a:noFill/>
          </a:ln>
        </p:spPr>
        <p:txBody>
          <a:bodyPr wrap="square" anchor="ctr" anchorCtr="0"/>
          <a:p>
            <a:pPr algn="ctr"/>
            <a:r>
              <a:rPr lang="en-US" altLang="zh-CN" sz="4000" dirty="0">
                <a:solidFill>
                  <a:srgbClr val="000000"/>
                </a:solidFill>
                <a:latin typeface="Impact" panose="020B0806030902050204" pitchFamily="2" charset="0"/>
                <a:ea typeface="宋体" panose="02010600030101010101" pitchFamily="2" charset="-122"/>
                <a:sym typeface="Impact" panose="020B0806030902050204" pitchFamily="2" charset="0"/>
              </a:rPr>
              <a:t>04</a:t>
            </a:r>
            <a:endParaRPr lang="zh-CN" altLang="en-US" dirty="0">
              <a:latin typeface="Arial" panose="020B0604020202020204" pitchFamily="34" charset="0"/>
              <a:ea typeface="宋体" panose="02010600030101010101" pitchFamily="2" charset="-122"/>
            </a:endParaRPr>
          </a:p>
        </p:txBody>
      </p:sp>
      <p:sp>
        <p:nvSpPr>
          <p:cNvPr id="4106" name="直接连接符 39"/>
          <p:cNvSpPr/>
          <p:nvPr/>
        </p:nvSpPr>
        <p:spPr>
          <a:xfrm rot="-5400000" flipH="1">
            <a:off x="6900863" y="3852863"/>
            <a:ext cx="784225" cy="9525"/>
          </a:xfrm>
          <a:prstGeom prst="line">
            <a:avLst/>
          </a:prstGeom>
          <a:ln w="12700" cap="flat" cmpd="sng">
            <a:solidFill>
              <a:srgbClr val="BFBFBF"/>
            </a:solidFill>
            <a:prstDash val="solid"/>
            <a:round/>
            <a:headEnd type="oval" w="med" len="med"/>
            <a:tailEnd type="oval" w="med" len="med"/>
          </a:ln>
        </p:spPr>
      </p:sp>
      <p:sp>
        <p:nvSpPr>
          <p:cNvPr id="4107" name="矩形 40"/>
          <p:cNvSpPr/>
          <p:nvPr/>
        </p:nvSpPr>
        <p:spPr>
          <a:xfrm>
            <a:off x="1852613" y="2157413"/>
            <a:ext cx="3434080" cy="1076325"/>
          </a:xfrm>
          <a:prstGeom prst="rect">
            <a:avLst/>
          </a:prstGeom>
          <a:noFill/>
          <a:ln w="9525">
            <a:noFill/>
          </a:ln>
        </p:spPr>
        <p:txBody>
          <a:bodyPr wrap="none" anchor="t" anchorCtr="0">
            <a:spAutoFit/>
          </a:bodyPr>
          <a:p>
            <a:r>
              <a:rPr lang="zh-CN" altLang="en-US" sz="3200" dirty="0">
                <a:solidFill>
                  <a:srgbClr val="000000"/>
                </a:solidFill>
                <a:latin typeface="仓耳青禾体-谷力 W05" pitchFamily="2" charset="-122"/>
                <a:ea typeface="仓耳青禾体-谷力 W05" pitchFamily="2" charset="-122"/>
                <a:sym typeface="仓耳青禾体-谷力 W05" pitchFamily="2" charset="-122"/>
              </a:rPr>
              <a:t>大规模增值税留抵</a:t>
            </a:r>
            <a:endParaRPr lang="zh-CN" altLang="en-US" sz="3200" dirty="0">
              <a:solidFill>
                <a:srgbClr val="000000"/>
              </a:solidFill>
              <a:latin typeface="仓耳青禾体-谷力 W05" pitchFamily="2" charset="-122"/>
              <a:ea typeface="仓耳青禾体-谷力 W05" pitchFamily="2" charset="-122"/>
              <a:sym typeface="仓耳青禾体-谷力 W05" pitchFamily="2" charset="-122"/>
            </a:endParaRPr>
          </a:p>
          <a:p>
            <a:r>
              <a:rPr lang="zh-CN" altLang="en-US" sz="3200" dirty="0">
                <a:solidFill>
                  <a:srgbClr val="000000"/>
                </a:solidFill>
                <a:latin typeface="仓耳青禾体-谷力 W05" pitchFamily="2" charset="-122"/>
                <a:ea typeface="仓耳青禾体-谷力 W05" pitchFamily="2" charset="-122"/>
                <a:sym typeface="仓耳青禾体-谷力 W05" pitchFamily="2" charset="-122"/>
              </a:rPr>
              <a:t>退税政策</a:t>
            </a:r>
            <a:endParaRPr lang="zh-CN" altLang="en-US" sz="3200" dirty="0">
              <a:solidFill>
                <a:srgbClr val="000000"/>
              </a:solidFill>
              <a:latin typeface="仓耳青禾体-谷力 W05" pitchFamily="2" charset="-122"/>
              <a:ea typeface="仓耳青禾体-谷力 W05" pitchFamily="2" charset="-122"/>
              <a:sym typeface="仓耳青禾体-谷力 W05" pitchFamily="2" charset="-122"/>
            </a:endParaRPr>
          </a:p>
        </p:txBody>
      </p:sp>
      <p:sp>
        <p:nvSpPr>
          <p:cNvPr id="4108" name="矩形 41"/>
          <p:cNvSpPr/>
          <p:nvPr/>
        </p:nvSpPr>
        <p:spPr>
          <a:xfrm>
            <a:off x="1907858" y="3495993"/>
            <a:ext cx="3840480" cy="583565"/>
          </a:xfrm>
          <a:prstGeom prst="rect">
            <a:avLst/>
          </a:prstGeom>
          <a:noFill/>
          <a:ln w="9525">
            <a:noFill/>
          </a:ln>
        </p:spPr>
        <p:txBody>
          <a:bodyPr wrap="none" anchor="t" anchorCtr="0">
            <a:spAutoFit/>
          </a:bodyPr>
          <a:p>
            <a:pPr algn="l"/>
            <a:r>
              <a:rPr lang="zh-CN" altLang="en-US" sz="3200" dirty="0">
                <a:solidFill>
                  <a:srgbClr val="000000"/>
                </a:solidFill>
                <a:latin typeface="仓耳青禾体-谷力 W05" pitchFamily="2" charset="-122"/>
                <a:ea typeface="仓耳青禾体-谷力 W05" pitchFamily="2" charset="-122"/>
                <a:sym typeface="仓耳青禾体-谷力 W05" pitchFamily="2" charset="-122"/>
              </a:rPr>
              <a:t>三项服务业支持政策</a:t>
            </a:r>
            <a:endParaRPr lang="zh-CN" altLang="en-US" sz="3200" dirty="0">
              <a:solidFill>
                <a:srgbClr val="000000"/>
              </a:solidFill>
              <a:latin typeface="仓耳青禾体-谷力 W05" pitchFamily="2" charset="-122"/>
              <a:ea typeface="仓耳青禾体-谷力 W05" pitchFamily="2" charset="-122"/>
              <a:sym typeface="仓耳青禾体-谷力 W05" pitchFamily="2" charset="-122"/>
            </a:endParaRPr>
          </a:p>
        </p:txBody>
      </p:sp>
      <p:sp>
        <p:nvSpPr>
          <p:cNvPr id="4109" name="矩形 42"/>
          <p:cNvSpPr/>
          <p:nvPr/>
        </p:nvSpPr>
        <p:spPr>
          <a:xfrm>
            <a:off x="7545705" y="2117090"/>
            <a:ext cx="3434080" cy="1076325"/>
          </a:xfrm>
          <a:prstGeom prst="rect">
            <a:avLst/>
          </a:prstGeom>
          <a:noFill/>
          <a:ln w="9525">
            <a:noFill/>
          </a:ln>
        </p:spPr>
        <p:txBody>
          <a:bodyPr wrap="none" anchor="t" anchorCtr="0">
            <a:spAutoFit/>
          </a:bodyPr>
          <a:p>
            <a:r>
              <a:rPr lang="zh-CN" altLang="en-US" sz="3200" dirty="0">
                <a:solidFill>
                  <a:srgbClr val="000000"/>
                </a:solidFill>
                <a:latin typeface="仓耳青禾体-谷力 W05" pitchFamily="2" charset="-122"/>
                <a:ea typeface="仓耳青禾体-谷力 W05" pitchFamily="2" charset="-122"/>
                <a:sym typeface="仓耳青禾体-谷力 W05" pitchFamily="2" charset="-122"/>
              </a:rPr>
              <a:t>小规模纳税人免征</a:t>
            </a:r>
            <a:endParaRPr lang="zh-CN" altLang="en-US" sz="3200" dirty="0">
              <a:solidFill>
                <a:srgbClr val="000000"/>
              </a:solidFill>
              <a:latin typeface="仓耳青禾体-谷力 W05" pitchFamily="2" charset="-122"/>
              <a:ea typeface="仓耳青禾体-谷力 W05" pitchFamily="2" charset="-122"/>
              <a:sym typeface="仓耳青禾体-谷力 W05" pitchFamily="2" charset="-122"/>
            </a:endParaRPr>
          </a:p>
          <a:p>
            <a:r>
              <a:rPr lang="zh-CN" altLang="en-US" sz="3200" dirty="0">
                <a:solidFill>
                  <a:srgbClr val="000000"/>
                </a:solidFill>
                <a:latin typeface="仓耳青禾体-谷力 W05" pitchFamily="2" charset="-122"/>
                <a:ea typeface="仓耳青禾体-谷力 W05" pitchFamily="2" charset="-122"/>
                <a:sym typeface="仓耳青禾体-谷力 W05" pitchFamily="2" charset="-122"/>
              </a:rPr>
              <a:t>增值税政策</a:t>
            </a:r>
            <a:endParaRPr lang="zh-CN" altLang="en-US" sz="3200" dirty="0">
              <a:solidFill>
                <a:srgbClr val="000000"/>
              </a:solidFill>
              <a:latin typeface="仓耳青禾体-谷力 W05" pitchFamily="2" charset="-122"/>
              <a:ea typeface="仓耳青禾体-谷力 W05" pitchFamily="2" charset="-122"/>
              <a:sym typeface="仓耳青禾体-谷力 W05" pitchFamily="2" charset="-122"/>
            </a:endParaRPr>
          </a:p>
        </p:txBody>
      </p:sp>
      <p:sp>
        <p:nvSpPr>
          <p:cNvPr id="4110" name="矩形 43"/>
          <p:cNvSpPr/>
          <p:nvPr/>
        </p:nvSpPr>
        <p:spPr>
          <a:xfrm>
            <a:off x="7545388" y="3327718"/>
            <a:ext cx="3434080" cy="1076325"/>
          </a:xfrm>
          <a:prstGeom prst="rect">
            <a:avLst/>
          </a:prstGeom>
          <a:noFill/>
          <a:ln w="9525">
            <a:noFill/>
          </a:ln>
        </p:spPr>
        <p:txBody>
          <a:bodyPr wrap="none" anchor="t" anchorCtr="0">
            <a:spAutoFit/>
          </a:bodyPr>
          <a:p>
            <a:pPr algn="l"/>
            <a:r>
              <a:rPr lang="zh-CN" altLang="en-US" sz="3200" dirty="0">
                <a:solidFill>
                  <a:srgbClr val="000000"/>
                </a:solidFill>
                <a:latin typeface="仓耳青禾体-谷力 W05" pitchFamily="2" charset="-122"/>
                <a:ea typeface="仓耳青禾体-谷力 W05" pitchFamily="2" charset="-122"/>
                <a:sym typeface="仓耳青禾体-谷力 W05" pitchFamily="2" charset="-122"/>
              </a:rPr>
              <a:t>快递收派服务免征</a:t>
            </a:r>
            <a:endParaRPr lang="zh-CN" altLang="en-US" sz="3200" dirty="0">
              <a:solidFill>
                <a:srgbClr val="000000"/>
              </a:solidFill>
              <a:latin typeface="仓耳青禾体-谷力 W05" pitchFamily="2" charset="-122"/>
              <a:ea typeface="仓耳青禾体-谷力 W05" pitchFamily="2" charset="-122"/>
              <a:sym typeface="仓耳青禾体-谷力 W05" pitchFamily="2" charset="-122"/>
            </a:endParaRPr>
          </a:p>
          <a:p>
            <a:pPr algn="l"/>
            <a:r>
              <a:rPr lang="zh-CN" altLang="en-US" sz="3200" dirty="0">
                <a:solidFill>
                  <a:srgbClr val="000000"/>
                </a:solidFill>
                <a:latin typeface="仓耳青禾体-谷力 W05" pitchFamily="2" charset="-122"/>
                <a:ea typeface="仓耳青禾体-谷力 W05" pitchFamily="2" charset="-122"/>
                <a:sym typeface="仓耳青禾体-谷力 W05" pitchFamily="2" charset="-122"/>
              </a:rPr>
              <a:t>增值税政策</a:t>
            </a:r>
            <a:endParaRPr lang="zh-CN" altLang="en-US" sz="3200" dirty="0">
              <a:solidFill>
                <a:srgbClr val="000000"/>
              </a:solidFill>
              <a:latin typeface="仓耳青禾体-谷力 W05" pitchFamily="2" charset="-122"/>
              <a:ea typeface="仓耳青禾体-谷力 W05" pitchFamily="2" charset="-122"/>
              <a:sym typeface="仓耳青禾体-谷力 W05" pitchFamily="2" charset="-122"/>
            </a:endParaRPr>
          </a:p>
        </p:txBody>
      </p:sp>
      <p:grpSp>
        <p:nvGrpSpPr>
          <p:cNvPr id="4111" name="组合 4111"/>
          <p:cNvGrpSpPr/>
          <p:nvPr/>
        </p:nvGrpSpPr>
        <p:grpSpPr>
          <a:xfrm>
            <a:off x="3578225" y="1560513"/>
            <a:ext cx="635000" cy="150812"/>
            <a:chOff x="0" y="0"/>
            <a:chExt cx="635182" cy="151338"/>
          </a:xfrm>
        </p:grpSpPr>
        <p:sp>
          <p:nvSpPr>
            <p:cNvPr id="4112" name="椭圆 45"/>
            <p:cNvSpPr/>
            <p:nvPr/>
          </p:nvSpPr>
          <p:spPr>
            <a:xfrm>
              <a:off x="0" y="0"/>
              <a:ext cx="150267" cy="150267"/>
            </a:xfrm>
            <a:prstGeom prst="ellipse">
              <a:avLst/>
            </a:prstGeom>
            <a:solidFill>
              <a:srgbClr val="97C6BB"/>
            </a:solidFill>
            <a:ln w="9525">
              <a:noFill/>
            </a:ln>
          </p:spPr>
          <p:txBody>
            <a:bodyPr anchor="ctr" anchorCtr="0"/>
            <a:p>
              <a:pPr algn="ctr"/>
              <a:endParaRPr lang="zh-CN" altLang="zh-CN">
                <a:solidFill>
                  <a:srgbClr val="FFFFFF"/>
                </a:solidFill>
                <a:latin typeface="等线" panose="02010600030101010101" charset="-122"/>
                <a:ea typeface="等线" panose="02010600030101010101" charset="-122"/>
                <a:sym typeface="等线" panose="02010600030101010101" charset="-122"/>
              </a:endParaRPr>
            </a:p>
          </p:txBody>
        </p:sp>
        <p:sp>
          <p:nvSpPr>
            <p:cNvPr id="4113" name="椭圆 46"/>
            <p:cNvSpPr/>
            <p:nvPr/>
          </p:nvSpPr>
          <p:spPr>
            <a:xfrm>
              <a:off x="240383" y="1071"/>
              <a:ext cx="150267" cy="150267"/>
            </a:xfrm>
            <a:prstGeom prst="ellipse">
              <a:avLst/>
            </a:prstGeom>
            <a:solidFill>
              <a:srgbClr val="97C6BB"/>
            </a:solidFill>
            <a:ln w="9525">
              <a:noFill/>
            </a:ln>
          </p:spPr>
          <p:txBody>
            <a:bodyPr anchor="ctr" anchorCtr="0"/>
            <a:p>
              <a:pPr algn="ctr"/>
              <a:endParaRPr lang="zh-CN" altLang="zh-CN">
                <a:solidFill>
                  <a:srgbClr val="FFFFFF"/>
                </a:solidFill>
                <a:latin typeface="等线" panose="02010600030101010101" charset="-122"/>
                <a:ea typeface="等线" panose="02010600030101010101" charset="-122"/>
                <a:sym typeface="等线" panose="02010600030101010101" charset="-122"/>
              </a:endParaRPr>
            </a:p>
          </p:txBody>
        </p:sp>
        <p:sp>
          <p:nvSpPr>
            <p:cNvPr id="4114" name="椭圆 47"/>
            <p:cNvSpPr/>
            <p:nvPr/>
          </p:nvSpPr>
          <p:spPr>
            <a:xfrm>
              <a:off x="484915" y="1071"/>
              <a:ext cx="150267" cy="150267"/>
            </a:xfrm>
            <a:prstGeom prst="ellipse">
              <a:avLst/>
            </a:prstGeom>
            <a:solidFill>
              <a:srgbClr val="97C6BB"/>
            </a:solidFill>
            <a:ln w="9525">
              <a:noFill/>
            </a:ln>
          </p:spPr>
          <p:txBody>
            <a:bodyPr anchor="ctr" anchorCtr="0"/>
            <a:p>
              <a:pPr algn="ctr"/>
              <a:endParaRPr lang="zh-CN" altLang="zh-CN">
                <a:solidFill>
                  <a:srgbClr val="FFFFFF"/>
                </a:solidFill>
                <a:latin typeface="等线" panose="02010600030101010101" charset="-122"/>
                <a:ea typeface="等线" panose="02010600030101010101" charset="-122"/>
                <a:sym typeface="等线" panose="02010600030101010101" charset="-122"/>
              </a:endParaRPr>
            </a:p>
          </p:txBody>
        </p:sp>
      </p:grpSp>
      <p:grpSp>
        <p:nvGrpSpPr>
          <p:cNvPr id="4115" name="组合 4115"/>
          <p:cNvGrpSpPr/>
          <p:nvPr/>
        </p:nvGrpSpPr>
        <p:grpSpPr>
          <a:xfrm>
            <a:off x="8016875" y="1560513"/>
            <a:ext cx="635000" cy="150812"/>
            <a:chOff x="0" y="0"/>
            <a:chExt cx="635182" cy="151338"/>
          </a:xfrm>
        </p:grpSpPr>
        <p:sp>
          <p:nvSpPr>
            <p:cNvPr id="4116" name="椭圆 49"/>
            <p:cNvSpPr/>
            <p:nvPr/>
          </p:nvSpPr>
          <p:spPr>
            <a:xfrm>
              <a:off x="0" y="0"/>
              <a:ext cx="150267" cy="150267"/>
            </a:xfrm>
            <a:prstGeom prst="ellipse">
              <a:avLst/>
            </a:prstGeom>
            <a:solidFill>
              <a:srgbClr val="97C6BB"/>
            </a:solidFill>
            <a:ln w="9525">
              <a:noFill/>
            </a:ln>
          </p:spPr>
          <p:txBody>
            <a:bodyPr anchor="ctr" anchorCtr="0"/>
            <a:p>
              <a:pPr algn="ctr"/>
              <a:endParaRPr lang="zh-CN" altLang="zh-CN">
                <a:solidFill>
                  <a:srgbClr val="FFFFFF"/>
                </a:solidFill>
                <a:latin typeface="等线" panose="02010600030101010101" charset="-122"/>
                <a:ea typeface="等线" panose="02010600030101010101" charset="-122"/>
                <a:sym typeface="等线" panose="02010600030101010101" charset="-122"/>
              </a:endParaRPr>
            </a:p>
          </p:txBody>
        </p:sp>
        <p:sp>
          <p:nvSpPr>
            <p:cNvPr id="4117" name="椭圆 50"/>
            <p:cNvSpPr/>
            <p:nvPr/>
          </p:nvSpPr>
          <p:spPr>
            <a:xfrm>
              <a:off x="240383" y="1071"/>
              <a:ext cx="150267" cy="150267"/>
            </a:xfrm>
            <a:prstGeom prst="ellipse">
              <a:avLst/>
            </a:prstGeom>
            <a:solidFill>
              <a:srgbClr val="97C6BB"/>
            </a:solidFill>
            <a:ln w="9525">
              <a:noFill/>
            </a:ln>
          </p:spPr>
          <p:txBody>
            <a:bodyPr anchor="ctr" anchorCtr="0"/>
            <a:p>
              <a:pPr algn="ctr"/>
              <a:endParaRPr lang="zh-CN" altLang="zh-CN">
                <a:solidFill>
                  <a:srgbClr val="FFFFFF"/>
                </a:solidFill>
                <a:latin typeface="等线" panose="02010600030101010101" charset="-122"/>
                <a:ea typeface="等线" panose="02010600030101010101" charset="-122"/>
                <a:sym typeface="等线" panose="02010600030101010101" charset="-122"/>
              </a:endParaRPr>
            </a:p>
          </p:txBody>
        </p:sp>
        <p:sp>
          <p:nvSpPr>
            <p:cNvPr id="4118" name="椭圆 51"/>
            <p:cNvSpPr/>
            <p:nvPr/>
          </p:nvSpPr>
          <p:spPr>
            <a:xfrm>
              <a:off x="484915" y="1071"/>
              <a:ext cx="150267" cy="150267"/>
            </a:xfrm>
            <a:prstGeom prst="ellipse">
              <a:avLst/>
            </a:prstGeom>
            <a:solidFill>
              <a:srgbClr val="97C6BB"/>
            </a:solidFill>
            <a:ln w="9525">
              <a:noFill/>
            </a:ln>
          </p:spPr>
          <p:txBody>
            <a:bodyPr anchor="ctr" anchorCtr="0"/>
            <a:p>
              <a:pPr algn="ctr"/>
              <a:endParaRPr lang="zh-CN" altLang="zh-CN">
                <a:solidFill>
                  <a:srgbClr val="FFFFFF"/>
                </a:solidFill>
                <a:latin typeface="等线" panose="02010600030101010101" charset="-122"/>
                <a:ea typeface="等线" panose="02010600030101010101" charset="-122"/>
                <a:sym typeface="等线" panose="02010600030101010101" charset="-122"/>
              </a:endParaRPr>
            </a:p>
          </p:txBody>
        </p:sp>
      </p:grpSp>
      <p:sp>
        <p:nvSpPr>
          <p:cNvPr id="4119" name="íṡļíḓê"/>
          <p:cNvSpPr/>
          <p:nvPr/>
        </p:nvSpPr>
        <p:spPr>
          <a:xfrm>
            <a:off x="854075" y="4441825"/>
            <a:ext cx="749300" cy="831850"/>
          </a:xfrm>
          <a:prstGeom prst="rect">
            <a:avLst/>
          </a:prstGeom>
          <a:noFill/>
          <a:ln w="9525">
            <a:noFill/>
          </a:ln>
        </p:spPr>
        <p:txBody>
          <a:bodyPr wrap="square" anchor="ctr" anchorCtr="0"/>
          <a:p>
            <a:pPr algn="ctr"/>
            <a:r>
              <a:rPr lang="en-US" altLang="zh-CN" sz="4000" dirty="0">
                <a:solidFill>
                  <a:srgbClr val="000000"/>
                </a:solidFill>
                <a:latin typeface="Impact" panose="020B0806030902050204" pitchFamily="2" charset="0"/>
                <a:ea typeface="宋体" panose="02010600030101010101" pitchFamily="2" charset="-122"/>
                <a:sym typeface="Impact" panose="020B0806030902050204" pitchFamily="2" charset="0"/>
              </a:rPr>
              <a:t>05</a:t>
            </a:r>
            <a:endParaRPr lang="en-US" altLang="zh-CN" sz="4000" dirty="0">
              <a:solidFill>
                <a:srgbClr val="000000"/>
              </a:solidFill>
              <a:latin typeface="Impact" panose="020B0806030902050204" pitchFamily="2" charset="0"/>
              <a:ea typeface="宋体" panose="02010600030101010101" pitchFamily="2" charset="-122"/>
              <a:sym typeface="Impact" panose="020B0806030902050204" pitchFamily="2" charset="0"/>
            </a:endParaRPr>
          </a:p>
        </p:txBody>
      </p:sp>
      <p:sp>
        <p:nvSpPr>
          <p:cNvPr id="4120" name="直接连接符 26"/>
          <p:cNvSpPr/>
          <p:nvPr/>
        </p:nvSpPr>
        <p:spPr>
          <a:xfrm>
            <a:off x="1679575" y="4441825"/>
            <a:ext cx="0" cy="831850"/>
          </a:xfrm>
          <a:prstGeom prst="line">
            <a:avLst/>
          </a:prstGeom>
          <a:ln w="12700" cap="flat" cmpd="sng">
            <a:solidFill>
              <a:srgbClr val="BFBFBF"/>
            </a:solidFill>
            <a:prstDash val="solid"/>
            <a:round/>
            <a:headEnd type="oval" w="med" len="med"/>
            <a:tailEnd type="oval" w="med" len="med"/>
          </a:ln>
        </p:spPr>
      </p:sp>
      <p:sp>
        <p:nvSpPr>
          <p:cNvPr id="4122" name="íṡļíḓê"/>
          <p:cNvSpPr/>
          <p:nvPr/>
        </p:nvSpPr>
        <p:spPr>
          <a:xfrm>
            <a:off x="6464300" y="4391025"/>
            <a:ext cx="747713" cy="831850"/>
          </a:xfrm>
          <a:prstGeom prst="rect">
            <a:avLst/>
          </a:prstGeom>
          <a:noFill/>
          <a:ln w="9525">
            <a:noFill/>
          </a:ln>
        </p:spPr>
        <p:txBody>
          <a:bodyPr wrap="square" anchor="ctr" anchorCtr="0"/>
          <a:p>
            <a:pPr algn="ctr"/>
            <a:r>
              <a:rPr lang="en-US" altLang="zh-CN" sz="4000" dirty="0">
                <a:solidFill>
                  <a:srgbClr val="000000"/>
                </a:solidFill>
                <a:latin typeface="Impact" panose="020B0806030902050204" pitchFamily="2" charset="0"/>
                <a:ea typeface="宋体" panose="02010600030101010101" pitchFamily="2" charset="-122"/>
                <a:sym typeface="Impact" panose="020B0806030902050204" pitchFamily="2" charset="0"/>
              </a:rPr>
              <a:t>06</a:t>
            </a:r>
            <a:endParaRPr lang="en-US" altLang="zh-CN" sz="4000" dirty="0">
              <a:solidFill>
                <a:srgbClr val="000000"/>
              </a:solidFill>
              <a:latin typeface="Impact" panose="020B0806030902050204" pitchFamily="2" charset="0"/>
              <a:ea typeface="宋体" panose="02010600030101010101" pitchFamily="2" charset="-122"/>
              <a:sym typeface="Impact" panose="020B0806030902050204" pitchFamily="2" charset="0"/>
            </a:endParaRPr>
          </a:p>
        </p:txBody>
      </p:sp>
      <p:sp>
        <p:nvSpPr>
          <p:cNvPr id="4123" name="直接连接符 34"/>
          <p:cNvSpPr/>
          <p:nvPr/>
        </p:nvSpPr>
        <p:spPr>
          <a:xfrm rot="-5400000" flipH="1">
            <a:off x="6919913" y="4800600"/>
            <a:ext cx="784225" cy="11113"/>
          </a:xfrm>
          <a:prstGeom prst="line">
            <a:avLst/>
          </a:prstGeom>
          <a:ln w="12700" cap="flat" cmpd="sng">
            <a:solidFill>
              <a:srgbClr val="BFBFBF"/>
            </a:solidFill>
            <a:prstDash val="solid"/>
            <a:round/>
            <a:headEnd type="oval" w="med" len="med"/>
            <a:tailEnd type="oval" w="med" len="med"/>
          </a:ln>
        </p:spPr>
      </p:sp>
      <p:sp>
        <p:nvSpPr>
          <p:cNvPr id="4124" name="矩形 37"/>
          <p:cNvSpPr/>
          <p:nvPr/>
        </p:nvSpPr>
        <p:spPr>
          <a:xfrm>
            <a:off x="7545388" y="4391025"/>
            <a:ext cx="4246880" cy="1076325"/>
          </a:xfrm>
          <a:prstGeom prst="rect">
            <a:avLst/>
          </a:prstGeom>
          <a:noFill/>
          <a:ln w="9525">
            <a:noFill/>
          </a:ln>
        </p:spPr>
        <p:txBody>
          <a:bodyPr wrap="square" anchor="t" anchorCtr="0">
            <a:spAutoFit/>
          </a:bodyPr>
          <a:p>
            <a:r>
              <a:rPr lang="zh-CN" altLang="en-US" sz="3200" dirty="0">
                <a:solidFill>
                  <a:srgbClr val="000000"/>
                </a:solidFill>
                <a:latin typeface="仓耳青禾体-谷力 W05" pitchFamily="2" charset="-122"/>
                <a:ea typeface="仓耳青禾体-谷力 W05" pitchFamily="2" charset="-122"/>
                <a:sym typeface="仓耳青禾体-谷力 W05" pitchFamily="2" charset="-122"/>
              </a:rPr>
              <a:t>小微企业</a:t>
            </a:r>
            <a:r>
              <a:rPr lang="en-US" altLang="zh-CN" sz="3200" dirty="0">
                <a:solidFill>
                  <a:srgbClr val="000000"/>
                </a:solidFill>
                <a:latin typeface="仓耳青禾体-谷力 W05" pitchFamily="2" charset="-122"/>
                <a:ea typeface="仓耳青禾体-谷力 W05" pitchFamily="2" charset="-122"/>
                <a:sym typeface="仓耳青禾体-谷力 W05" pitchFamily="2" charset="-122"/>
              </a:rPr>
              <a:t>“</a:t>
            </a:r>
            <a:r>
              <a:rPr lang="zh-CN" altLang="en-US" sz="3200" dirty="0">
                <a:solidFill>
                  <a:srgbClr val="000000"/>
                </a:solidFill>
                <a:latin typeface="仓耳青禾体-谷力 W05" pitchFamily="2" charset="-122"/>
                <a:ea typeface="仓耳青禾体-谷力 W05" pitchFamily="2" charset="-122"/>
                <a:sym typeface="仓耳青禾体-谷力 W05" pitchFamily="2" charset="-122"/>
              </a:rPr>
              <a:t>六税两费</a:t>
            </a:r>
            <a:r>
              <a:rPr lang="en-US" altLang="zh-CN" sz="3200" dirty="0">
                <a:solidFill>
                  <a:srgbClr val="000000"/>
                </a:solidFill>
                <a:latin typeface="仓耳青禾体-谷力 W05" pitchFamily="2" charset="-122"/>
                <a:ea typeface="仓耳青禾体-谷力 W05" pitchFamily="2" charset="-122"/>
                <a:sym typeface="仓耳青禾体-谷力 W05" pitchFamily="2" charset="-122"/>
              </a:rPr>
              <a:t>”</a:t>
            </a:r>
            <a:endParaRPr lang="en-US" altLang="zh-CN" sz="3200" dirty="0">
              <a:solidFill>
                <a:srgbClr val="000000"/>
              </a:solidFill>
              <a:latin typeface="仓耳青禾体-谷力 W05" pitchFamily="2" charset="-122"/>
              <a:ea typeface="仓耳青禾体-谷力 W05" pitchFamily="2" charset="-122"/>
              <a:sym typeface="仓耳青禾体-谷力 W05" pitchFamily="2" charset="-122"/>
            </a:endParaRPr>
          </a:p>
          <a:p>
            <a:r>
              <a:rPr lang="zh-CN" altLang="en-US" sz="3200" dirty="0">
                <a:solidFill>
                  <a:srgbClr val="000000"/>
                </a:solidFill>
                <a:latin typeface="仓耳青禾体-谷力 W05" pitchFamily="2" charset="-122"/>
                <a:ea typeface="仓耳青禾体-谷力 W05" pitchFamily="2" charset="-122"/>
                <a:sym typeface="仓耳青禾体-谷力 W05" pitchFamily="2" charset="-122"/>
              </a:rPr>
              <a:t>减免政策</a:t>
            </a:r>
            <a:endParaRPr lang="zh-CN" altLang="en-US" sz="3200" dirty="0">
              <a:solidFill>
                <a:srgbClr val="000000"/>
              </a:solidFill>
              <a:latin typeface="仓耳青禾体-谷力 W05" pitchFamily="2" charset="-122"/>
              <a:ea typeface="仓耳青禾体-谷力 W05" pitchFamily="2" charset="-122"/>
              <a:sym typeface="仓耳青禾体-谷力 W05" pitchFamily="2" charset="-122"/>
            </a:endParaRPr>
          </a:p>
        </p:txBody>
      </p:sp>
      <p:sp>
        <p:nvSpPr>
          <p:cNvPr id="4125" name="íṡļíḓê"/>
          <p:cNvSpPr/>
          <p:nvPr/>
        </p:nvSpPr>
        <p:spPr>
          <a:xfrm>
            <a:off x="890588" y="5524500"/>
            <a:ext cx="747712" cy="830263"/>
          </a:xfrm>
          <a:prstGeom prst="rect">
            <a:avLst/>
          </a:prstGeom>
          <a:noFill/>
          <a:ln w="9525">
            <a:noFill/>
          </a:ln>
        </p:spPr>
        <p:txBody>
          <a:bodyPr wrap="square" anchor="ctr" anchorCtr="0"/>
          <a:p>
            <a:pPr algn="ctr"/>
            <a:endParaRPr lang="en-US" altLang="zh-CN" sz="4000" dirty="0">
              <a:solidFill>
                <a:srgbClr val="000000"/>
              </a:solidFill>
              <a:latin typeface="Impact" panose="020B0806030902050204" pitchFamily="2" charset="0"/>
              <a:ea typeface="宋体" panose="02010600030101010101" pitchFamily="2" charset="-122"/>
              <a:sym typeface="Impact" panose="020B0806030902050204" pitchFamily="2" charset="0"/>
            </a:endParaRPr>
          </a:p>
        </p:txBody>
      </p:sp>
      <p:sp>
        <p:nvSpPr>
          <p:cNvPr id="5" name="文本框 4"/>
          <p:cNvSpPr txBox="1"/>
          <p:nvPr/>
        </p:nvSpPr>
        <p:spPr>
          <a:xfrm>
            <a:off x="1755775" y="4342130"/>
            <a:ext cx="4246880" cy="1076325"/>
          </a:xfrm>
          <a:prstGeom prst="rect">
            <a:avLst/>
          </a:prstGeom>
          <a:noFill/>
        </p:spPr>
        <p:txBody>
          <a:bodyPr wrap="none" rtlCol="0">
            <a:spAutoFit/>
          </a:bodyPr>
          <a:p>
            <a:r>
              <a:rPr lang="zh-CN" altLang="en-US" sz="3200" dirty="0">
                <a:solidFill>
                  <a:srgbClr val="000000"/>
                </a:solidFill>
                <a:latin typeface="仓耳青禾体-谷力 W05" pitchFamily="2" charset="-122"/>
                <a:ea typeface="仓耳青禾体-谷力 W05" pitchFamily="2" charset="-122"/>
              </a:rPr>
              <a:t>有关推动外贸外资平稳</a:t>
            </a:r>
            <a:endParaRPr lang="zh-CN" altLang="en-US" sz="3200" dirty="0">
              <a:solidFill>
                <a:srgbClr val="000000"/>
              </a:solidFill>
              <a:latin typeface="仓耳青禾体-谷力 W05" pitchFamily="2" charset="-122"/>
              <a:ea typeface="仓耳青禾体-谷力 W05" pitchFamily="2" charset="-122"/>
            </a:endParaRPr>
          </a:p>
          <a:p>
            <a:r>
              <a:rPr lang="zh-CN" altLang="en-US" sz="3200" dirty="0">
                <a:solidFill>
                  <a:srgbClr val="000000"/>
                </a:solidFill>
                <a:latin typeface="仓耳青禾体-谷力 W05" pitchFamily="2" charset="-122"/>
                <a:ea typeface="仓耳青禾体-谷力 W05" pitchFamily="2" charset="-122"/>
              </a:rPr>
              <a:t>发展的政策</a:t>
            </a:r>
            <a:endParaRPr lang="zh-CN" altLang="en-US"/>
          </a:p>
        </p:txBody>
      </p:sp>
      <p:sp>
        <p:nvSpPr>
          <p:cNvPr id="2" name="文本框 1"/>
          <p:cNvSpPr txBox="1"/>
          <p:nvPr/>
        </p:nvSpPr>
        <p:spPr>
          <a:xfrm>
            <a:off x="5340350" y="916305"/>
            <a:ext cx="1511300" cy="768350"/>
          </a:xfrm>
          <a:prstGeom prst="rect">
            <a:avLst/>
          </a:prstGeom>
          <a:noFill/>
        </p:spPr>
        <p:txBody>
          <a:bodyPr wrap="square" rtlCol="0">
            <a:spAutoFit/>
          </a:bodyPr>
          <a:p>
            <a:r>
              <a:rPr lang="zh-CN" altLang="en-US" sz="3200" b="1" spc="150">
                <a:solidFill>
                  <a:schemeClr val="tx2">
                    <a:lumMod val="50000"/>
                    <a:lumOff val="50000"/>
                  </a:schemeClr>
                </a:solidFill>
                <a:uFillTx/>
                <a:latin typeface="Arial" panose="020B0604020202020204" pitchFamily="34" charset="0"/>
                <a:ea typeface="微软雅黑" panose="020B0503020204020204" pitchFamily="34" charset="-122"/>
              </a:rPr>
              <a:t>目</a:t>
            </a:r>
            <a:r>
              <a:rPr lang="zh-CN" altLang="en-US" sz="4400" b="1">
                <a:solidFill>
                  <a:schemeClr val="accent1">
                    <a:lumMod val="75000"/>
                  </a:schemeClr>
                </a:solidFill>
              </a:rPr>
              <a:t>   </a:t>
            </a:r>
            <a:r>
              <a:rPr lang="zh-CN" altLang="en-US" sz="3200" b="1" spc="150">
                <a:solidFill>
                  <a:schemeClr val="tx2">
                    <a:lumMod val="50000"/>
                    <a:lumOff val="50000"/>
                  </a:schemeClr>
                </a:solidFill>
                <a:uFillTx/>
                <a:latin typeface="Arial" panose="020B0604020202020204" pitchFamily="34" charset="0"/>
                <a:ea typeface="微软雅黑" panose="020B0503020204020204" pitchFamily="34" charset="-122"/>
              </a:rPr>
              <a:t>录</a:t>
            </a:r>
            <a:endParaRPr lang="zh-CN" altLang="en-US" sz="3200" b="1" spc="150">
              <a:solidFill>
                <a:schemeClr val="tx2">
                  <a:lumMod val="50000"/>
                  <a:lumOff val="50000"/>
                </a:schemeClr>
              </a:solidFill>
              <a:uFillTx/>
              <a:latin typeface="Arial" panose="020B0604020202020204" pitchFamily="34" charset="0"/>
              <a:ea typeface="微软雅黑" panose="020B0503020204020204" pitchFamily="34" charset="-122"/>
            </a:endParaRP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政策</a:t>
            </a:r>
            <a:endParaRPr lang="zh-CN" altLang="en-US"/>
          </a:p>
        </p:txBody>
      </p:sp>
      <p:sp>
        <p:nvSpPr>
          <p:cNvPr id="3" name="内容占位符 2"/>
          <p:cNvSpPr>
            <a:spLocks noGrp="1"/>
          </p:cNvSpPr>
          <p:nvPr>
            <p:ph idx="1"/>
          </p:nvPr>
        </p:nvSpPr>
        <p:spPr/>
        <p:txBody>
          <a:bodyPr/>
          <a:p>
            <a:r>
              <a:rPr lang="zh-CN" altLang="en-US"/>
              <a:t>自</a:t>
            </a:r>
            <a:r>
              <a:rPr lang="en-US" altLang="zh-CN"/>
              <a:t>2022</a:t>
            </a:r>
            <a:r>
              <a:rPr lang="zh-CN" altLang="en-US"/>
              <a:t>年</a:t>
            </a:r>
            <a:r>
              <a:rPr lang="en-US" altLang="zh-CN"/>
              <a:t>1</a:t>
            </a:r>
            <a:r>
              <a:rPr lang="zh-CN" altLang="en-US"/>
              <a:t>月</a:t>
            </a:r>
            <a:r>
              <a:rPr lang="en-US" altLang="zh-CN"/>
              <a:t>1</a:t>
            </a:r>
            <a:r>
              <a:rPr lang="zh-CN" altLang="en-US"/>
              <a:t>日至</a:t>
            </a:r>
            <a:r>
              <a:rPr lang="en-US" altLang="zh-CN"/>
              <a:t>2024</a:t>
            </a:r>
            <a:r>
              <a:rPr lang="zh-CN" altLang="en-US"/>
              <a:t>年</a:t>
            </a:r>
            <a:r>
              <a:rPr lang="en-US" altLang="zh-CN"/>
              <a:t>12</a:t>
            </a:r>
            <a:r>
              <a:rPr lang="zh-CN" altLang="en-US"/>
              <a:t>月</a:t>
            </a:r>
            <a:r>
              <a:rPr lang="en-US" altLang="zh-CN"/>
              <a:t>31</a:t>
            </a:r>
            <a:r>
              <a:rPr lang="zh-CN" altLang="en-US"/>
              <a:t>日，由省、自治区、直辖市人民政府根据本地区实际情况，对增值税小规模纳税人、小型微利企业和个体工商户可以在50%的税额幅度内减征资源税、城市维护建设税、房产税、城镇土地使用税、印花税（不含证券交易印花税）、耕地占用税和教育费附加、地方教育附加。</a:t>
            </a:r>
            <a:endParaRPr lang="zh-CN" altLang="en-US"/>
          </a:p>
          <a:p>
            <a:r>
              <a:rPr lang="zh-CN" altLang="en-US"/>
              <a:t>增值税小规模纳税人、小型微利企业和个体工商户已依法享受资源税、城市维护建设税、房产税、城镇土地使用税、印花税、耕地占用税、教育费附加、地方教育附加其他优惠政策的，可叠加享受本公告第一条规定的优惠政策。</a:t>
            </a:r>
            <a:endParaRPr lang="zh-CN" altLang="en-US"/>
          </a:p>
          <a:p>
            <a:endParaRPr lang="zh-CN" altLang="en-US"/>
          </a:p>
        </p:txBody>
      </p:sp>
    </p:spTree>
    <p:custDataLst>
      <p:tags r:id="rId1"/>
    </p:custData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normAutofit fontScale="90000"/>
          </a:bodyPr>
          <a:p>
            <a:r>
              <a:rPr lang="zh-CN" altLang="en-US"/>
              <a:t>享受主体：增值税小规模纳税人，小型微利企业和个体工商户</a:t>
            </a:r>
            <a:endParaRPr lang="zh-CN" altLang="en-US"/>
          </a:p>
        </p:txBody>
      </p:sp>
      <p:sp>
        <p:nvSpPr>
          <p:cNvPr id="3" name="内容占位符 2"/>
          <p:cNvSpPr>
            <a:spLocks noGrp="1"/>
          </p:cNvSpPr>
          <p:nvPr>
            <p:ph idx="1"/>
          </p:nvPr>
        </p:nvSpPr>
        <p:spPr/>
        <p:txBody>
          <a:bodyPr>
            <a:normAutofit fontScale="90000" lnSpcReduction="10000"/>
          </a:bodyPr>
          <a:p>
            <a:r>
              <a:rPr lang="zh-CN" altLang="en-US"/>
              <a:t>我公司由增值税小规模纳税人转登记为增值税一般纳税人，还能享受“六税两费”减免优惠吗</a:t>
            </a:r>
            <a:r>
              <a:rPr lang="en-US" altLang="zh-CN"/>
              <a:t>?</a:t>
            </a:r>
            <a:endParaRPr lang="zh-CN" altLang="en-US"/>
          </a:p>
          <a:p>
            <a:pPr marL="0" indent="0">
              <a:buNone/>
            </a:pPr>
            <a:r>
              <a:rPr lang="zh-CN" altLang="en-US"/>
              <a:t>　　答：根据《国家税务总局关于进一步实施小微企业“六税两费”减免政策有关征管问题的公告》(2022年第3号)规定，增值税小规模纳税人按规定登记为一般纳税人的，自一般纳税人生效之日起不再按照增值税小规模纳税人适用“六税两费”减免政策。但是，如果你公司符合小型微利企业条件，或者属于个体工商户，仍然可以据此享受“六税两费”减免优惠。</a:t>
            </a:r>
            <a:endParaRPr lang="zh-CN" altLang="en-US"/>
          </a:p>
          <a:p>
            <a:pPr marL="0" indent="0">
              <a:buNone/>
            </a:pPr>
            <a:endParaRPr lang="zh-CN" altLang="en-US"/>
          </a:p>
          <a:p>
            <a:pPr>
              <a:buFont typeface="Wingdings" panose="05000000000000000000" charset="0"/>
              <a:buChar char="l"/>
            </a:pPr>
            <a:r>
              <a:rPr lang="en-US" altLang="zh-CN"/>
              <a:t>我公司是登记为一般纳税人的小型微利企业，可以申报享受“六税两费”减免优惠吗?</a:t>
            </a:r>
            <a:endParaRPr lang="en-US" altLang="zh-CN"/>
          </a:p>
          <a:p>
            <a:pPr marL="0" indent="0">
              <a:buNone/>
            </a:pPr>
            <a:r>
              <a:rPr lang="en-US" altLang="zh-CN"/>
              <a:t>　　答：小型微利企业无论是增值税小规模纳税人还是增值税一般纳税人，均可以申报享受“六税两费”减免优惠。</a:t>
            </a:r>
            <a:endParaRPr lang="en-US" altLang="zh-CN"/>
          </a:p>
          <a:p>
            <a:pPr marL="0" indent="0">
              <a:buNone/>
            </a:pPr>
            <a:endParaRPr lang="en-US" altLang="zh-CN"/>
          </a:p>
          <a:p>
            <a:pPr>
              <a:buFont typeface="Wingdings" panose="05000000000000000000" charset="0"/>
              <a:buChar char="l"/>
            </a:pPr>
            <a:r>
              <a:rPr lang="en-US" altLang="zh-CN"/>
              <a:t>我公司为个人独资企业，是否可以申报享受“六税两费”减免优惠?</a:t>
            </a:r>
            <a:endParaRPr lang="en-US" altLang="zh-CN"/>
          </a:p>
          <a:p>
            <a:pPr marL="0" indent="0">
              <a:buNone/>
            </a:pPr>
            <a:r>
              <a:rPr lang="en-US" altLang="zh-CN"/>
              <a:t>　　答：个人独资企业和合伙企业，如果属于增值税小规模纳税人，可以申报享受“六税两费”减免优惠。</a:t>
            </a:r>
            <a:endParaRPr lang="en-US" altLang="zh-CN"/>
          </a:p>
        </p:txBody>
      </p:sp>
    </p:spTree>
    <p:custDataLst>
      <p:tags r:id="rId1"/>
    </p:custData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享受条件</a:t>
            </a:r>
            <a:endParaRPr lang="zh-CN" altLang="en-US"/>
          </a:p>
        </p:txBody>
      </p:sp>
      <p:sp>
        <p:nvSpPr>
          <p:cNvPr id="3" name="内容占位符 2"/>
          <p:cNvSpPr>
            <a:spLocks noGrp="1"/>
          </p:cNvSpPr>
          <p:nvPr>
            <p:ph idx="1"/>
          </p:nvPr>
        </p:nvSpPr>
        <p:spPr/>
        <p:txBody>
          <a:bodyPr/>
          <a:p>
            <a:r>
              <a:rPr lang="zh-CN" altLang="en-US">
                <a:sym typeface="+mn-ea"/>
              </a:rPr>
              <a:t>三、本公告所称小型微利企业，是指从事国家非限制和禁止行业，且同时符合年度应纳税所得额不超过300万元、从业人数不超过300人、资产总额不超过5000万元等三个条件的企业。</a:t>
            </a:r>
            <a:endParaRPr lang="zh-CN" altLang="en-US"/>
          </a:p>
          <a:p>
            <a:r>
              <a:rPr lang="zh-CN" altLang="en-US">
                <a:sym typeface="+mn-ea"/>
              </a:rPr>
              <a:t>从业人数，包括与企业建立劳动关系的职工人数和企业接受的劳务派遣用工人数。所称从业人数和资产总额指标，应按企业全年的季度平均值确定。具体计算公式如下：</a:t>
            </a:r>
            <a:endParaRPr lang="zh-CN" altLang="en-US"/>
          </a:p>
          <a:p>
            <a:pPr marL="0" indent="0">
              <a:buNone/>
            </a:pPr>
            <a:r>
              <a:rPr lang="zh-CN" altLang="en-US">
                <a:sym typeface="+mn-ea"/>
              </a:rPr>
              <a:t>   季度平均值＝（季初值＋季末值）÷2</a:t>
            </a:r>
            <a:endParaRPr lang="zh-CN" altLang="en-US"/>
          </a:p>
          <a:p>
            <a:pPr marL="0" indent="0">
              <a:buNone/>
            </a:pPr>
            <a:r>
              <a:rPr lang="zh-CN" altLang="en-US">
                <a:sym typeface="+mn-ea"/>
              </a:rPr>
              <a:t>   全年季度平均值＝全年各季度平均值之和÷4</a:t>
            </a:r>
            <a:endParaRPr lang="zh-CN" altLang="en-US"/>
          </a:p>
          <a:p>
            <a:r>
              <a:rPr lang="zh-CN" altLang="en-US">
                <a:sym typeface="+mn-ea"/>
              </a:rPr>
              <a:t>年度中间开业或者终止经营活动的，以其实际经营期作为一个纳税年度确定上述相关指标。</a:t>
            </a:r>
            <a:endParaRPr lang="zh-CN" altLang="en-US"/>
          </a:p>
          <a:p>
            <a:r>
              <a:rPr lang="zh-CN" altLang="en-US">
                <a:sym typeface="+mn-ea"/>
              </a:rPr>
              <a:t>小型微利企业的判定以企业所得税年度汇算清缴结果为准。登记为增值税一般纳税人的新设立的企业，从事国家非限制和禁止行业，且同时符合申报期上月末从业人数不超过300人、资产总额不超过5000万元等两个条件的，可在首次办理汇算清缴前按照小型微利企业申报享受第一条规定的优惠政策。</a:t>
            </a:r>
            <a:endParaRPr lang="zh-CN" altLang="en-US"/>
          </a:p>
        </p:txBody>
      </p:sp>
    </p:spTree>
    <p:custDataLst>
      <p:tags r:id="rId1"/>
    </p:custData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p:txBody>
          <a:bodyPr>
            <a:normAutofit/>
          </a:bodyPr>
          <a:p>
            <a:r>
              <a:rPr lang="zh-CN" altLang="en-US"/>
              <a:t>我公司申报2022年1月1日至6月30日期间的“六税两费”时，如何判断是否可以享受减免优惠?</a:t>
            </a:r>
            <a:endParaRPr lang="zh-CN" altLang="en-US"/>
          </a:p>
          <a:p>
            <a:r>
              <a:rPr lang="zh-CN" altLang="en-US"/>
              <a:t>　　答：2022年1月1日至6月30日期间，登记为一般纳税人的纳税人，依据2021年办理2020年度汇算清缴的结果确定是否按照小型微利企业享受“六税两费”减免优惠。</a:t>
            </a:r>
            <a:endParaRPr lang="zh-CN" altLang="en-US"/>
          </a:p>
          <a:p>
            <a:pPr marL="0" indent="0">
              <a:buNone/>
            </a:pPr>
            <a:r>
              <a:rPr lang="zh-CN" altLang="en-US"/>
              <a:t>    　从事国家非限制和禁止行业、登记为增值税一般纳税人的新设立企业，根据申报期上月末是否同时符合从业人数不超过300人、资产总额不超过5000万元两项条件判断是否可按照小型微利企业申报享受“六税两费”减免优惠;对于新设立当月即按次申报的，则根据设立时是否同时符合从业人数不超过300人、资产总额不超过5000万元两项条件来判断。</a:t>
            </a:r>
            <a:endParaRPr lang="zh-CN" altLang="en-US"/>
          </a:p>
          <a:p>
            <a:pPr marL="0" indent="0">
              <a:buNone/>
            </a:pPr>
            <a:endParaRPr lang="zh-CN" altLang="en-US"/>
          </a:p>
        </p:txBody>
      </p:sp>
    </p:spTree>
    <p:custDataLst>
      <p:tags r:id="rId1"/>
    </p:custData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sym typeface="+mn-ea"/>
              </a:rPr>
              <a:t>叠加享受</a:t>
            </a:r>
            <a:endParaRPr lang="zh-CN" altLang="en-US"/>
          </a:p>
        </p:txBody>
      </p:sp>
      <p:sp>
        <p:nvSpPr>
          <p:cNvPr id="3" name="内容占位符 2"/>
          <p:cNvSpPr>
            <a:spLocks noGrp="1"/>
          </p:cNvSpPr>
          <p:nvPr>
            <p:ph idx="1"/>
          </p:nvPr>
        </p:nvSpPr>
        <p:spPr/>
        <p:txBody>
          <a:bodyPr/>
          <a:p>
            <a:r>
              <a:rPr lang="en-US" altLang="zh-CN"/>
              <a:t>我公司已按规定享受了其他优惠政策，还可以继续享受“六税两费”减免优惠吗?</a:t>
            </a:r>
            <a:endParaRPr lang="en-US" altLang="zh-CN"/>
          </a:p>
          <a:p>
            <a:pPr marL="0" indent="0">
              <a:buNone/>
            </a:pPr>
            <a:r>
              <a:rPr lang="en-US" altLang="zh-CN"/>
              <a:t>  　答：增值税小规模纳税人、小型微利企业、个体工商户已依法享受其他优惠政策的，可叠加享受“六税两费”减免优惠。在享受优惠的顺序上，“六税两费”减免优惠是在享受其他优惠基础上的再享受。原来适用比例减免或定额减免的，“六税两费”减免额计算的基数是应纳税额减除原有减免税额后的数额。</a:t>
            </a:r>
            <a:endParaRPr lang="en-US" altLang="zh-CN"/>
          </a:p>
        </p:txBody>
      </p:sp>
    </p:spTree>
    <p:custDataLst>
      <p:tags r:id="rId1"/>
    </p:custData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ctrTitle"/>
          </p:nvPr>
        </p:nvSpPr>
        <p:spPr>
          <a:xfrm>
            <a:off x="1198880" y="914400"/>
            <a:ext cx="9799320" cy="5205095"/>
          </a:xfrm>
        </p:spPr>
        <p:txBody>
          <a:bodyPr>
            <a:normAutofit/>
          </a:bodyPr>
          <a:p>
            <a:pPr algn="ctr"/>
            <a:r>
              <a:rPr lang="zh-CN" altLang="en-US"/>
              <a:t>谢</a:t>
            </a:r>
            <a:r>
              <a:rPr lang="en-US" altLang="zh-CN"/>
              <a:t> </a:t>
            </a:r>
            <a:r>
              <a:rPr lang="zh-CN" altLang="en-US"/>
              <a:t>谢！</a:t>
            </a:r>
            <a:br>
              <a:rPr lang="zh-CN" altLang="en-US"/>
            </a:br>
            <a:br>
              <a:rPr lang="zh-CN" altLang="en-US"/>
            </a:br>
            <a:br>
              <a:rPr lang="zh-CN" altLang="en-US"/>
            </a:br>
            <a:r>
              <a:rPr lang="zh-CN" altLang="en-US" b="0"/>
              <a:t>              </a:t>
            </a:r>
            <a:r>
              <a:rPr lang="zh-CN" altLang="zh-CN" sz="2800" b="0"/>
              <a:t>   政策咨询电话：0710-4219703</a:t>
            </a:r>
            <a:br>
              <a:rPr lang="en-US" altLang="zh-CN" sz="2800" b="0"/>
            </a:br>
            <a:r>
              <a:rPr lang="en-US" altLang="zh-CN" sz="2800" b="0"/>
              <a:t>                                                0710-4212193</a:t>
            </a:r>
            <a:endParaRPr lang="en-US" altLang="zh-CN" sz="2800" b="0"/>
          </a:p>
        </p:txBody>
      </p:sp>
    </p:spTree>
    <p:custDataLst>
      <p:tags r:id="rId1"/>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ctrTitle"/>
          </p:nvPr>
        </p:nvSpPr>
        <p:spPr/>
        <p:txBody>
          <a:bodyPr>
            <a:normAutofit fontScale="90000"/>
          </a:bodyPr>
          <a:p>
            <a:r>
              <a:rPr lang="zh-CN" altLang="en-US" sz="4400">
                <a:sym typeface="+mn-ea"/>
              </a:rPr>
              <a:t>第一部分</a:t>
            </a:r>
            <a:br>
              <a:rPr lang="zh-CN" altLang="en-US" sz="2800">
                <a:sym typeface="+mn-ea"/>
              </a:rPr>
            </a:br>
            <a:br>
              <a:rPr lang="zh-CN" altLang="en-US"/>
            </a:br>
            <a:r>
              <a:rPr lang="zh-CN" altLang="en-US"/>
              <a:t>大规模增值税留抵退税政策</a:t>
            </a:r>
            <a:endParaRPr lang="zh-CN" altLang="en-US"/>
          </a:p>
        </p:txBody>
      </p:sp>
    </p:spTree>
    <p:custDataLst>
      <p:tags r:id="rId1"/>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normAutofit/>
          </a:bodyPr>
          <a:p>
            <a:r>
              <a:rPr lang="zh-CN" altLang="en-US"/>
              <a:t>一、大</a:t>
            </a:r>
            <a:r>
              <a:rPr lang="zh-CN" altLang="en-US">
                <a:sym typeface="+mn-ea"/>
              </a:rPr>
              <a:t>规模增值税留抵退税政策</a:t>
            </a:r>
            <a:r>
              <a:rPr lang="zh-CN" altLang="en-US" sz="2000">
                <a:sym typeface="+mn-ea"/>
              </a:rPr>
              <a:t>（财税</a:t>
            </a:r>
            <a:r>
              <a:rPr lang="en-US" altLang="zh-CN" sz="2000">
                <a:sym typeface="+mn-ea"/>
              </a:rPr>
              <a:t>2022</a:t>
            </a:r>
            <a:r>
              <a:rPr lang="zh-CN" altLang="en-US" sz="2000">
                <a:sym typeface="+mn-ea"/>
              </a:rPr>
              <a:t>年</a:t>
            </a:r>
            <a:r>
              <a:rPr lang="en-US" altLang="zh-CN" sz="2000">
                <a:sym typeface="+mn-ea"/>
              </a:rPr>
              <a:t>14</a:t>
            </a:r>
            <a:r>
              <a:rPr lang="zh-CN" altLang="en-US" sz="2000">
                <a:sym typeface="+mn-ea"/>
              </a:rPr>
              <a:t>号公告）</a:t>
            </a:r>
            <a:endParaRPr lang="zh-CN" altLang="en-US" sz="2000">
              <a:sym typeface="+mn-ea"/>
            </a:endParaRPr>
          </a:p>
        </p:txBody>
      </p:sp>
      <p:sp>
        <p:nvSpPr>
          <p:cNvPr id="3" name="内容占位符 2"/>
          <p:cNvSpPr>
            <a:spLocks noGrp="1"/>
          </p:cNvSpPr>
          <p:nvPr>
            <p:ph idx="1"/>
          </p:nvPr>
        </p:nvSpPr>
        <p:spPr/>
        <p:txBody>
          <a:bodyPr>
            <a:normAutofit/>
          </a:bodyPr>
          <a:p>
            <a:pPr marL="0" indent="0">
              <a:buNone/>
            </a:pPr>
            <a:r>
              <a:rPr lang="en-US" altLang="zh-CN" sz="2400">
                <a:solidFill>
                  <a:schemeClr val="tx2">
                    <a:lumMod val="50000"/>
                    <a:lumOff val="50000"/>
                  </a:schemeClr>
                </a:solidFill>
              </a:rPr>
              <a:t>     </a:t>
            </a:r>
            <a:r>
              <a:rPr lang="zh-CN" altLang="en-US" sz="2400" b="1">
                <a:solidFill>
                  <a:schemeClr val="tx2">
                    <a:lumMod val="50000"/>
                    <a:lumOff val="50000"/>
                  </a:schemeClr>
                </a:solidFill>
              </a:rPr>
              <a:t>小微企业</a:t>
            </a:r>
            <a:endParaRPr lang="zh-CN" altLang="en-US" sz="2400" b="1">
              <a:solidFill>
                <a:schemeClr val="tx2">
                  <a:lumMod val="50000"/>
                  <a:lumOff val="50000"/>
                </a:schemeClr>
              </a:solidFill>
            </a:endParaRPr>
          </a:p>
          <a:p>
            <a:pPr marL="0" indent="0">
              <a:buNone/>
            </a:pPr>
            <a:r>
              <a:rPr lang="en-US" altLang="zh-CN" sz="1800" dirty="0">
                <a:solidFill>
                  <a:srgbClr val="000000"/>
                </a:solidFill>
                <a:latin typeface="Calibri" panose="020F0502020204030204" charset="0"/>
                <a:ea typeface="宋体" panose="02010600030101010101" pitchFamily="2" charset="-122"/>
                <a:sym typeface="Calibri" panose="020F0502020204030204" charset="0"/>
              </a:rPr>
              <a:t>        </a:t>
            </a:r>
            <a:r>
              <a:rPr lang="zh-CN" altLang="en-US" sz="1800" dirty="0">
                <a:solidFill>
                  <a:srgbClr val="000000"/>
                </a:solidFill>
                <a:latin typeface="Calibri" panose="020F0502020204030204" charset="0"/>
                <a:ea typeface="等线" panose="02010600030101010101" charset="-122"/>
                <a:sym typeface="等线" panose="02010600030101010101" charset="-122"/>
              </a:rPr>
              <a:t>加大小微企业增值税期末留抵退税政策力度，将先进制造业按月全额退还增值税增量留抵税额政策范围扩大至符合条件的小微企业（含个体工商户，下同），并一次性退还小微企业存量留抵税额。</a:t>
            </a:r>
            <a:endParaRPr lang="zh-CN" altLang="en-US" sz="1800" dirty="0">
              <a:solidFill>
                <a:srgbClr val="000000"/>
              </a:solidFill>
              <a:latin typeface="Calibri" panose="020F0502020204030204" charset="0"/>
              <a:ea typeface="等线" panose="02010600030101010101" charset="-122"/>
              <a:sym typeface="等线" panose="02010600030101010101" charset="-122"/>
            </a:endParaRPr>
          </a:p>
          <a:p>
            <a:pPr lvl="1" indent="0">
              <a:lnSpc>
                <a:spcPct val="150000"/>
              </a:lnSpc>
              <a:buNone/>
            </a:pPr>
            <a:r>
              <a:rPr lang="zh-CN" altLang="en-US" sz="1800" dirty="0">
                <a:latin typeface="Calibri" panose="020F0502020204030204" charset="0"/>
                <a:ea typeface="等线" panose="02010600030101010101" charset="-122"/>
                <a:sym typeface="等线" panose="02010600030101010101" charset="-122"/>
              </a:rPr>
              <a:t>（一）符合条件的小微企业，可以自2022年4月纳税申报期起向主管税务机关申请退还增量留抵税额。在2022年12月31日前，退税条件按照公告第三条规定执行。</a:t>
            </a:r>
            <a:endParaRPr lang="zh-CN" altLang="en-US" sz="1800" dirty="0">
              <a:latin typeface="Calibri" panose="020F0502020204030204" charset="0"/>
              <a:ea typeface="等线" panose="02010600030101010101" charset="-122"/>
              <a:sym typeface="等线" panose="02010600030101010101" charset="-122"/>
            </a:endParaRPr>
          </a:p>
          <a:p>
            <a:pPr lvl="1" indent="0">
              <a:lnSpc>
                <a:spcPct val="150000"/>
              </a:lnSpc>
              <a:buNone/>
            </a:pPr>
            <a:r>
              <a:rPr lang="zh-CN" altLang="en-US" sz="1800" dirty="0">
                <a:latin typeface="Calibri" panose="020F0502020204030204" charset="0"/>
                <a:ea typeface="等线" panose="02010600030101010101" charset="-122"/>
                <a:sym typeface="等线" panose="02010600030101010101" charset="-122"/>
              </a:rPr>
              <a:t>（二）符合条件的微型企业，可以自2022年4月纳税申报期起向主管税务机关申请一次性退还存量留抵税额；符合条件的小型企业，可以自2022年5月纳税申报期起向主管税务机关申请一次性退还存量留抵税额。</a:t>
            </a:r>
            <a:endParaRPr lang="zh-CN" altLang="en-US"/>
          </a:p>
        </p:txBody>
      </p:sp>
    </p:spTree>
    <p:custDataLst>
      <p:tags r:id="rId1"/>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sz="2400">
                <a:solidFill>
                  <a:schemeClr val="tx2">
                    <a:lumMod val="50000"/>
                    <a:lumOff val="50000"/>
                  </a:schemeClr>
                </a:solidFill>
                <a:sym typeface="+mn-ea"/>
              </a:rPr>
              <a:t>制造业等六大行业</a:t>
            </a:r>
            <a:endParaRPr lang="zh-CN" altLang="en-US" sz="2400">
              <a:solidFill>
                <a:schemeClr val="tx2">
                  <a:lumMod val="50000"/>
                  <a:lumOff val="50000"/>
                </a:schemeClr>
              </a:solidFill>
              <a:sym typeface="+mn-ea"/>
            </a:endParaRPr>
          </a:p>
        </p:txBody>
      </p:sp>
      <p:sp>
        <p:nvSpPr>
          <p:cNvPr id="3" name="内容占位符 2"/>
          <p:cNvSpPr>
            <a:spLocks noGrp="1"/>
          </p:cNvSpPr>
          <p:nvPr>
            <p:ph idx="1"/>
          </p:nvPr>
        </p:nvSpPr>
        <p:spPr/>
        <p:txBody>
          <a:bodyPr>
            <a:normAutofit/>
          </a:bodyPr>
          <a:p>
            <a:pPr marL="0" indent="0">
              <a:buNone/>
            </a:pPr>
            <a:r>
              <a:rPr lang="en-US" altLang="zh-CN"/>
              <a:t> </a:t>
            </a:r>
            <a:r>
              <a:rPr lang="en-US" altLang="zh-CN" sz="1800" dirty="0">
                <a:solidFill>
                  <a:srgbClr val="000000"/>
                </a:solidFill>
                <a:latin typeface="Calibri" panose="020F0502020204030204" charset="0"/>
                <a:ea typeface="宋体" panose="02010600030101010101" pitchFamily="2" charset="-122"/>
                <a:sym typeface="Calibri" panose="020F0502020204030204" charset="0"/>
              </a:rPr>
              <a:t>        </a:t>
            </a:r>
            <a:r>
              <a:rPr lang="zh-CN" altLang="en-US" sz="1800" dirty="0">
                <a:solidFill>
                  <a:srgbClr val="000000"/>
                </a:solidFill>
                <a:latin typeface="Calibri" panose="020F0502020204030204" charset="0"/>
                <a:ea typeface="等线" panose="02010600030101010101" charset="-122"/>
                <a:sym typeface="等线" panose="02010600030101010101" charset="-122"/>
              </a:rPr>
              <a:t>加大“制造业”、“科学研究和技术服务业”、“电力、热力、燃气及水生产和供应业”、“软件和信息技术服务业”、“生态保护和环境治理业”和“交通运输、仓储和邮政业”（以下称制造业等行业）增值税期末留抵退税政策力度，将先进制造业按月全额退还增值税增量留抵税额政策范围扩大至符合条件的制造业等行业企业（含个体工商户，下同），并一次性退还制造业等行业企业存量留抵税额。</a:t>
            </a:r>
            <a:endParaRPr lang="zh-CN" altLang="en-US" sz="1800" dirty="0">
              <a:solidFill>
                <a:srgbClr val="000000"/>
              </a:solidFill>
              <a:latin typeface="Arial" panose="020B0604020202020204" pitchFamily="34" charset="0"/>
              <a:ea typeface="宋体" panose="02010600030101010101" pitchFamily="2" charset="-122"/>
            </a:endParaRPr>
          </a:p>
          <a:p>
            <a:pPr lvl="1" indent="0">
              <a:lnSpc>
                <a:spcPct val="150000"/>
              </a:lnSpc>
              <a:buNone/>
            </a:pPr>
            <a:r>
              <a:rPr lang="zh-CN" altLang="en-US" sz="1800" dirty="0">
                <a:latin typeface="Calibri" panose="020F0502020204030204" charset="0"/>
                <a:ea typeface="等线" panose="02010600030101010101" charset="-122"/>
                <a:sym typeface="等线" panose="02010600030101010101" charset="-122"/>
              </a:rPr>
              <a:t>（一）符合条件的制造业等行业企业，可以自2022年4月纳税申报期起向主管税务机关申请退还增量留抵税额。</a:t>
            </a:r>
            <a:endParaRPr lang="zh-CN" altLang="en-US" sz="1800" dirty="0">
              <a:latin typeface="Calibri" panose="020F0502020204030204" charset="0"/>
              <a:ea typeface="等线" panose="02010600030101010101" charset="-122"/>
              <a:sym typeface="等线" panose="02010600030101010101" charset="-122"/>
            </a:endParaRPr>
          </a:p>
          <a:p>
            <a:pPr lvl="1" indent="0">
              <a:lnSpc>
                <a:spcPct val="150000"/>
              </a:lnSpc>
              <a:buNone/>
            </a:pPr>
            <a:r>
              <a:rPr lang="zh-CN" altLang="en-US" sz="1800" dirty="0">
                <a:latin typeface="Calibri" panose="020F0502020204030204" charset="0"/>
                <a:ea typeface="等线" panose="02010600030101010101" charset="-122"/>
                <a:sym typeface="等线" panose="02010600030101010101" charset="-122"/>
              </a:rPr>
              <a:t>（二）符合条件的制造业等行业中型企业，可以自</a:t>
            </a:r>
            <a:r>
              <a:rPr lang="zh-CN" altLang="en-US" sz="1800" dirty="0">
                <a:solidFill>
                  <a:srgbClr val="FF0000"/>
                </a:solidFill>
                <a:latin typeface="Calibri" panose="020F0502020204030204" charset="0"/>
                <a:ea typeface="等线" panose="02010600030101010101" charset="-122"/>
                <a:sym typeface="等线" panose="02010600030101010101" charset="-122"/>
              </a:rPr>
              <a:t>2022年</a:t>
            </a:r>
            <a:r>
              <a:rPr lang="en-US" altLang="zh-CN" sz="1800" dirty="0">
                <a:solidFill>
                  <a:srgbClr val="FF0000"/>
                </a:solidFill>
                <a:latin typeface="Calibri" panose="020F0502020204030204" charset="0"/>
                <a:ea typeface="等线" panose="02010600030101010101" charset="-122"/>
                <a:sym typeface="等线" panose="02010600030101010101" charset="-122"/>
              </a:rPr>
              <a:t>5</a:t>
            </a:r>
            <a:r>
              <a:rPr lang="zh-CN" altLang="en-US" sz="1800" dirty="0">
                <a:solidFill>
                  <a:srgbClr val="FF0000"/>
                </a:solidFill>
                <a:latin typeface="Calibri" panose="020F0502020204030204" charset="0"/>
                <a:ea typeface="等线" panose="02010600030101010101" charset="-122"/>
                <a:sym typeface="等线" panose="02010600030101010101" charset="-122"/>
              </a:rPr>
              <a:t>月</a:t>
            </a:r>
            <a:r>
              <a:rPr lang="zh-CN" altLang="en-US" sz="1800" dirty="0">
                <a:latin typeface="Calibri" panose="020F0502020204030204" charset="0"/>
                <a:ea typeface="等线" panose="02010600030101010101" charset="-122"/>
                <a:sym typeface="等线" panose="02010600030101010101" charset="-122"/>
              </a:rPr>
              <a:t>纳税申报期起向主管税务机关申请一次性退还存量留抵税额；</a:t>
            </a:r>
            <a:r>
              <a:rPr lang="zh-CN" altLang="en-US" sz="1800" dirty="0">
                <a:solidFill>
                  <a:srgbClr val="FF0000"/>
                </a:solidFill>
                <a:latin typeface="Calibri" panose="020F0502020204030204" charset="0"/>
                <a:ea typeface="等线" panose="02010600030101010101" charset="-122"/>
                <a:sym typeface="等线" panose="02010600030101010101" charset="-122"/>
              </a:rPr>
              <a:t>（财政部 税务总局公告2022年第17号调整为2022年5月）</a:t>
            </a:r>
            <a:r>
              <a:rPr lang="zh-CN" altLang="en-US" sz="1800" dirty="0">
                <a:latin typeface="Calibri" panose="020F0502020204030204" charset="0"/>
                <a:ea typeface="等线" panose="02010600030101010101" charset="-122"/>
                <a:sym typeface="等线" panose="02010600030101010101" charset="-122"/>
              </a:rPr>
              <a:t>符合条件的制造业等行业大型企业，可以自</a:t>
            </a:r>
            <a:r>
              <a:rPr lang="zh-CN" altLang="en-US" sz="1800" dirty="0">
                <a:solidFill>
                  <a:schemeClr val="accent6">
                    <a:lumMod val="75000"/>
                  </a:schemeClr>
                </a:solidFill>
                <a:latin typeface="Calibri" panose="020F0502020204030204" charset="0"/>
                <a:ea typeface="等线" panose="02010600030101010101" charset="-122"/>
                <a:sym typeface="等线" panose="02010600030101010101" charset="-122"/>
              </a:rPr>
              <a:t>2022年</a:t>
            </a:r>
            <a:r>
              <a:rPr lang="en-US" altLang="zh-CN" sz="1800" dirty="0">
                <a:solidFill>
                  <a:schemeClr val="accent6">
                    <a:lumMod val="75000"/>
                  </a:schemeClr>
                </a:solidFill>
                <a:latin typeface="Calibri" panose="020F0502020204030204" charset="0"/>
                <a:ea typeface="等线" panose="02010600030101010101" charset="-122"/>
                <a:sym typeface="等线" panose="02010600030101010101" charset="-122"/>
              </a:rPr>
              <a:t>6</a:t>
            </a:r>
            <a:r>
              <a:rPr lang="zh-CN" altLang="en-US" sz="1800" dirty="0">
                <a:solidFill>
                  <a:schemeClr val="accent6">
                    <a:lumMod val="75000"/>
                  </a:schemeClr>
                </a:solidFill>
                <a:latin typeface="Calibri" panose="020F0502020204030204" charset="0"/>
                <a:ea typeface="等线" panose="02010600030101010101" charset="-122"/>
                <a:sym typeface="等线" panose="02010600030101010101" charset="-122"/>
              </a:rPr>
              <a:t>月</a:t>
            </a:r>
            <a:r>
              <a:rPr lang="zh-CN" altLang="en-US" sz="1800" dirty="0">
                <a:latin typeface="Calibri" panose="020F0502020204030204" charset="0"/>
                <a:ea typeface="等线" panose="02010600030101010101" charset="-122"/>
                <a:sym typeface="等线" panose="02010600030101010101" charset="-122"/>
              </a:rPr>
              <a:t>纳税申报期起向主管税务机关申请一次性退还存量留抵税额。</a:t>
            </a:r>
            <a:r>
              <a:rPr lang="zh-CN" altLang="en-US" sz="1800" dirty="0">
                <a:solidFill>
                  <a:srgbClr val="FF0000"/>
                </a:solidFill>
                <a:latin typeface="Calibri" panose="020F0502020204030204" charset="0"/>
                <a:ea typeface="等线" panose="02010600030101010101" charset="-122"/>
                <a:sym typeface="等线" panose="02010600030101010101" charset="-122"/>
              </a:rPr>
              <a:t>（财政部 税务总局公告2022年第1</a:t>
            </a:r>
            <a:r>
              <a:rPr lang="en-US" altLang="zh-CN" sz="1800" dirty="0">
                <a:solidFill>
                  <a:srgbClr val="FF0000"/>
                </a:solidFill>
                <a:latin typeface="Calibri" panose="020F0502020204030204" charset="0"/>
                <a:ea typeface="等线" panose="02010600030101010101" charset="-122"/>
                <a:sym typeface="等线" panose="02010600030101010101" charset="-122"/>
              </a:rPr>
              <a:t>9</a:t>
            </a:r>
            <a:r>
              <a:rPr lang="zh-CN" altLang="en-US" sz="1800" dirty="0">
                <a:solidFill>
                  <a:srgbClr val="FF0000"/>
                </a:solidFill>
                <a:latin typeface="Calibri" panose="020F0502020204030204" charset="0"/>
                <a:ea typeface="等线" panose="02010600030101010101" charset="-122"/>
                <a:sym typeface="等线" panose="02010600030101010101" charset="-122"/>
              </a:rPr>
              <a:t>号调整为2022年</a:t>
            </a:r>
            <a:r>
              <a:rPr lang="en-US" altLang="zh-CN" sz="1800" dirty="0">
                <a:solidFill>
                  <a:srgbClr val="FF0000"/>
                </a:solidFill>
                <a:latin typeface="Calibri" panose="020F0502020204030204" charset="0"/>
                <a:ea typeface="等线" panose="02010600030101010101" charset="-122"/>
                <a:sym typeface="等线" panose="02010600030101010101" charset="-122"/>
              </a:rPr>
              <a:t>6</a:t>
            </a:r>
            <a:r>
              <a:rPr lang="zh-CN" altLang="en-US" sz="1800" dirty="0">
                <a:solidFill>
                  <a:srgbClr val="FF0000"/>
                </a:solidFill>
                <a:latin typeface="Calibri" panose="020F0502020204030204" charset="0"/>
                <a:ea typeface="等线" panose="02010600030101010101" charset="-122"/>
                <a:sym typeface="等线" panose="02010600030101010101" charset="-122"/>
              </a:rPr>
              <a:t>月）</a:t>
            </a:r>
            <a:endParaRPr lang="zh-CN" altLang="en-US" sz="1800" dirty="0">
              <a:latin typeface="Calibri" panose="020F0502020204030204" charset="0"/>
              <a:ea typeface="等线" panose="02010600030101010101" charset="-122"/>
              <a:sym typeface="等线" panose="02010600030101010101" charset="-122"/>
            </a:endParaRPr>
          </a:p>
          <a:p>
            <a:pPr marL="0" indent="0">
              <a:lnSpc>
                <a:spcPct val="150000"/>
              </a:lnSpc>
              <a:buNone/>
            </a:pPr>
            <a:endParaRPr lang="en-US" altLang="zh-CN"/>
          </a:p>
        </p:txBody>
      </p:sp>
    </p:spTree>
    <p:custDataLst>
      <p:tags r:id="rId1"/>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sz="2400">
                <a:solidFill>
                  <a:schemeClr val="tx2">
                    <a:lumMod val="50000"/>
                    <a:lumOff val="50000"/>
                  </a:schemeClr>
                </a:solidFill>
                <a:sym typeface="+mn-ea"/>
              </a:rPr>
              <a:t>增量留抵退税和存量留抵退税</a:t>
            </a:r>
            <a:r>
              <a:rPr lang="en-US" altLang="zh-CN" sz="2400">
                <a:solidFill>
                  <a:schemeClr val="tx2">
                    <a:lumMod val="50000"/>
                    <a:lumOff val="50000"/>
                  </a:schemeClr>
                </a:solidFill>
                <a:sym typeface="+mn-ea"/>
              </a:rPr>
              <a:t>——</a:t>
            </a:r>
            <a:r>
              <a:rPr lang="zh-CN" altLang="en-US" sz="2400">
                <a:solidFill>
                  <a:schemeClr val="tx2">
                    <a:lumMod val="50000"/>
                    <a:lumOff val="50000"/>
                  </a:schemeClr>
                </a:solidFill>
                <a:sym typeface="+mn-ea"/>
              </a:rPr>
              <a:t>存量</a:t>
            </a:r>
            <a:endParaRPr lang="zh-CN" altLang="en-US" sz="2400">
              <a:solidFill>
                <a:schemeClr val="tx2">
                  <a:lumMod val="50000"/>
                  <a:lumOff val="50000"/>
                </a:schemeClr>
              </a:solidFill>
              <a:sym typeface="+mn-ea"/>
            </a:endParaRPr>
          </a:p>
        </p:txBody>
      </p:sp>
      <p:sp>
        <p:nvSpPr>
          <p:cNvPr id="3" name="内容占位符 2"/>
          <p:cNvSpPr>
            <a:spLocks noGrp="1"/>
          </p:cNvSpPr>
          <p:nvPr>
            <p:ph idx="1"/>
          </p:nvPr>
        </p:nvSpPr>
        <p:spPr/>
        <p:txBody>
          <a:bodyPr>
            <a:normAutofit/>
          </a:bodyPr>
          <a:p>
            <a:r>
              <a:rPr lang="zh-CN" altLang="en-US">
                <a:sym typeface="+mn-ea"/>
              </a:rPr>
              <a:t>增量留抵退税和存量留抵退税</a:t>
            </a:r>
            <a:r>
              <a:rPr lang="en-US" altLang="zh-CN">
                <a:sym typeface="+mn-ea"/>
              </a:rPr>
              <a:t>——</a:t>
            </a:r>
            <a:r>
              <a:rPr lang="zh-CN" altLang="en-US">
                <a:sym typeface="+mn-ea"/>
              </a:rPr>
              <a:t>存量</a:t>
            </a:r>
            <a:endParaRPr lang="zh-CN" altLang="en-US"/>
          </a:p>
          <a:p>
            <a:pPr marL="0" indent="0">
              <a:lnSpc>
                <a:spcPct val="150000"/>
              </a:lnSpc>
              <a:buNone/>
            </a:pPr>
            <a:r>
              <a:rPr lang="zh-CN" altLang="en-US" dirty="0">
                <a:solidFill>
                  <a:srgbClr val="000000"/>
                </a:solidFill>
                <a:latin typeface="Calibri" panose="020F0502020204030204" charset="0"/>
                <a:ea typeface="等线" panose="02010600030101010101" charset="-122"/>
                <a:sym typeface="等线" panose="02010600030101010101" charset="-122"/>
              </a:rPr>
              <a:t>（一）纳税人获得一次性存量留抵退税前，当期期末留抵税额大于或等于2019年3月31日期末留抵税额的，存量留抵税额为2019年3月31日期末留抵税额；当期期末留抵税额小于2019年3月31日期末留抵税额的，存量留抵税额为当期期末留抵税额。</a:t>
            </a:r>
            <a:endParaRPr lang="zh-CN" altLang="en-US" dirty="0">
              <a:solidFill>
                <a:srgbClr val="000000"/>
              </a:solidFill>
              <a:latin typeface="Calibri" panose="020F0502020204030204" charset="0"/>
              <a:ea typeface="等线" panose="02010600030101010101" charset="-122"/>
              <a:sym typeface="等线" panose="02010600030101010101" charset="-122"/>
            </a:endParaRPr>
          </a:p>
          <a:p>
            <a:pPr marL="0" indent="0">
              <a:lnSpc>
                <a:spcPct val="150000"/>
              </a:lnSpc>
              <a:buNone/>
            </a:pPr>
            <a:r>
              <a:rPr lang="zh-CN" altLang="en-US" dirty="0">
                <a:solidFill>
                  <a:srgbClr val="000000"/>
                </a:solidFill>
                <a:latin typeface="Calibri" panose="020F0502020204030204" charset="0"/>
                <a:ea typeface="等线" panose="02010600030101010101" charset="-122"/>
                <a:sym typeface="等线" panose="02010600030101010101" charset="-122"/>
              </a:rPr>
              <a:t>（二）纳税人获得一次性存量留抵退税后，存量留抵税额为零。</a:t>
            </a:r>
            <a:endParaRPr lang="zh-CN" altLang="en-US" dirty="0">
              <a:solidFill>
                <a:srgbClr val="000000"/>
              </a:solidFill>
              <a:latin typeface="Calibri" panose="020F0502020204030204" charset="0"/>
              <a:ea typeface="等线" panose="02010600030101010101" charset="-122"/>
              <a:sym typeface="等线" panose="02010600030101010101" charset="-122"/>
            </a:endParaRPr>
          </a:p>
          <a:p>
            <a:pPr marL="0" indent="0">
              <a:lnSpc>
                <a:spcPct val="150000"/>
              </a:lnSpc>
              <a:buNone/>
            </a:pPr>
            <a:r>
              <a:rPr lang="zh-CN" altLang="en-US" dirty="0">
                <a:solidFill>
                  <a:srgbClr val="000000"/>
                </a:solidFill>
                <a:latin typeface="Calibri" panose="020F0502020204030204" charset="0"/>
                <a:ea typeface="等线" panose="02010600030101010101" charset="-122"/>
                <a:sym typeface="等线" panose="02010600030101010101" charset="-122"/>
              </a:rPr>
              <a:t>举例说明：某微型企业2019年</a:t>
            </a:r>
            <a:r>
              <a:rPr lang="en-US" altLang="zh-CN" dirty="0">
                <a:solidFill>
                  <a:srgbClr val="000000"/>
                </a:solidFill>
                <a:latin typeface="Calibri" panose="020F0502020204030204" charset="0"/>
                <a:ea typeface="宋体" panose="02010600030101010101" pitchFamily="2" charset="-122"/>
                <a:sym typeface="Calibri" panose="020F0502020204030204" charset="0"/>
              </a:rPr>
              <a:t>3</a:t>
            </a:r>
            <a:r>
              <a:rPr lang="zh-CN" altLang="en-US" dirty="0">
                <a:solidFill>
                  <a:srgbClr val="000000"/>
                </a:solidFill>
                <a:latin typeface="Calibri" panose="020F0502020204030204" charset="0"/>
                <a:ea typeface="等线" panose="02010600030101010101" charset="-122"/>
                <a:sym typeface="等线" panose="02010600030101010101" charset="-122"/>
              </a:rPr>
              <a:t>月税款所属期的期末留抵税额为100万元，2022年4月申请一次性存量留抵退税时，如果当期期末留抵税额为120万元，则该纳税人的存量留抵税额为100万元；如果当期期末留抵税额为80万元，该纳税人的存量留抵税额为80万元。该纳税人在4月份获得存量留抵退税后，将再无存量留抵税额。</a:t>
            </a:r>
            <a:endParaRPr lang="zh-CN" altLang="en-US" dirty="0">
              <a:latin typeface="Arial" panose="020B0604020202020204" pitchFamily="34" charset="0"/>
              <a:ea typeface="宋体" panose="02010600030101010101" pitchFamily="2" charset="-122"/>
            </a:endParaRPr>
          </a:p>
          <a:p>
            <a:endParaRPr lang="zh-CN" altLang="en-US"/>
          </a:p>
        </p:txBody>
      </p:sp>
    </p:spTree>
    <p:custDataLst>
      <p:tags r:id="rId1"/>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sz="2400">
                <a:solidFill>
                  <a:schemeClr val="tx2">
                    <a:lumMod val="50000"/>
                    <a:lumOff val="50000"/>
                  </a:schemeClr>
                </a:solidFill>
                <a:sym typeface="+mn-ea"/>
              </a:rPr>
              <a:t>增量留抵退税和存量留抵退税</a:t>
            </a:r>
            <a:r>
              <a:rPr lang="en-US" altLang="zh-CN" sz="2400">
                <a:solidFill>
                  <a:schemeClr val="tx2">
                    <a:lumMod val="50000"/>
                    <a:lumOff val="50000"/>
                  </a:schemeClr>
                </a:solidFill>
                <a:sym typeface="+mn-ea"/>
              </a:rPr>
              <a:t>——</a:t>
            </a:r>
            <a:r>
              <a:rPr lang="zh-CN" altLang="en-US" sz="2400">
                <a:solidFill>
                  <a:schemeClr val="tx2">
                    <a:lumMod val="50000"/>
                    <a:lumOff val="50000"/>
                  </a:schemeClr>
                </a:solidFill>
                <a:sym typeface="+mn-ea"/>
              </a:rPr>
              <a:t>增量</a:t>
            </a:r>
            <a:endParaRPr lang="zh-CN" altLang="en-US" sz="2400">
              <a:solidFill>
                <a:schemeClr val="tx2">
                  <a:lumMod val="50000"/>
                  <a:lumOff val="50000"/>
                </a:schemeClr>
              </a:solidFill>
              <a:sym typeface="+mn-ea"/>
            </a:endParaRPr>
          </a:p>
        </p:txBody>
      </p:sp>
      <p:sp>
        <p:nvSpPr>
          <p:cNvPr id="3" name="内容占位符 2"/>
          <p:cNvSpPr>
            <a:spLocks noGrp="1"/>
          </p:cNvSpPr>
          <p:nvPr>
            <p:ph idx="1"/>
          </p:nvPr>
        </p:nvSpPr>
        <p:spPr/>
        <p:txBody>
          <a:bodyPr>
            <a:normAutofit/>
          </a:bodyPr>
          <a:p>
            <a:pPr>
              <a:lnSpc>
                <a:spcPct val="150000"/>
              </a:lnSpc>
            </a:pPr>
            <a:r>
              <a:rPr lang="zh-CN" altLang="en-US" dirty="0">
                <a:solidFill>
                  <a:srgbClr val="000000"/>
                </a:solidFill>
                <a:latin typeface="Calibri" panose="020F0502020204030204" charset="0"/>
                <a:ea typeface="等线" panose="02010600030101010101" charset="-122"/>
                <a:sym typeface="等线" panose="02010600030101010101" charset="-122"/>
              </a:rPr>
              <a:t>（一）纳税人获得一次性存量留抵退税前，增量留抵税额为当期期末留抵税额与2019年3月31日相比新增加的留抵税额。</a:t>
            </a:r>
            <a:endParaRPr lang="zh-CN" altLang="en-US" dirty="0">
              <a:solidFill>
                <a:srgbClr val="000000"/>
              </a:solidFill>
              <a:latin typeface="Calibri" panose="020F0502020204030204" charset="0"/>
              <a:ea typeface="等线" panose="02010600030101010101" charset="-122"/>
              <a:sym typeface="等线" panose="02010600030101010101" charset="-122"/>
            </a:endParaRPr>
          </a:p>
          <a:p>
            <a:pPr>
              <a:lnSpc>
                <a:spcPct val="150000"/>
              </a:lnSpc>
            </a:pPr>
            <a:r>
              <a:rPr lang="zh-CN" altLang="en-US" dirty="0">
                <a:solidFill>
                  <a:srgbClr val="000000"/>
                </a:solidFill>
                <a:latin typeface="Calibri" panose="020F0502020204030204" charset="0"/>
                <a:ea typeface="等线" panose="02010600030101010101" charset="-122"/>
                <a:sym typeface="等线" panose="02010600030101010101" charset="-122"/>
              </a:rPr>
              <a:t>（二）纳税人获得一次性存量留抵退税后，增量留抵税额为当期期末留抵税额。</a:t>
            </a:r>
            <a:endParaRPr lang="zh-CN" altLang="en-US" dirty="0">
              <a:solidFill>
                <a:srgbClr val="000000"/>
              </a:solidFill>
              <a:latin typeface="Calibri" panose="020F0502020204030204" charset="0"/>
              <a:ea typeface="等线" panose="02010600030101010101" charset="-122"/>
              <a:sym typeface="等线" panose="02010600030101010101" charset="-122"/>
            </a:endParaRPr>
          </a:p>
          <a:p>
            <a:pPr>
              <a:lnSpc>
                <a:spcPct val="150000"/>
              </a:lnSpc>
            </a:pPr>
            <a:r>
              <a:rPr lang="zh-CN" altLang="en-US" dirty="0">
                <a:solidFill>
                  <a:srgbClr val="000000"/>
                </a:solidFill>
                <a:latin typeface="Calibri" panose="020F0502020204030204" charset="0"/>
                <a:ea typeface="等线" panose="02010600030101010101" charset="-122"/>
                <a:sym typeface="等线" panose="02010600030101010101" charset="-122"/>
              </a:rPr>
              <a:t>举例说明：某纳税人2019年3月31日的期末留抵税额为100万元，2022年7月31日的期末留抵税额为120万元，在8月纳税申报期申请增量留抵退税时，如果此前未获得一次性存量留抵退税，该纳税人的增量留抵税额为20万元（=120-100）；如果此前已获得一次性存量留抵退税，该纳税人的增量留抵税额为120万元。</a:t>
            </a:r>
            <a:endParaRPr lang="zh-CN" altLang="en-US" dirty="0">
              <a:latin typeface="Arial" panose="020B0604020202020204" pitchFamily="34" charset="0"/>
              <a:ea typeface="宋体" panose="02010600030101010101" pitchFamily="2" charset="-122"/>
            </a:endParaRPr>
          </a:p>
          <a:p>
            <a:endParaRPr lang="zh-CN" altLang="en-US"/>
          </a:p>
        </p:txBody>
      </p:sp>
    </p:spTree>
    <p:custDataLst>
      <p:tags r:id="rId1"/>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14337" name="组合 13313"/>
          <p:cNvGrpSpPr/>
          <p:nvPr/>
        </p:nvGrpSpPr>
        <p:grpSpPr>
          <a:xfrm>
            <a:off x="1382713" y="3027363"/>
            <a:ext cx="414337" cy="414337"/>
            <a:chOff x="0" y="0"/>
            <a:chExt cx="415102" cy="415102"/>
          </a:xfrm>
        </p:grpSpPr>
        <p:sp>
          <p:nvSpPr>
            <p:cNvPr id="14338" name="íṡļîḑè"/>
            <p:cNvSpPr/>
            <p:nvPr/>
          </p:nvSpPr>
          <p:spPr>
            <a:xfrm>
              <a:off x="0" y="0"/>
              <a:ext cx="415102" cy="415102"/>
            </a:xfrm>
            <a:prstGeom prst="ellipse">
              <a:avLst/>
            </a:prstGeom>
            <a:solidFill>
              <a:schemeClr val="tx2"/>
            </a:solidFill>
            <a:ln w="9525">
              <a:noFill/>
            </a:ln>
          </p:spPr>
          <p:txBody>
            <a:bodyPr anchor="ctr" anchorCtr="0"/>
            <a:p>
              <a:pPr algn="ctr"/>
              <a:endParaRPr lang="zh-CN" altLang="zh-CN">
                <a:solidFill>
                  <a:srgbClr val="FFFFFF"/>
                </a:solidFill>
                <a:latin typeface="Arial" panose="020B0604020202020204" pitchFamily="34" charset="0"/>
                <a:ea typeface="宋体" panose="02010600030101010101" pitchFamily="2" charset="-122"/>
              </a:endParaRPr>
            </a:p>
          </p:txBody>
        </p:sp>
        <p:sp>
          <p:nvSpPr>
            <p:cNvPr id="14339" name="ïṩlíde"/>
            <p:cNvSpPr/>
            <p:nvPr/>
          </p:nvSpPr>
          <p:spPr>
            <a:xfrm>
              <a:off x="163036" y="121225"/>
              <a:ext cx="89031" cy="172652"/>
            </a:xfrm>
            <a:custGeom>
              <a:avLst/>
              <a:gdLst/>
              <a:ahLst/>
              <a:cxnLst>
                <a:cxn ang="0">
                  <a:pos x="159127" y="411396"/>
                </a:cxn>
                <a:cxn ang="0">
                  <a:pos x="159127" y="577440"/>
                </a:cxn>
                <a:cxn ang="0">
                  <a:pos x="128336" y="608274"/>
                </a:cxn>
                <a:cxn ang="0">
                  <a:pos x="97453" y="577440"/>
                </a:cxn>
                <a:cxn ang="0">
                  <a:pos x="97453" y="458706"/>
                </a:cxn>
                <a:cxn ang="0">
                  <a:pos x="128221" y="306395"/>
                </a:cxn>
                <a:cxn ang="0">
                  <a:pos x="168122" y="358410"/>
                </a:cxn>
                <a:cxn ang="0">
                  <a:pos x="171347" y="370377"/>
                </a:cxn>
                <a:cxn ang="0">
                  <a:pos x="165173" y="381149"/>
                </a:cxn>
                <a:cxn ang="0">
                  <a:pos x="71917" y="452588"/>
                </a:cxn>
                <a:cxn ang="0">
                  <a:pos x="62057" y="455994"/>
                </a:cxn>
                <a:cxn ang="0">
                  <a:pos x="49156" y="449642"/>
                </a:cxn>
                <a:cxn ang="0">
                  <a:pos x="3357" y="390079"/>
                </a:cxn>
                <a:cxn ang="0">
                  <a:pos x="132" y="378019"/>
                </a:cxn>
                <a:cxn ang="0">
                  <a:pos x="6398" y="367339"/>
                </a:cxn>
                <a:cxn ang="0">
                  <a:pos x="9162" y="365130"/>
                </a:cxn>
                <a:cxn ang="0">
                  <a:pos x="43904" y="407754"/>
                </a:cxn>
                <a:cxn ang="0">
                  <a:pos x="59661" y="410240"/>
                </a:cxn>
                <a:cxn ang="0">
                  <a:pos x="107948" y="375165"/>
                </a:cxn>
                <a:cxn ang="0">
                  <a:pos x="126009" y="319836"/>
                </a:cxn>
                <a:cxn ang="0">
                  <a:pos x="128221" y="306395"/>
                </a:cxn>
                <a:cxn ang="0">
                  <a:pos x="163534" y="163741"/>
                </a:cxn>
                <a:cxn ang="0">
                  <a:pos x="160861" y="166411"/>
                </a:cxn>
                <a:cxn ang="0">
                  <a:pos x="160861" y="185098"/>
                </a:cxn>
                <a:cxn ang="0">
                  <a:pos x="163534" y="187767"/>
                </a:cxn>
                <a:cxn ang="0">
                  <a:pos x="179484" y="187767"/>
                </a:cxn>
                <a:cxn ang="0">
                  <a:pos x="182157" y="185098"/>
                </a:cxn>
                <a:cxn ang="0">
                  <a:pos x="182157" y="166411"/>
                </a:cxn>
                <a:cxn ang="0">
                  <a:pos x="179484" y="163741"/>
                </a:cxn>
                <a:cxn ang="0">
                  <a:pos x="131358" y="155456"/>
                </a:cxn>
                <a:cxn ang="0">
                  <a:pos x="211383" y="155456"/>
                </a:cxn>
                <a:cxn ang="0">
                  <a:pos x="260338" y="190989"/>
                </a:cxn>
                <a:cxn ang="0">
                  <a:pos x="312151" y="350060"/>
                </a:cxn>
                <a:cxn ang="0">
                  <a:pos x="292606" y="388447"/>
                </a:cxn>
                <a:cxn ang="0">
                  <a:pos x="283110" y="389920"/>
                </a:cxn>
                <a:cxn ang="0">
                  <a:pos x="254069" y="368931"/>
                </a:cxn>
                <a:cxn ang="0">
                  <a:pos x="245310" y="341867"/>
                </a:cxn>
                <a:cxn ang="0">
                  <a:pos x="245310" y="383108"/>
                </a:cxn>
                <a:cxn ang="0">
                  <a:pos x="245310" y="577436"/>
                </a:cxn>
                <a:cxn ang="0">
                  <a:pos x="214425" y="608274"/>
                </a:cxn>
                <a:cxn ang="0">
                  <a:pos x="183540" y="577436"/>
                </a:cxn>
                <a:cxn ang="0">
                  <a:pos x="183540" y="391301"/>
                </a:cxn>
                <a:cxn ang="0">
                  <a:pos x="191561" y="373074"/>
                </a:cxn>
                <a:cxn ang="0">
                  <a:pos x="184278" y="346102"/>
                </a:cxn>
                <a:cxn ang="0">
                  <a:pos x="181789" y="342788"/>
                </a:cxn>
                <a:cxn ang="0">
                  <a:pos x="197646" y="323825"/>
                </a:cxn>
                <a:cxn ang="0">
                  <a:pos x="201242" y="310661"/>
                </a:cxn>
                <a:cxn ang="0">
                  <a:pos x="185015" y="216396"/>
                </a:cxn>
                <a:cxn ang="0">
                  <a:pos x="182526" y="201760"/>
                </a:cxn>
                <a:cxn ang="0">
                  <a:pos x="179853" y="199550"/>
                </a:cxn>
                <a:cxn ang="0">
                  <a:pos x="162797" y="199550"/>
                </a:cxn>
                <a:cxn ang="0">
                  <a:pos x="160123" y="201760"/>
                </a:cxn>
                <a:cxn ang="0">
                  <a:pos x="157634" y="216396"/>
                </a:cxn>
                <a:cxn ang="0">
                  <a:pos x="144266" y="293999"/>
                </a:cxn>
                <a:cxn ang="0">
                  <a:pos x="138550" y="286450"/>
                </a:cxn>
                <a:cxn ang="0">
                  <a:pos x="119650" y="273747"/>
                </a:cxn>
                <a:cxn ang="0">
                  <a:pos x="119189" y="275127"/>
                </a:cxn>
                <a:cxn ang="0">
                  <a:pos x="88580" y="368931"/>
                </a:cxn>
                <a:cxn ang="0">
                  <a:pos x="50135" y="388447"/>
                </a:cxn>
                <a:cxn ang="0">
                  <a:pos x="30590" y="350060"/>
                </a:cxn>
                <a:cxn ang="0">
                  <a:pos x="61107" y="256256"/>
                </a:cxn>
                <a:cxn ang="0">
                  <a:pos x="82403" y="190989"/>
                </a:cxn>
                <a:cxn ang="0">
                  <a:pos x="131358" y="155456"/>
                </a:cxn>
                <a:cxn ang="0">
                  <a:pos x="171336" y="0"/>
                </a:cxn>
                <a:cxn ang="0">
                  <a:pos x="238585" y="67108"/>
                </a:cxn>
                <a:cxn ang="0">
                  <a:pos x="171336" y="134216"/>
                </a:cxn>
                <a:cxn ang="0">
                  <a:pos x="104087" y="67108"/>
                </a:cxn>
                <a:cxn ang="0">
                  <a:pos x="171336" y="0"/>
                </a:cxn>
              </a:cxnLst>
              <a:pathLst>
                <a:path w="313668" h="608274">
                  <a:moveTo>
                    <a:pt x="159127" y="411396"/>
                  </a:moveTo>
                  <a:lnTo>
                    <a:pt x="159127" y="577440"/>
                  </a:lnTo>
                  <a:cubicBezTo>
                    <a:pt x="159127" y="594468"/>
                    <a:pt x="145391" y="608274"/>
                    <a:pt x="128336" y="608274"/>
                  </a:cubicBezTo>
                  <a:cubicBezTo>
                    <a:pt x="111282" y="608274"/>
                    <a:pt x="97453" y="594468"/>
                    <a:pt x="97453" y="577440"/>
                  </a:cubicBezTo>
                  <a:lnTo>
                    <a:pt x="97453" y="458706"/>
                  </a:lnTo>
                  <a:close/>
                  <a:moveTo>
                    <a:pt x="128221" y="306395"/>
                  </a:moveTo>
                  <a:lnTo>
                    <a:pt x="168122" y="358410"/>
                  </a:lnTo>
                  <a:cubicBezTo>
                    <a:pt x="170794" y="361816"/>
                    <a:pt x="171900" y="366143"/>
                    <a:pt x="171347" y="370377"/>
                  </a:cubicBezTo>
                  <a:cubicBezTo>
                    <a:pt x="170794" y="374612"/>
                    <a:pt x="168583" y="378479"/>
                    <a:pt x="165173" y="381149"/>
                  </a:cubicBezTo>
                  <a:lnTo>
                    <a:pt x="71917" y="452588"/>
                  </a:lnTo>
                  <a:cubicBezTo>
                    <a:pt x="68968" y="454889"/>
                    <a:pt x="65467" y="455994"/>
                    <a:pt x="62057" y="455994"/>
                  </a:cubicBezTo>
                  <a:cubicBezTo>
                    <a:pt x="57173" y="455994"/>
                    <a:pt x="52289" y="453785"/>
                    <a:pt x="49156" y="449642"/>
                  </a:cubicBezTo>
                  <a:lnTo>
                    <a:pt x="3357" y="390079"/>
                  </a:lnTo>
                  <a:cubicBezTo>
                    <a:pt x="777" y="386672"/>
                    <a:pt x="-421" y="382345"/>
                    <a:pt x="132" y="378019"/>
                  </a:cubicBezTo>
                  <a:cubicBezTo>
                    <a:pt x="685" y="373784"/>
                    <a:pt x="2988" y="369917"/>
                    <a:pt x="6398" y="367339"/>
                  </a:cubicBezTo>
                  <a:lnTo>
                    <a:pt x="9162" y="365130"/>
                  </a:lnTo>
                  <a:cubicBezTo>
                    <a:pt x="11374" y="384279"/>
                    <a:pt x="24367" y="401402"/>
                    <a:pt x="43904" y="407754"/>
                  </a:cubicBezTo>
                  <a:cubicBezTo>
                    <a:pt x="49064" y="409411"/>
                    <a:pt x="54409" y="410240"/>
                    <a:pt x="59661" y="410240"/>
                  </a:cubicBezTo>
                  <a:cubicBezTo>
                    <a:pt x="81040" y="410240"/>
                    <a:pt x="100945" y="396615"/>
                    <a:pt x="107948" y="375165"/>
                  </a:cubicBezTo>
                  <a:lnTo>
                    <a:pt x="126009" y="319836"/>
                  </a:lnTo>
                  <a:cubicBezTo>
                    <a:pt x="127484" y="315325"/>
                    <a:pt x="128037" y="310906"/>
                    <a:pt x="128221" y="306395"/>
                  </a:cubicBezTo>
                  <a:close/>
                  <a:moveTo>
                    <a:pt x="163534" y="163741"/>
                  </a:moveTo>
                  <a:cubicBezTo>
                    <a:pt x="162059" y="163741"/>
                    <a:pt x="160861" y="164938"/>
                    <a:pt x="160861" y="166411"/>
                  </a:cubicBezTo>
                  <a:lnTo>
                    <a:pt x="160861" y="185098"/>
                  </a:lnTo>
                  <a:cubicBezTo>
                    <a:pt x="160861" y="186571"/>
                    <a:pt x="162059" y="187767"/>
                    <a:pt x="163534" y="187767"/>
                  </a:cubicBezTo>
                  <a:lnTo>
                    <a:pt x="179484" y="187767"/>
                  </a:lnTo>
                  <a:cubicBezTo>
                    <a:pt x="180959" y="187767"/>
                    <a:pt x="182157" y="186571"/>
                    <a:pt x="182157" y="185098"/>
                  </a:cubicBezTo>
                  <a:lnTo>
                    <a:pt x="182157" y="166411"/>
                  </a:lnTo>
                  <a:cubicBezTo>
                    <a:pt x="182157" y="164938"/>
                    <a:pt x="180959" y="163741"/>
                    <a:pt x="179484" y="163741"/>
                  </a:cubicBezTo>
                  <a:close/>
                  <a:moveTo>
                    <a:pt x="131358" y="155456"/>
                  </a:moveTo>
                  <a:lnTo>
                    <a:pt x="211383" y="155456"/>
                  </a:lnTo>
                  <a:cubicBezTo>
                    <a:pt x="233694" y="155456"/>
                    <a:pt x="253424" y="169725"/>
                    <a:pt x="260338" y="190989"/>
                  </a:cubicBezTo>
                  <a:lnTo>
                    <a:pt x="312151" y="350060"/>
                  </a:lnTo>
                  <a:cubicBezTo>
                    <a:pt x="317406" y="366078"/>
                    <a:pt x="308556" y="383292"/>
                    <a:pt x="292606" y="388447"/>
                  </a:cubicBezTo>
                  <a:cubicBezTo>
                    <a:pt x="289471" y="389460"/>
                    <a:pt x="286245" y="389920"/>
                    <a:pt x="283110" y="389920"/>
                  </a:cubicBezTo>
                  <a:cubicBezTo>
                    <a:pt x="270295" y="389920"/>
                    <a:pt x="258310" y="381819"/>
                    <a:pt x="254069" y="368931"/>
                  </a:cubicBezTo>
                  <a:lnTo>
                    <a:pt x="245310" y="341867"/>
                  </a:lnTo>
                  <a:lnTo>
                    <a:pt x="245310" y="383108"/>
                  </a:lnTo>
                  <a:lnTo>
                    <a:pt x="245310" y="577436"/>
                  </a:lnTo>
                  <a:cubicBezTo>
                    <a:pt x="245310" y="594466"/>
                    <a:pt x="231481" y="608274"/>
                    <a:pt x="214425" y="608274"/>
                  </a:cubicBezTo>
                  <a:cubicBezTo>
                    <a:pt x="197369" y="608274"/>
                    <a:pt x="183540" y="594466"/>
                    <a:pt x="183540" y="577436"/>
                  </a:cubicBezTo>
                  <a:lnTo>
                    <a:pt x="183540" y="391301"/>
                  </a:lnTo>
                  <a:cubicBezTo>
                    <a:pt x="187873" y="386146"/>
                    <a:pt x="190639" y="379886"/>
                    <a:pt x="191561" y="373074"/>
                  </a:cubicBezTo>
                  <a:cubicBezTo>
                    <a:pt x="192852" y="363316"/>
                    <a:pt x="190271" y="353742"/>
                    <a:pt x="184278" y="346102"/>
                  </a:cubicBezTo>
                  <a:lnTo>
                    <a:pt x="181789" y="342788"/>
                  </a:lnTo>
                  <a:lnTo>
                    <a:pt x="197646" y="323825"/>
                  </a:lnTo>
                  <a:cubicBezTo>
                    <a:pt x="200688" y="320142"/>
                    <a:pt x="201979" y="315355"/>
                    <a:pt x="201242" y="310661"/>
                  </a:cubicBezTo>
                  <a:lnTo>
                    <a:pt x="185015" y="216396"/>
                  </a:lnTo>
                  <a:lnTo>
                    <a:pt x="182526" y="201760"/>
                  </a:lnTo>
                  <a:cubicBezTo>
                    <a:pt x="182250" y="200471"/>
                    <a:pt x="181143" y="199550"/>
                    <a:pt x="179853" y="199550"/>
                  </a:cubicBezTo>
                  <a:lnTo>
                    <a:pt x="162797" y="199550"/>
                  </a:lnTo>
                  <a:cubicBezTo>
                    <a:pt x="161506" y="199550"/>
                    <a:pt x="160400" y="200471"/>
                    <a:pt x="160123" y="201760"/>
                  </a:cubicBezTo>
                  <a:lnTo>
                    <a:pt x="157634" y="216396"/>
                  </a:lnTo>
                  <a:lnTo>
                    <a:pt x="144266" y="293999"/>
                  </a:lnTo>
                  <a:lnTo>
                    <a:pt x="138550" y="286450"/>
                  </a:lnTo>
                  <a:cubicBezTo>
                    <a:pt x="133663" y="280191"/>
                    <a:pt x="127025" y="275864"/>
                    <a:pt x="119650" y="273747"/>
                  </a:cubicBezTo>
                  <a:lnTo>
                    <a:pt x="119189" y="275127"/>
                  </a:lnTo>
                  <a:lnTo>
                    <a:pt x="88580" y="368931"/>
                  </a:lnTo>
                  <a:cubicBezTo>
                    <a:pt x="83418" y="384949"/>
                    <a:pt x="66177" y="393694"/>
                    <a:pt x="50135" y="388447"/>
                  </a:cubicBezTo>
                  <a:cubicBezTo>
                    <a:pt x="34094" y="383200"/>
                    <a:pt x="25335" y="366078"/>
                    <a:pt x="30590" y="350060"/>
                  </a:cubicBezTo>
                  <a:lnTo>
                    <a:pt x="61107" y="256256"/>
                  </a:lnTo>
                  <a:lnTo>
                    <a:pt x="82403" y="190989"/>
                  </a:lnTo>
                  <a:cubicBezTo>
                    <a:pt x="89318" y="169725"/>
                    <a:pt x="108955" y="155456"/>
                    <a:pt x="131358" y="155456"/>
                  </a:cubicBezTo>
                  <a:close/>
                  <a:moveTo>
                    <a:pt x="171336" y="0"/>
                  </a:moveTo>
                  <a:cubicBezTo>
                    <a:pt x="208477" y="0"/>
                    <a:pt x="238585" y="30045"/>
                    <a:pt x="238585" y="67108"/>
                  </a:cubicBezTo>
                  <a:cubicBezTo>
                    <a:pt x="238585" y="104171"/>
                    <a:pt x="208477" y="134216"/>
                    <a:pt x="171336" y="134216"/>
                  </a:cubicBezTo>
                  <a:cubicBezTo>
                    <a:pt x="134195" y="134216"/>
                    <a:pt x="104087" y="104171"/>
                    <a:pt x="104087" y="67108"/>
                  </a:cubicBezTo>
                  <a:cubicBezTo>
                    <a:pt x="104087" y="30045"/>
                    <a:pt x="134195" y="0"/>
                    <a:pt x="171336" y="0"/>
                  </a:cubicBezTo>
                  <a:close/>
                </a:path>
              </a:pathLst>
            </a:custGeom>
            <a:solidFill>
              <a:schemeClr val="bg1"/>
            </a:solidFill>
            <a:ln w="9525">
              <a:noFill/>
            </a:ln>
          </p:spPr>
          <p:txBody>
            <a:bodyPr/>
            <a:p>
              <a:endParaRPr lang="zh-CN" altLang="en-US"/>
            </a:p>
          </p:txBody>
        </p:sp>
      </p:grpSp>
      <p:grpSp>
        <p:nvGrpSpPr>
          <p:cNvPr id="14340" name="组合 13316"/>
          <p:cNvGrpSpPr/>
          <p:nvPr/>
        </p:nvGrpSpPr>
        <p:grpSpPr>
          <a:xfrm>
            <a:off x="10382250" y="3084513"/>
            <a:ext cx="415925" cy="415925"/>
            <a:chOff x="0" y="0"/>
            <a:chExt cx="415102" cy="415102"/>
          </a:xfrm>
        </p:grpSpPr>
        <p:sp>
          <p:nvSpPr>
            <p:cNvPr id="14341" name="ïṩļîďé"/>
            <p:cNvSpPr/>
            <p:nvPr/>
          </p:nvSpPr>
          <p:spPr>
            <a:xfrm>
              <a:off x="0" y="0"/>
              <a:ext cx="415102" cy="415102"/>
            </a:xfrm>
            <a:prstGeom prst="ellipse">
              <a:avLst/>
            </a:prstGeom>
            <a:solidFill>
              <a:schemeClr val="tx2"/>
            </a:solidFill>
            <a:ln w="9525">
              <a:noFill/>
            </a:ln>
          </p:spPr>
          <p:txBody>
            <a:bodyPr anchor="ctr" anchorCtr="0"/>
            <a:p>
              <a:pPr algn="ctr"/>
              <a:endParaRPr lang="zh-CN" altLang="zh-CN">
                <a:solidFill>
                  <a:srgbClr val="FFFFFF"/>
                </a:solidFill>
                <a:latin typeface="Arial" panose="020B0604020202020204" pitchFamily="34" charset="0"/>
                <a:ea typeface="宋体" panose="02010600030101010101" pitchFamily="2" charset="-122"/>
              </a:endParaRPr>
            </a:p>
          </p:txBody>
        </p:sp>
        <p:sp>
          <p:nvSpPr>
            <p:cNvPr id="14342" name="îs1ïḍé"/>
            <p:cNvSpPr/>
            <p:nvPr/>
          </p:nvSpPr>
          <p:spPr>
            <a:xfrm>
              <a:off x="163036" y="121225"/>
              <a:ext cx="89031" cy="172652"/>
            </a:xfrm>
            <a:custGeom>
              <a:avLst/>
              <a:gdLst/>
              <a:ahLst/>
              <a:cxnLst>
                <a:cxn ang="0">
                  <a:pos x="159127" y="411396"/>
                </a:cxn>
                <a:cxn ang="0">
                  <a:pos x="159127" y="577440"/>
                </a:cxn>
                <a:cxn ang="0">
                  <a:pos x="128336" y="608274"/>
                </a:cxn>
                <a:cxn ang="0">
                  <a:pos x="97453" y="577440"/>
                </a:cxn>
                <a:cxn ang="0">
                  <a:pos x="97453" y="458706"/>
                </a:cxn>
                <a:cxn ang="0">
                  <a:pos x="128221" y="306395"/>
                </a:cxn>
                <a:cxn ang="0">
                  <a:pos x="168122" y="358410"/>
                </a:cxn>
                <a:cxn ang="0">
                  <a:pos x="171347" y="370377"/>
                </a:cxn>
                <a:cxn ang="0">
                  <a:pos x="165173" y="381149"/>
                </a:cxn>
                <a:cxn ang="0">
                  <a:pos x="71917" y="452588"/>
                </a:cxn>
                <a:cxn ang="0">
                  <a:pos x="62057" y="455994"/>
                </a:cxn>
                <a:cxn ang="0">
                  <a:pos x="49156" y="449642"/>
                </a:cxn>
                <a:cxn ang="0">
                  <a:pos x="3357" y="390079"/>
                </a:cxn>
                <a:cxn ang="0">
                  <a:pos x="132" y="378019"/>
                </a:cxn>
                <a:cxn ang="0">
                  <a:pos x="6398" y="367339"/>
                </a:cxn>
                <a:cxn ang="0">
                  <a:pos x="9162" y="365130"/>
                </a:cxn>
                <a:cxn ang="0">
                  <a:pos x="43904" y="407754"/>
                </a:cxn>
                <a:cxn ang="0">
                  <a:pos x="59661" y="410240"/>
                </a:cxn>
                <a:cxn ang="0">
                  <a:pos x="107948" y="375165"/>
                </a:cxn>
                <a:cxn ang="0">
                  <a:pos x="126009" y="319836"/>
                </a:cxn>
                <a:cxn ang="0">
                  <a:pos x="128221" y="306395"/>
                </a:cxn>
                <a:cxn ang="0">
                  <a:pos x="163534" y="163741"/>
                </a:cxn>
                <a:cxn ang="0">
                  <a:pos x="160861" y="166411"/>
                </a:cxn>
                <a:cxn ang="0">
                  <a:pos x="160861" y="185098"/>
                </a:cxn>
                <a:cxn ang="0">
                  <a:pos x="163534" y="187767"/>
                </a:cxn>
                <a:cxn ang="0">
                  <a:pos x="179484" y="187767"/>
                </a:cxn>
                <a:cxn ang="0">
                  <a:pos x="182157" y="185098"/>
                </a:cxn>
                <a:cxn ang="0">
                  <a:pos x="182157" y="166411"/>
                </a:cxn>
                <a:cxn ang="0">
                  <a:pos x="179484" y="163741"/>
                </a:cxn>
                <a:cxn ang="0">
                  <a:pos x="131358" y="155456"/>
                </a:cxn>
                <a:cxn ang="0">
                  <a:pos x="211383" y="155456"/>
                </a:cxn>
                <a:cxn ang="0">
                  <a:pos x="260338" y="190989"/>
                </a:cxn>
                <a:cxn ang="0">
                  <a:pos x="312151" y="350060"/>
                </a:cxn>
                <a:cxn ang="0">
                  <a:pos x="292606" y="388447"/>
                </a:cxn>
                <a:cxn ang="0">
                  <a:pos x="283110" y="389920"/>
                </a:cxn>
                <a:cxn ang="0">
                  <a:pos x="254069" y="368931"/>
                </a:cxn>
                <a:cxn ang="0">
                  <a:pos x="245310" y="341867"/>
                </a:cxn>
                <a:cxn ang="0">
                  <a:pos x="245310" y="383108"/>
                </a:cxn>
                <a:cxn ang="0">
                  <a:pos x="245310" y="577436"/>
                </a:cxn>
                <a:cxn ang="0">
                  <a:pos x="214425" y="608274"/>
                </a:cxn>
                <a:cxn ang="0">
                  <a:pos x="183540" y="577436"/>
                </a:cxn>
                <a:cxn ang="0">
                  <a:pos x="183540" y="391301"/>
                </a:cxn>
                <a:cxn ang="0">
                  <a:pos x="191561" y="373074"/>
                </a:cxn>
                <a:cxn ang="0">
                  <a:pos x="184278" y="346102"/>
                </a:cxn>
                <a:cxn ang="0">
                  <a:pos x="181789" y="342788"/>
                </a:cxn>
                <a:cxn ang="0">
                  <a:pos x="197646" y="323825"/>
                </a:cxn>
                <a:cxn ang="0">
                  <a:pos x="201242" y="310661"/>
                </a:cxn>
                <a:cxn ang="0">
                  <a:pos x="185015" y="216396"/>
                </a:cxn>
                <a:cxn ang="0">
                  <a:pos x="182526" y="201760"/>
                </a:cxn>
                <a:cxn ang="0">
                  <a:pos x="179853" y="199550"/>
                </a:cxn>
                <a:cxn ang="0">
                  <a:pos x="162797" y="199550"/>
                </a:cxn>
                <a:cxn ang="0">
                  <a:pos x="160123" y="201760"/>
                </a:cxn>
                <a:cxn ang="0">
                  <a:pos x="157634" y="216396"/>
                </a:cxn>
                <a:cxn ang="0">
                  <a:pos x="144266" y="293999"/>
                </a:cxn>
                <a:cxn ang="0">
                  <a:pos x="138550" y="286450"/>
                </a:cxn>
                <a:cxn ang="0">
                  <a:pos x="119650" y="273747"/>
                </a:cxn>
                <a:cxn ang="0">
                  <a:pos x="119189" y="275127"/>
                </a:cxn>
                <a:cxn ang="0">
                  <a:pos x="88580" y="368931"/>
                </a:cxn>
                <a:cxn ang="0">
                  <a:pos x="50135" y="388447"/>
                </a:cxn>
                <a:cxn ang="0">
                  <a:pos x="30590" y="350060"/>
                </a:cxn>
                <a:cxn ang="0">
                  <a:pos x="61107" y="256256"/>
                </a:cxn>
                <a:cxn ang="0">
                  <a:pos x="82403" y="190989"/>
                </a:cxn>
                <a:cxn ang="0">
                  <a:pos x="131358" y="155456"/>
                </a:cxn>
                <a:cxn ang="0">
                  <a:pos x="171336" y="0"/>
                </a:cxn>
                <a:cxn ang="0">
                  <a:pos x="238585" y="67108"/>
                </a:cxn>
                <a:cxn ang="0">
                  <a:pos x="171336" y="134216"/>
                </a:cxn>
                <a:cxn ang="0">
                  <a:pos x="104087" y="67108"/>
                </a:cxn>
                <a:cxn ang="0">
                  <a:pos x="171336" y="0"/>
                </a:cxn>
              </a:cxnLst>
              <a:pathLst>
                <a:path w="313668" h="608274">
                  <a:moveTo>
                    <a:pt x="159127" y="411396"/>
                  </a:moveTo>
                  <a:lnTo>
                    <a:pt x="159127" y="577440"/>
                  </a:lnTo>
                  <a:cubicBezTo>
                    <a:pt x="159127" y="594468"/>
                    <a:pt x="145391" y="608274"/>
                    <a:pt x="128336" y="608274"/>
                  </a:cubicBezTo>
                  <a:cubicBezTo>
                    <a:pt x="111282" y="608274"/>
                    <a:pt x="97453" y="594468"/>
                    <a:pt x="97453" y="577440"/>
                  </a:cubicBezTo>
                  <a:lnTo>
                    <a:pt x="97453" y="458706"/>
                  </a:lnTo>
                  <a:close/>
                  <a:moveTo>
                    <a:pt x="128221" y="306395"/>
                  </a:moveTo>
                  <a:lnTo>
                    <a:pt x="168122" y="358410"/>
                  </a:lnTo>
                  <a:cubicBezTo>
                    <a:pt x="170794" y="361816"/>
                    <a:pt x="171900" y="366143"/>
                    <a:pt x="171347" y="370377"/>
                  </a:cubicBezTo>
                  <a:cubicBezTo>
                    <a:pt x="170794" y="374612"/>
                    <a:pt x="168583" y="378479"/>
                    <a:pt x="165173" y="381149"/>
                  </a:cubicBezTo>
                  <a:lnTo>
                    <a:pt x="71917" y="452588"/>
                  </a:lnTo>
                  <a:cubicBezTo>
                    <a:pt x="68968" y="454889"/>
                    <a:pt x="65467" y="455994"/>
                    <a:pt x="62057" y="455994"/>
                  </a:cubicBezTo>
                  <a:cubicBezTo>
                    <a:pt x="57173" y="455994"/>
                    <a:pt x="52289" y="453785"/>
                    <a:pt x="49156" y="449642"/>
                  </a:cubicBezTo>
                  <a:lnTo>
                    <a:pt x="3357" y="390079"/>
                  </a:lnTo>
                  <a:cubicBezTo>
                    <a:pt x="777" y="386672"/>
                    <a:pt x="-421" y="382345"/>
                    <a:pt x="132" y="378019"/>
                  </a:cubicBezTo>
                  <a:cubicBezTo>
                    <a:pt x="685" y="373784"/>
                    <a:pt x="2988" y="369917"/>
                    <a:pt x="6398" y="367339"/>
                  </a:cubicBezTo>
                  <a:lnTo>
                    <a:pt x="9162" y="365130"/>
                  </a:lnTo>
                  <a:cubicBezTo>
                    <a:pt x="11374" y="384279"/>
                    <a:pt x="24367" y="401402"/>
                    <a:pt x="43904" y="407754"/>
                  </a:cubicBezTo>
                  <a:cubicBezTo>
                    <a:pt x="49064" y="409411"/>
                    <a:pt x="54409" y="410240"/>
                    <a:pt x="59661" y="410240"/>
                  </a:cubicBezTo>
                  <a:cubicBezTo>
                    <a:pt x="81040" y="410240"/>
                    <a:pt x="100945" y="396615"/>
                    <a:pt x="107948" y="375165"/>
                  </a:cubicBezTo>
                  <a:lnTo>
                    <a:pt x="126009" y="319836"/>
                  </a:lnTo>
                  <a:cubicBezTo>
                    <a:pt x="127484" y="315325"/>
                    <a:pt x="128037" y="310906"/>
                    <a:pt x="128221" y="306395"/>
                  </a:cubicBezTo>
                  <a:close/>
                  <a:moveTo>
                    <a:pt x="163534" y="163741"/>
                  </a:moveTo>
                  <a:cubicBezTo>
                    <a:pt x="162059" y="163741"/>
                    <a:pt x="160861" y="164938"/>
                    <a:pt x="160861" y="166411"/>
                  </a:cubicBezTo>
                  <a:lnTo>
                    <a:pt x="160861" y="185098"/>
                  </a:lnTo>
                  <a:cubicBezTo>
                    <a:pt x="160861" y="186571"/>
                    <a:pt x="162059" y="187767"/>
                    <a:pt x="163534" y="187767"/>
                  </a:cubicBezTo>
                  <a:lnTo>
                    <a:pt x="179484" y="187767"/>
                  </a:lnTo>
                  <a:cubicBezTo>
                    <a:pt x="180959" y="187767"/>
                    <a:pt x="182157" y="186571"/>
                    <a:pt x="182157" y="185098"/>
                  </a:cubicBezTo>
                  <a:lnTo>
                    <a:pt x="182157" y="166411"/>
                  </a:lnTo>
                  <a:cubicBezTo>
                    <a:pt x="182157" y="164938"/>
                    <a:pt x="180959" y="163741"/>
                    <a:pt x="179484" y="163741"/>
                  </a:cubicBezTo>
                  <a:close/>
                  <a:moveTo>
                    <a:pt x="131358" y="155456"/>
                  </a:moveTo>
                  <a:lnTo>
                    <a:pt x="211383" y="155456"/>
                  </a:lnTo>
                  <a:cubicBezTo>
                    <a:pt x="233694" y="155456"/>
                    <a:pt x="253424" y="169725"/>
                    <a:pt x="260338" y="190989"/>
                  </a:cubicBezTo>
                  <a:lnTo>
                    <a:pt x="312151" y="350060"/>
                  </a:lnTo>
                  <a:cubicBezTo>
                    <a:pt x="317406" y="366078"/>
                    <a:pt x="308556" y="383292"/>
                    <a:pt x="292606" y="388447"/>
                  </a:cubicBezTo>
                  <a:cubicBezTo>
                    <a:pt x="289471" y="389460"/>
                    <a:pt x="286245" y="389920"/>
                    <a:pt x="283110" y="389920"/>
                  </a:cubicBezTo>
                  <a:cubicBezTo>
                    <a:pt x="270295" y="389920"/>
                    <a:pt x="258310" y="381819"/>
                    <a:pt x="254069" y="368931"/>
                  </a:cubicBezTo>
                  <a:lnTo>
                    <a:pt x="245310" y="341867"/>
                  </a:lnTo>
                  <a:lnTo>
                    <a:pt x="245310" y="383108"/>
                  </a:lnTo>
                  <a:lnTo>
                    <a:pt x="245310" y="577436"/>
                  </a:lnTo>
                  <a:cubicBezTo>
                    <a:pt x="245310" y="594466"/>
                    <a:pt x="231481" y="608274"/>
                    <a:pt x="214425" y="608274"/>
                  </a:cubicBezTo>
                  <a:cubicBezTo>
                    <a:pt x="197369" y="608274"/>
                    <a:pt x="183540" y="594466"/>
                    <a:pt x="183540" y="577436"/>
                  </a:cubicBezTo>
                  <a:lnTo>
                    <a:pt x="183540" y="391301"/>
                  </a:lnTo>
                  <a:cubicBezTo>
                    <a:pt x="187873" y="386146"/>
                    <a:pt x="190639" y="379886"/>
                    <a:pt x="191561" y="373074"/>
                  </a:cubicBezTo>
                  <a:cubicBezTo>
                    <a:pt x="192852" y="363316"/>
                    <a:pt x="190271" y="353742"/>
                    <a:pt x="184278" y="346102"/>
                  </a:cubicBezTo>
                  <a:lnTo>
                    <a:pt x="181789" y="342788"/>
                  </a:lnTo>
                  <a:lnTo>
                    <a:pt x="197646" y="323825"/>
                  </a:lnTo>
                  <a:cubicBezTo>
                    <a:pt x="200688" y="320142"/>
                    <a:pt x="201979" y="315355"/>
                    <a:pt x="201242" y="310661"/>
                  </a:cubicBezTo>
                  <a:lnTo>
                    <a:pt x="185015" y="216396"/>
                  </a:lnTo>
                  <a:lnTo>
                    <a:pt x="182526" y="201760"/>
                  </a:lnTo>
                  <a:cubicBezTo>
                    <a:pt x="182250" y="200471"/>
                    <a:pt x="181143" y="199550"/>
                    <a:pt x="179853" y="199550"/>
                  </a:cubicBezTo>
                  <a:lnTo>
                    <a:pt x="162797" y="199550"/>
                  </a:lnTo>
                  <a:cubicBezTo>
                    <a:pt x="161506" y="199550"/>
                    <a:pt x="160400" y="200471"/>
                    <a:pt x="160123" y="201760"/>
                  </a:cubicBezTo>
                  <a:lnTo>
                    <a:pt x="157634" y="216396"/>
                  </a:lnTo>
                  <a:lnTo>
                    <a:pt x="144266" y="293999"/>
                  </a:lnTo>
                  <a:lnTo>
                    <a:pt x="138550" y="286450"/>
                  </a:lnTo>
                  <a:cubicBezTo>
                    <a:pt x="133663" y="280191"/>
                    <a:pt x="127025" y="275864"/>
                    <a:pt x="119650" y="273747"/>
                  </a:cubicBezTo>
                  <a:lnTo>
                    <a:pt x="119189" y="275127"/>
                  </a:lnTo>
                  <a:lnTo>
                    <a:pt x="88580" y="368931"/>
                  </a:lnTo>
                  <a:cubicBezTo>
                    <a:pt x="83418" y="384949"/>
                    <a:pt x="66177" y="393694"/>
                    <a:pt x="50135" y="388447"/>
                  </a:cubicBezTo>
                  <a:cubicBezTo>
                    <a:pt x="34094" y="383200"/>
                    <a:pt x="25335" y="366078"/>
                    <a:pt x="30590" y="350060"/>
                  </a:cubicBezTo>
                  <a:lnTo>
                    <a:pt x="61107" y="256256"/>
                  </a:lnTo>
                  <a:lnTo>
                    <a:pt x="82403" y="190989"/>
                  </a:lnTo>
                  <a:cubicBezTo>
                    <a:pt x="89318" y="169725"/>
                    <a:pt x="108955" y="155456"/>
                    <a:pt x="131358" y="155456"/>
                  </a:cubicBezTo>
                  <a:close/>
                  <a:moveTo>
                    <a:pt x="171336" y="0"/>
                  </a:moveTo>
                  <a:cubicBezTo>
                    <a:pt x="208477" y="0"/>
                    <a:pt x="238585" y="30045"/>
                    <a:pt x="238585" y="67108"/>
                  </a:cubicBezTo>
                  <a:cubicBezTo>
                    <a:pt x="238585" y="104171"/>
                    <a:pt x="208477" y="134216"/>
                    <a:pt x="171336" y="134216"/>
                  </a:cubicBezTo>
                  <a:cubicBezTo>
                    <a:pt x="134195" y="134216"/>
                    <a:pt x="104087" y="104171"/>
                    <a:pt x="104087" y="67108"/>
                  </a:cubicBezTo>
                  <a:cubicBezTo>
                    <a:pt x="104087" y="30045"/>
                    <a:pt x="134195" y="0"/>
                    <a:pt x="171336" y="0"/>
                  </a:cubicBezTo>
                  <a:close/>
                </a:path>
              </a:pathLst>
            </a:custGeom>
            <a:solidFill>
              <a:schemeClr val="bg1"/>
            </a:solidFill>
            <a:ln w="9525">
              <a:noFill/>
            </a:ln>
          </p:spPr>
          <p:txBody>
            <a:bodyPr/>
            <a:p>
              <a:endParaRPr lang="zh-CN" altLang="en-US"/>
            </a:p>
          </p:txBody>
        </p:sp>
      </p:grpSp>
      <p:cxnSp>
        <p:nvCxnSpPr>
          <p:cNvPr id="14343" name="肘形连接符 11"/>
          <p:cNvCxnSpPr/>
          <p:nvPr/>
        </p:nvCxnSpPr>
        <p:spPr>
          <a:xfrm rot="5400000" flipH="1" flipV="1">
            <a:off x="2892425" y="87313"/>
            <a:ext cx="1658938" cy="4241800"/>
          </a:xfrm>
          <a:prstGeom prst="bentConnector2">
            <a:avLst/>
          </a:prstGeom>
          <a:ln w="6350" cap="flat" cmpd="sng">
            <a:solidFill>
              <a:srgbClr val="40698D"/>
            </a:solidFill>
            <a:prstDash val="solid"/>
            <a:miter/>
            <a:headEnd type="none" w="med" len="med"/>
            <a:tailEnd type="none" w="med" len="med"/>
          </a:ln>
        </p:spPr>
      </p:cxnSp>
      <p:cxnSp>
        <p:nvCxnSpPr>
          <p:cNvPr id="14344" name="肘形连接符 16"/>
          <p:cNvCxnSpPr/>
          <p:nvPr/>
        </p:nvCxnSpPr>
        <p:spPr>
          <a:xfrm>
            <a:off x="6359525" y="1397000"/>
            <a:ext cx="4216400" cy="1658938"/>
          </a:xfrm>
          <a:prstGeom prst="bentConnector2">
            <a:avLst/>
          </a:prstGeom>
          <a:ln w="6350" cap="flat" cmpd="sng">
            <a:solidFill>
              <a:srgbClr val="40698D"/>
            </a:solidFill>
            <a:prstDash val="solid"/>
            <a:miter/>
            <a:headEnd type="none" w="med" len="med"/>
            <a:tailEnd type="none" w="med" len="med"/>
          </a:ln>
        </p:spPr>
      </p:cxnSp>
      <p:sp>
        <p:nvSpPr>
          <p:cNvPr id="14345" name="矩形 60"/>
          <p:cNvSpPr/>
          <p:nvPr/>
        </p:nvSpPr>
        <p:spPr>
          <a:xfrm>
            <a:off x="695325" y="3621088"/>
            <a:ext cx="1741488" cy="1338262"/>
          </a:xfrm>
          <a:prstGeom prst="rect">
            <a:avLst/>
          </a:prstGeom>
          <a:noFill/>
          <a:ln w="9525">
            <a:noFill/>
          </a:ln>
        </p:spPr>
        <p:txBody>
          <a:bodyPr wrap="square" anchor="t" anchorCtr="0">
            <a:spAutoFit/>
          </a:bodyPr>
          <a:p>
            <a:pPr algn="ctr">
              <a:lnSpc>
                <a:spcPct val="150000"/>
              </a:lnSpc>
            </a:pPr>
            <a:r>
              <a:rPr lang="zh-CN" altLang="en-US" dirty="0">
                <a:solidFill>
                  <a:srgbClr val="000000"/>
                </a:solidFill>
                <a:latin typeface="仓耳青禾体-谷力 W05" pitchFamily="2" charset="-122"/>
                <a:ea typeface="仓耳青禾体-谷力 W05" pitchFamily="2" charset="-122"/>
                <a:sym typeface="仓耳青禾体-谷力 W05" pitchFamily="2" charset="-122"/>
              </a:rPr>
              <a:t>中型企业、小型企业和微型企业</a:t>
            </a:r>
            <a:endParaRPr lang="zh-CN" altLang="en-US" dirty="0">
              <a:solidFill>
                <a:srgbClr val="000000"/>
              </a:solidFill>
              <a:latin typeface="仓耳青禾体-谷力 W05" pitchFamily="2" charset="-122"/>
              <a:ea typeface="仓耳青禾体-谷力 W05" pitchFamily="2" charset="-122"/>
              <a:sym typeface="仓耳青禾体-谷力 W05" pitchFamily="2" charset="-122"/>
            </a:endParaRPr>
          </a:p>
        </p:txBody>
      </p:sp>
      <p:sp>
        <p:nvSpPr>
          <p:cNvPr id="14346" name="矩形 72"/>
          <p:cNvSpPr/>
          <p:nvPr/>
        </p:nvSpPr>
        <p:spPr>
          <a:xfrm>
            <a:off x="9682163" y="3752850"/>
            <a:ext cx="1743075" cy="2584450"/>
          </a:xfrm>
          <a:prstGeom prst="rect">
            <a:avLst/>
          </a:prstGeom>
          <a:noFill/>
          <a:ln w="9525">
            <a:noFill/>
          </a:ln>
        </p:spPr>
        <p:txBody>
          <a:bodyPr wrap="square" anchor="t" anchorCtr="0">
            <a:spAutoFit/>
          </a:bodyPr>
          <a:p>
            <a:pPr algn="ctr">
              <a:lnSpc>
                <a:spcPct val="150000"/>
              </a:lnSpc>
            </a:pPr>
            <a:r>
              <a:rPr lang="zh-CN" altLang="en-US" dirty="0">
                <a:solidFill>
                  <a:srgbClr val="000000"/>
                </a:solidFill>
                <a:latin typeface="仓耳青禾体-谷力 W05" pitchFamily="2" charset="-122"/>
                <a:ea typeface="仓耳青禾体-谷力 W05" pitchFamily="2" charset="-122"/>
                <a:sym typeface="仓耳青禾体-谷力 W05" pitchFamily="2" charset="-122"/>
              </a:rPr>
              <a:t>大型企业</a:t>
            </a:r>
            <a:endParaRPr lang="zh-CN" altLang="en-US" dirty="0">
              <a:solidFill>
                <a:srgbClr val="000000"/>
              </a:solidFill>
              <a:latin typeface="仓耳青禾体-谷力 W05" pitchFamily="2" charset="-122"/>
              <a:ea typeface="仓耳青禾体-谷力 W05" pitchFamily="2" charset="-122"/>
              <a:sym typeface="仓耳青禾体-谷力 W05" pitchFamily="2" charset="-122"/>
            </a:endParaRPr>
          </a:p>
          <a:p>
            <a:pPr algn="ctr">
              <a:lnSpc>
                <a:spcPct val="150000"/>
              </a:lnSpc>
            </a:pPr>
            <a:endParaRPr lang="zh-CN" altLang="en-US" dirty="0">
              <a:solidFill>
                <a:srgbClr val="000000"/>
              </a:solidFill>
              <a:latin typeface="仓耳青禾体-谷力 W05" pitchFamily="2" charset="-122"/>
              <a:ea typeface="仓耳青禾体-谷力 W05" pitchFamily="2" charset="-122"/>
              <a:sym typeface="仓耳青禾体-谷力 W05" pitchFamily="2" charset="-122"/>
            </a:endParaRPr>
          </a:p>
          <a:p>
            <a:pPr algn="ctr">
              <a:lnSpc>
                <a:spcPct val="150000"/>
              </a:lnSpc>
            </a:pPr>
            <a:r>
              <a:rPr lang="zh-CN" altLang="en-US" dirty="0">
                <a:solidFill>
                  <a:srgbClr val="000000"/>
                </a:solidFill>
                <a:latin typeface="Calibri" panose="020F0502020204030204" charset="0"/>
                <a:ea typeface="等线" panose="02010600030101010101" charset="-122"/>
                <a:sym typeface="等线" panose="02010600030101010101" charset="-122"/>
              </a:rPr>
              <a:t>除上述中型、小型企业和微型企业外的其他企业</a:t>
            </a:r>
            <a:endParaRPr lang="zh-CN" altLang="en-US" dirty="0">
              <a:solidFill>
                <a:srgbClr val="000000"/>
              </a:solidFill>
              <a:latin typeface="仓耳青禾体-谷力 W05" pitchFamily="2" charset="-122"/>
              <a:ea typeface="仓耳青禾体-谷力 W05" pitchFamily="2" charset="-122"/>
              <a:sym typeface="仓耳青禾体-谷力 W05" pitchFamily="2" charset="-122"/>
            </a:endParaRPr>
          </a:p>
        </p:txBody>
      </p:sp>
      <p:sp>
        <p:nvSpPr>
          <p:cNvPr id="14347" name="直接连接符 75"/>
          <p:cNvSpPr/>
          <p:nvPr/>
        </p:nvSpPr>
        <p:spPr>
          <a:xfrm flipV="1">
            <a:off x="2436813" y="2452688"/>
            <a:ext cx="741362" cy="1838325"/>
          </a:xfrm>
          <a:prstGeom prst="line">
            <a:avLst/>
          </a:prstGeom>
          <a:ln w="6350" cap="flat" cmpd="sng">
            <a:solidFill>
              <a:schemeClr val="accent1"/>
            </a:solidFill>
            <a:prstDash val="solid"/>
            <a:round/>
            <a:headEnd type="none" w="med" len="med"/>
            <a:tailEnd type="none" w="med" len="med"/>
          </a:ln>
        </p:spPr>
      </p:sp>
      <p:sp>
        <p:nvSpPr>
          <p:cNvPr id="14348" name="TextBox 78"/>
          <p:cNvSpPr/>
          <p:nvPr/>
        </p:nvSpPr>
        <p:spPr>
          <a:xfrm>
            <a:off x="3163888" y="2263775"/>
            <a:ext cx="1108075" cy="369888"/>
          </a:xfrm>
          <a:prstGeom prst="rect">
            <a:avLst/>
          </a:prstGeom>
          <a:noFill/>
          <a:ln w="9525">
            <a:noFill/>
          </a:ln>
        </p:spPr>
        <p:txBody>
          <a:bodyPr wrap="none" anchor="t" anchorCtr="0">
            <a:spAutoFit/>
          </a:bodyPr>
          <a:p>
            <a:r>
              <a:rPr lang="zh-CN" altLang="en-US" dirty="0">
                <a:solidFill>
                  <a:srgbClr val="000000"/>
                </a:solidFill>
                <a:latin typeface="Calibri" panose="020F0502020204030204" charset="0"/>
                <a:ea typeface="等线" panose="02010600030101010101" charset="-122"/>
                <a:sym typeface="等线" panose="02010600030101010101" charset="-122"/>
              </a:rPr>
              <a:t>一般规定</a:t>
            </a:r>
            <a:endParaRPr lang="zh-CN" altLang="en-US" dirty="0">
              <a:solidFill>
                <a:srgbClr val="000000"/>
              </a:solidFill>
              <a:latin typeface="Calibri" panose="020F0502020204030204" charset="0"/>
              <a:ea typeface="等线" panose="02010600030101010101" charset="-122"/>
              <a:sym typeface="等线" panose="02010600030101010101" charset="-122"/>
            </a:endParaRPr>
          </a:p>
        </p:txBody>
      </p:sp>
      <p:sp>
        <p:nvSpPr>
          <p:cNvPr id="14349" name="TextBox 81"/>
          <p:cNvSpPr/>
          <p:nvPr/>
        </p:nvSpPr>
        <p:spPr>
          <a:xfrm>
            <a:off x="3171825" y="4879975"/>
            <a:ext cx="1108075" cy="368300"/>
          </a:xfrm>
          <a:prstGeom prst="rect">
            <a:avLst/>
          </a:prstGeom>
          <a:noFill/>
          <a:ln w="9525">
            <a:noFill/>
          </a:ln>
        </p:spPr>
        <p:txBody>
          <a:bodyPr wrap="none" anchor="t" anchorCtr="0">
            <a:spAutoFit/>
          </a:bodyPr>
          <a:p>
            <a:r>
              <a:rPr lang="zh-CN" altLang="en-US" dirty="0">
                <a:solidFill>
                  <a:srgbClr val="000000"/>
                </a:solidFill>
                <a:latin typeface="Calibri" panose="020F0502020204030204" charset="0"/>
                <a:ea typeface="等线" panose="02010600030101010101" charset="-122"/>
                <a:sym typeface="等线" panose="02010600030101010101" charset="-122"/>
              </a:rPr>
              <a:t>特殊规定</a:t>
            </a:r>
            <a:endParaRPr lang="zh-CN" altLang="en-US" dirty="0">
              <a:solidFill>
                <a:srgbClr val="000000"/>
              </a:solidFill>
              <a:latin typeface="Calibri" panose="020F0502020204030204" charset="0"/>
              <a:ea typeface="等线" panose="02010600030101010101" charset="-122"/>
              <a:sym typeface="等线" panose="02010600030101010101" charset="-122"/>
            </a:endParaRPr>
          </a:p>
        </p:txBody>
      </p:sp>
      <p:sp>
        <p:nvSpPr>
          <p:cNvPr id="14350" name="文本框 2"/>
          <p:cNvSpPr/>
          <p:nvPr/>
        </p:nvSpPr>
        <p:spPr>
          <a:xfrm>
            <a:off x="4400550" y="1987550"/>
            <a:ext cx="3390900" cy="922338"/>
          </a:xfrm>
          <a:prstGeom prst="rect">
            <a:avLst/>
          </a:prstGeom>
          <a:noFill/>
          <a:ln w="9525">
            <a:noFill/>
          </a:ln>
        </p:spPr>
        <p:txBody>
          <a:bodyPr wrap="square" anchor="t" anchorCtr="0">
            <a:spAutoFit/>
          </a:bodyPr>
          <a:p>
            <a:r>
              <a:rPr lang="zh-CN" altLang="en-US" dirty="0">
                <a:solidFill>
                  <a:srgbClr val="000000"/>
                </a:solidFill>
                <a:latin typeface="Calibri" panose="020F0502020204030204" charset="0"/>
                <a:ea typeface="等线" panose="02010600030101010101" charset="-122"/>
                <a:sym typeface="等线" panose="02010600030101010101" charset="-122"/>
              </a:rPr>
              <a:t>依据工信部联企业〔2011〕300号和银发〔2015〕309号的营业收入指标、资产总额指标确定</a:t>
            </a:r>
            <a:endParaRPr lang="zh-CN" altLang="en-US" dirty="0">
              <a:latin typeface="Arial" panose="020B0604020202020204" pitchFamily="34" charset="0"/>
              <a:ea typeface="宋体" panose="02010600030101010101" pitchFamily="2" charset="-122"/>
            </a:endParaRPr>
          </a:p>
        </p:txBody>
      </p:sp>
      <p:cxnSp>
        <p:nvCxnSpPr>
          <p:cNvPr id="14351" name="直接连接符 3"/>
          <p:cNvCxnSpPr>
            <a:stCxn id="14345" idx="3"/>
            <a:endCxn id="14349" idx="1"/>
          </p:cNvCxnSpPr>
          <p:nvPr/>
        </p:nvCxnSpPr>
        <p:spPr>
          <a:xfrm>
            <a:off x="2436813" y="4291013"/>
            <a:ext cx="735012" cy="773112"/>
          </a:xfrm>
          <a:prstGeom prst="line">
            <a:avLst/>
          </a:prstGeom>
          <a:ln w="6350" cap="flat" cmpd="sng">
            <a:solidFill>
              <a:schemeClr val="accent1"/>
            </a:solidFill>
            <a:prstDash val="solid"/>
            <a:round/>
            <a:headEnd type="none" w="med" len="med"/>
            <a:tailEnd type="none" w="med" len="med"/>
          </a:ln>
        </p:spPr>
      </p:cxnSp>
      <p:sp>
        <p:nvSpPr>
          <p:cNvPr id="14352" name="左大括号 5"/>
          <p:cNvSpPr/>
          <p:nvPr/>
        </p:nvSpPr>
        <p:spPr>
          <a:xfrm>
            <a:off x="4279900" y="3971925"/>
            <a:ext cx="360363" cy="2073275"/>
          </a:xfrm>
          <a:prstGeom prst="leftBrace">
            <a:avLst>
              <a:gd name="adj1" fmla="val 7910"/>
              <a:gd name="adj2" fmla="val 50000"/>
            </a:avLst>
          </a:prstGeom>
          <a:noFill/>
          <a:ln w="6350" cap="flat" cmpd="sng">
            <a:solidFill>
              <a:schemeClr val="accent1"/>
            </a:solidFill>
            <a:prstDash val="solid"/>
            <a:round/>
            <a:headEnd type="none" w="med" len="med"/>
            <a:tailEnd type="none" w="med" len="med"/>
          </a:ln>
        </p:spPr>
        <p:txBody>
          <a:bodyPr anchor="ctr" anchorCtr="0"/>
          <a:p>
            <a:pPr algn="ctr"/>
            <a:endParaRPr lang="zh-CN" altLang="zh-CN">
              <a:latin typeface="等线" panose="02010600030101010101" charset="-122"/>
              <a:ea typeface="等线" panose="02010600030101010101" charset="-122"/>
              <a:sym typeface="等线" panose="02010600030101010101" charset="-122"/>
            </a:endParaRPr>
          </a:p>
        </p:txBody>
      </p:sp>
      <p:sp>
        <p:nvSpPr>
          <p:cNvPr id="14353" name="直接连接符 6"/>
          <p:cNvSpPr/>
          <p:nvPr/>
        </p:nvSpPr>
        <p:spPr>
          <a:xfrm flipV="1">
            <a:off x="4527550" y="5000625"/>
            <a:ext cx="307975" cy="9525"/>
          </a:xfrm>
          <a:prstGeom prst="line">
            <a:avLst/>
          </a:prstGeom>
          <a:ln w="6350" cap="flat" cmpd="sng">
            <a:solidFill>
              <a:schemeClr val="accent1"/>
            </a:solidFill>
            <a:prstDash val="solid"/>
            <a:round/>
            <a:headEnd type="none" w="med" len="med"/>
            <a:tailEnd type="none" w="med" len="med"/>
          </a:ln>
        </p:spPr>
      </p:sp>
      <p:sp>
        <p:nvSpPr>
          <p:cNvPr id="14354" name="直接连接符 7"/>
          <p:cNvSpPr/>
          <p:nvPr/>
        </p:nvSpPr>
        <p:spPr>
          <a:xfrm flipV="1">
            <a:off x="4279900" y="5000625"/>
            <a:ext cx="574675" cy="7938"/>
          </a:xfrm>
          <a:prstGeom prst="line">
            <a:avLst/>
          </a:prstGeom>
          <a:ln w="6350" cap="flat" cmpd="sng">
            <a:solidFill>
              <a:schemeClr val="accent1"/>
            </a:solidFill>
            <a:prstDash val="solid"/>
            <a:round/>
            <a:headEnd type="none" w="med" len="med"/>
            <a:tailEnd type="none" w="med" len="med"/>
          </a:ln>
        </p:spPr>
      </p:sp>
      <p:sp>
        <p:nvSpPr>
          <p:cNvPr id="14355" name="文本框 8"/>
          <p:cNvSpPr/>
          <p:nvPr/>
        </p:nvSpPr>
        <p:spPr>
          <a:xfrm>
            <a:off x="4640263" y="3800475"/>
            <a:ext cx="4143375" cy="368300"/>
          </a:xfrm>
          <a:prstGeom prst="rect">
            <a:avLst/>
          </a:prstGeom>
          <a:noFill/>
          <a:ln w="9525">
            <a:noFill/>
          </a:ln>
        </p:spPr>
        <p:txBody>
          <a:bodyPr wrap="none" anchor="t" anchorCtr="0">
            <a:spAutoFit/>
          </a:bodyPr>
          <a:p>
            <a:r>
              <a:rPr lang="zh-CN" altLang="en-US" dirty="0">
                <a:solidFill>
                  <a:srgbClr val="000000"/>
                </a:solidFill>
                <a:latin typeface="Calibri" panose="020F0502020204030204" charset="0"/>
                <a:ea typeface="等线" panose="02010600030101010101" charset="-122"/>
                <a:sym typeface="等线" panose="02010600030101010101" charset="-122"/>
              </a:rPr>
              <a:t>微型企业</a:t>
            </a:r>
            <a:r>
              <a:rPr lang="en-US" altLang="zh-CN" dirty="0">
                <a:solidFill>
                  <a:srgbClr val="000000"/>
                </a:solidFill>
                <a:latin typeface="Calibri" panose="020F0502020204030204" charset="0"/>
                <a:ea typeface="宋体" panose="02010600030101010101" pitchFamily="2" charset="-122"/>
                <a:sym typeface="Calibri" panose="020F0502020204030204" charset="0"/>
              </a:rPr>
              <a:t>——</a:t>
            </a:r>
            <a:r>
              <a:rPr lang="zh-CN" altLang="en-US" dirty="0">
                <a:solidFill>
                  <a:srgbClr val="000000"/>
                </a:solidFill>
                <a:latin typeface="Calibri" panose="020F0502020204030204" charset="0"/>
                <a:ea typeface="等线" panose="02010600030101010101" charset="-122"/>
                <a:sym typeface="等线" panose="02010600030101010101" charset="-122"/>
              </a:rPr>
              <a:t>增值税年销售额＜</a:t>
            </a:r>
            <a:r>
              <a:rPr lang="en-US" altLang="zh-CN" dirty="0">
                <a:solidFill>
                  <a:srgbClr val="000000"/>
                </a:solidFill>
                <a:latin typeface="Calibri" panose="020F0502020204030204" charset="0"/>
                <a:ea typeface="宋体" panose="02010600030101010101" pitchFamily="2" charset="-122"/>
                <a:sym typeface="Calibri" panose="020F0502020204030204" charset="0"/>
              </a:rPr>
              <a:t>100</a:t>
            </a:r>
            <a:r>
              <a:rPr lang="zh-CN" altLang="en-US" dirty="0">
                <a:solidFill>
                  <a:srgbClr val="000000"/>
                </a:solidFill>
                <a:latin typeface="Calibri" panose="020F0502020204030204" charset="0"/>
                <a:ea typeface="等线" panose="02010600030101010101" charset="-122"/>
                <a:sym typeface="等线" panose="02010600030101010101" charset="-122"/>
              </a:rPr>
              <a:t>万元</a:t>
            </a:r>
            <a:endParaRPr lang="zh-CN" altLang="en-US" dirty="0">
              <a:latin typeface="Arial" panose="020B0604020202020204" pitchFamily="34" charset="0"/>
              <a:ea typeface="宋体" panose="02010600030101010101" pitchFamily="2" charset="-122"/>
            </a:endParaRPr>
          </a:p>
        </p:txBody>
      </p:sp>
      <p:sp>
        <p:nvSpPr>
          <p:cNvPr id="14356" name="文本框 9"/>
          <p:cNvSpPr/>
          <p:nvPr/>
        </p:nvSpPr>
        <p:spPr>
          <a:xfrm>
            <a:off x="4749800" y="4824413"/>
            <a:ext cx="4259263" cy="368300"/>
          </a:xfrm>
          <a:prstGeom prst="rect">
            <a:avLst/>
          </a:prstGeom>
          <a:noFill/>
          <a:ln w="9525">
            <a:noFill/>
          </a:ln>
        </p:spPr>
        <p:txBody>
          <a:bodyPr wrap="none" anchor="t" anchorCtr="0">
            <a:spAutoFit/>
          </a:bodyPr>
          <a:p>
            <a:r>
              <a:rPr lang="zh-CN" altLang="en-US" dirty="0">
                <a:solidFill>
                  <a:srgbClr val="000000"/>
                </a:solidFill>
                <a:latin typeface="Calibri" panose="020F0502020204030204" charset="0"/>
                <a:ea typeface="等线" panose="02010600030101010101" charset="-122"/>
                <a:sym typeface="等线" panose="02010600030101010101" charset="-122"/>
              </a:rPr>
              <a:t>小型企业</a:t>
            </a:r>
            <a:r>
              <a:rPr lang="en-US" altLang="zh-CN" dirty="0">
                <a:solidFill>
                  <a:srgbClr val="000000"/>
                </a:solidFill>
                <a:latin typeface="Calibri" panose="020F0502020204030204" charset="0"/>
                <a:ea typeface="宋体" panose="02010600030101010101" pitchFamily="2" charset="-122"/>
                <a:sym typeface="Calibri" panose="020F0502020204030204" charset="0"/>
              </a:rPr>
              <a:t>——</a:t>
            </a:r>
            <a:r>
              <a:rPr lang="zh-CN" altLang="en-US" dirty="0">
                <a:solidFill>
                  <a:srgbClr val="000000"/>
                </a:solidFill>
                <a:latin typeface="Calibri" panose="020F0502020204030204" charset="0"/>
                <a:ea typeface="等线" panose="02010600030101010101" charset="-122"/>
                <a:sym typeface="等线" panose="02010600030101010101" charset="-122"/>
              </a:rPr>
              <a:t>增值税年销售额＜</a:t>
            </a:r>
            <a:r>
              <a:rPr lang="en-US" altLang="zh-CN" dirty="0">
                <a:solidFill>
                  <a:srgbClr val="000000"/>
                </a:solidFill>
                <a:latin typeface="Calibri" panose="020F0502020204030204" charset="0"/>
                <a:ea typeface="宋体" panose="02010600030101010101" pitchFamily="2" charset="-122"/>
                <a:sym typeface="Calibri" panose="020F0502020204030204" charset="0"/>
              </a:rPr>
              <a:t>2000</a:t>
            </a:r>
            <a:r>
              <a:rPr lang="zh-CN" altLang="en-US" dirty="0">
                <a:solidFill>
                  <a:srgbClr val="000000"/>
                </a:solidFill>
                <a:latin typeface="Calibri" panose="020F0502020204030204" charset="0"/>
                <a:ea typeface="等线" panose="02010600030101010101" charset="-122"/>
                <a:sym typeface="等线" panose="02010600030101010101" charset="-122"/>
              </a:rPr>
              <a:t>万元</a:t>
            </a:r>
            <a:endParaRPr lang="zh-CN" altLang="en-US" dirty="0">
              <a:latin typeface="Arial" panose="020B0604020202020204" pitchFamily="34" charset="0"/>
              <a:ea typeface="宋体" panose="02010600030101010101" pitchFamily="2" charset="-122"/>
            </a:endParaRPr>
          </a:p>
        </p:txBody>
      </p:sp>
      <p:sp>
        <p:nvSpPr>
          <p:cNvPr id="14357" name="文本框 10"/>
          <p:cNvSpPr/>
          <p:nvPr/>
        </p:nvSpPr>
        <p:spPr>
          <a:xfrm>
            <a:off x="4640263" y="5835650"/>
            <a:ext cx="4035425" cy="368300"/>
          </a:xfrm>
          <a:prstGeom prst="rect">
            <a:avLst/>
          </a:prstGeom>
          <a:noFill/>
          <a:ln w="9525">
            <a:noFill/>
          </a:ln>
        </p:spPr>
        <p:txBody>
          <a:bodyPr wrap="square" anchor="t" anchorCtr="0">
            <a:spAutoFit/>
          </a:bodyPr>
          <a:p>
            <a:r>
              <a:rPr lang="en-US" altLang="zh-CN" dirty="0">
                <a:solidFill>
                  <a:srgbClr val="000000"/>
                </a:solidFill>
                <a:latin typeface="Calibri" panose="020F0502020204030204" charset="0"/>
                <a:ea typeface="宋体" panose="02010600030101010101" pitchFamily="2" charset="-122"/>
                <a:sym typeface="Calibri" panose="020F0502020204030204" charset="0"/>
              </a:rPr>
              <a:t>  </a:t>
            </a:r>
            <a:r>
              <a:rPr lang="zh-CN" altLang="en-US" dirty="0">
                <a:solidFill>
                  <a:srgbClr val="000000"/>
                </a:solidFill>
                <a:latin typeface="Calibri" panose="020F0502020204030204" charset="0"/>
                <a:ea typeface="等线" panose="02010600030101010101" charset="-122"/>
                <a:sym typeface="等线" panose="02010600030101010101" charset="-122"/>
              </a:rPr>
              <a:t>中型企业</a:t>
            </a:r>
            <a:r>
              <a:rPr lang="en-US" altLang="zh-CN" dirty="0">
                <a:solidFill>
                  <a:srgbClr val="000000"/>
                </a:solidFill>
                <a:latin typeface="Calibri" panose="020F0502020204030204" charset="0"/>
                <a:ea typeface="宋体" panose="02010600030101010101" pitchFamily="2" charset="-122"/>
                <a:sym typeface="Calibri" panose="020F0502020204030204" charset="0"/>
              </a:rPr>
              <a:t>——</a:t>
            </a:r>
            <a:r>
              <a:rPr lang="zh-CN" altLang="en-US" dirty="0">
                <a:solidFill>
                  <a:srgbClr val="000000"/>
                </a:solidFill>
                <a:latin typeface="Calibri" panose="020F0502020204030204" charset="0"/>
                <a:ea typeface="等线" panose="02010600030101010101" charset="-122"/>
                <a:sym typeface="等线" panose="02010600030101010101" charset="-122"/>
              </a:rPr>
              <a:t>增值税年销售额＜</a:t>
            </a:r>
            <a:r>
              <a:rPr lang="en-US" altLang="zh-CN" dirty="0">
                <a:solidFill>
                  <a:srgbClr val="000000"/>
                </a:solidFill>
                <a:latin typeface="Calibri" panose="020F0502020204030204" charset="0"/>
                <a:ea typeface="宋体" panose="02010600030101010101" pitchFamily="2" charset="-122"/>
                <a:sym typeface="Calibri" panose="020F0502020204030204" charset="0"/>
              </a:rPr>
              <a:t>1</a:t>
            </a:r>
            <a:r>
              <a:rPr lang="zh-CN" altLang="en-US" dirty="0">
                <a:solidFill>
                  <a:srgbClr val="000000"/>
                </a:solidFill>
                <a:latin typeface="Calibri" panose="020F0502020204030204" charset="0"/>
                <a:ea typeface="等线" panose="02010600030101010101" charset="-122"/>
                <a:sym typeface="等线" panose="02010600030101010101" charset="-122"/>
              </a:rPr>
              <a:t>亿元</a:t>
            </a:r>
            <a:endParaRPr lang="zh-CN" altLang="en-US" dirty="0">
              <a:latin typeface="Arial" panose="020B0604020202020204" pitchFamily="34" charset="0"/>
              <a:ea typeface="宋体" panose="02010600030101010101" pitchFamily="2" charset="-122"/>
            </a:endParaRPr>
          </a:p>
        </p:txBody>
      </p:sp>
      <p:sp>
        <p:nvSpPr>
          <p:cNvPr id="14358" name="文本框 12"/>
          <p:cNvSpPr/>
          <p:nvPr/>
        </p:nvSpPr>
        <p:spPr>
          <a:xfrm>
            <a:off x="5150485" y="526415"/>
            <a:ext cx="1717675" cy="521970"/>
          </a:xfrm>
          <a:prstGeom prst="rect">
            <a:avLst/>
          </a:prstGeom>
          <a:noFill/>
          <a:ln w="9525">
            <a:noFill/>
          </a:ln>
        </p:spPr>
        <p:txBody>
          <a:bodyPr wrap="square" anchor="t" anchorCtr="0">
            <a:spAutoFit/>
          </a:bodyPr>
          <a:p>
            <a:r>
              <a:rPr lang="zh-CN" altLang="en-US" sz="2800" b="1" dirty="0">
                <a:solidFill>
                  <a:schemeClr val="tx2">
                    <a:lumMod val="50000"/>
                    <a:lumOff val="50000"/>
                  </a:schemeClr>
                </a:solidFill>
                <a:latin typeface="Calibri" panose="020F0502020204030204" charset="0"/>
                <a:ea typeface="等线" panose="02010600030101010101" charset="-122"/>
                <a:sym typeface="等线" panose="02010600030101010101" charset="-122"/>
              </a:rPr>
              <a:t>企业规模</a:t>
            </a:r>
            <a:endParaRPr lang="zh-CN" altLang="en-US" sz="2800" b="1" dirty="0">
              <a:solidFill>
                <a:schemeClr val="tx2">
                  <a:lumMod val="50000"/>
                  <a:lumOff val="50000"/>
                </a:schemeClr>
              </a:solidFill>
              <a:latin typeface="Calibri" panose="020F0502020204030204" charset="0"/>
              <a:ea typeface="等线" panose="02010600030101010101" charset="-122"/>
              <a:sym typeface="等线" panose="02010600030101010101" charset="-122"/>
            </a:endParaRPr>
          </a:p>
        </p:txBody>
      </p:sp>
      <p:sp>
        <p:nvSpPr>
          <p:cNvPr id="14359" name="直接连接符 15"/>
          <p:cNvSpPr/>
          <p:nvPr/>
        </p:nvSpPr>
        <p:spPr>
          <a:xfrm flipH="1">
            <a:off x="10534650" y="4219575"/>
            <a:ext cx="7938" cy="438150"/>
          </a:xfrm>
          <a:prstGeom prst="line">
            <a:avLst/>
          </a:prstGeom>
          <a:ln w="6350" cap="flat" cmpd="sng">
            <a:solidFill>
              <a:schemeClr val="accent1"/>
            </a:solidFill>
            <a:prstDash val="solid"/>
            <a:round/>
            <a:headEnd type="none" w="med" len="med"/>
            <a:tailEnd type="none" w="med" len="med"/>
          </a:ln>
        </p:spPr>
      </p:sp>
      <p:sp>
        <p:nvSpPr>
          <p:cNvPr id="14360" name="左大括号 16"/>
          <p:cNvSpPr/>
          <p:nvPr/>
        </p:nvSpPr>
        <p:spPr>
          <a:xfrm rot="5400000">
            <a:off x="5918200" y="952500"/>
            <a:ext cx="365760" cy="516255"/>
          </a:xfrm>
          <a:prstGeom prst="leftBrace">
            <a:avLst>
              <a:gd name="adj1" fmla="val 7836"/>
              <a:gd name="adj2" fmla="val 50000"/>
            </a:avLst>
          </a:prstGeom>
          <a:noFill/>
          <a:ln w="6350" cap="flat" cmpd="sng">
            <a:solidFill>
              <a:schemeClr val="accent1"/>
            </a:solidFill>
            <a:prstDash val="solid"/>
            <a:round/>
            <a:headEnd type="none" w="med" len="med"/>
            <a:tailEnd type="none" w="med" len="med"/>
          </a:ln>
        </p:spPr>
        <p:txBody>
          <a:bodyPr anchor="ctr" anchorCtr="0"/>
          <a:p>
            <a:pPr algn="ctr"/>
            <a:endParaRPr lang="zh-CN" altLang="zh-CN">
              <a:latin typeface="等线" panose="02010600030101010101" charset="-122"/>
              <a:ea typeface="等线" panose="02010600030101010101" charset="-122"/>
              <a:sym typeface="等线" panose="02010600030101010101" charset="-122"/>
            </a:endParaRP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solidFill>
                  <a:schemeClr val="tx2">
                    <a:lumMod val="50000"/>
                    <a:lumOff val="50000"/>
                  </a:schemeClr>
                </a:solidFill>
              </a:rPr>
              <a:t>留抵退税条件</a:t>
            </a:r>
            <a:endParaRPr lang="zh-CN" altLang="en-US">
              <a:solidFill>
                <a:schemeClr val="tx2">
                  <a:lumMod val="50000"/>
                  <a:lumOff val="50000"/>
                </a:schemeClr>
              </a:solidFill>
            </a:endParaRPr>
          </a:p>
        </p:txBody>
      </p:sp>
      <p:sp>
        <p:nvSpPr>
          <p:cNvPr id="3" name="内容占位符 2"/>
          <p:cNvSpPr>
            <a:spLocks noGrp="1"/>
          </p:cNvSpPr>
          <p:nvPr>
            <p:ph idx="1"/>
          </p:nvPr>
        </p:nvSpPr>
        <p:spPr/>
        <p:txBody>
          <a:bodyPr>
            <a:normAutofit lnSpcReduction="10000"/>
          </a:bodyPr>
          <a:p>
            <a:r>
              <a:rPr lang="zh-CN" altLang="en-US" dirty="0">
                <a:solidFill>
                  <a:srgbClr val="000000"/>
                </a:solidFill>
                <a:latin typeface="Calibri" panose="020F0502020204030204" charset="0"/>
                <a:ea typeface="等线" panose="02010600030101010101" charset="-122"/>
                <a:sym typeface="等线" panose="02010600030101010101" charset="-122"/>
              </a:rPr>
              <a:t>（一）纳税信用等级为A级或者B级；</a:t>
            </a:r>
            <a:endParaRPr lang="zh-CN" altLang="en-US" dirty="0">
              <a:solidFill>
                <a:srgbClr val="000000"/>
              </a:solidFill>
              <a:latin typeface="Calibri" panose="020F0502020204030204" charset="0"/>
              <a:ea typeface="等线" panose="02010600030101010101" charset="-122"/>
              <a:sym typeface="等线" panose="02010600030101010101" charset="-122"/>
            </a:endParaRPr>
          </a:p>
          <a:p>
            <a:endParaRPr lang="zh-CN" altLang="en-US" dirty="0">
              <a:solidFill>
                <a:srgbClr val="000000"/>
              </a:solidFill>
              <a:latin typeface="Calibri" panose="020F0502020204030204" charset="0"/>
              <a:ea typeface="等线" panose="02010600030101010101" charset="-122"/>
              <a:sym typeface="等线" panose="02010600030101010101" charset="-122"/>
            </a:endParaRPr>
          </a:p>
          <a:p>
            <a:r>
              <a:rPr lang="zh-CN" altLang="en-US" dirty="0">
                <a:solidFill>
                  <a:srgbClr val="000000"/>
                </a:solidFill>
                <a:latin typeface="Calibri" panose="020F0502020204030204" charset="0"/>
                <a:ea typeface="等线" panose="02010600030101010101" charset="-122"/>
                <a:sym typeface="等线" panose="02010600030101010101" charset="-122"/>
              </a:rPr>
              <a:t>（二）申请退税前36个月未发生骗取留抵退税、骗取出口退税或虚开增值税专用发票情形；</a:t>
            </a:r>
            <a:endParaRPr lang="zh-CN" altLang="en-US" dirty="0">
              <a:solidFill>
                <a:srgbClr val="000000"/>
              </a:solidFill>
              <a:latin typeface="Calibri" panose="020F0502020204030204" charset="0"/>
              <a:ea typeface="等线" panose="02010600030101010101" charset="-122"/>
              <a:sym typeface="等线" panose="02010600030101010101" charset="-122"/>
            </a:endParaRPr>
          </a:p>
          <a:p>
            <a:endParaRPr lang="zh-CN" altLang="en-US" dirty="0">
              <a:solidFill>
                <a:srgbClr val="000000"/>
              </a:solidFill>
              <a:latin typeface="Calibri" panose="020F0502020204030204" charset="0"/>
              <a:ea typeface="等线" panose="02010600030101010101" charset="-122"/>
              <a:sym typeface="等线" panose="02010600030101010101" charset="-122"/>
            </a:endParaRPr>
          </a:p>
          <a:p>
            <a:r>
              <a:rPr lang="zh-CN" altLang="en-US" dirty="0">
                <a:solidFill>
                  <a:srgbClr val="000000"/>
                </a:solidFill>
                <a:latin typeface="Calibri" panose="020F0502020204030204" charset="0"/>
                <a:ea typeface="等线" panose="02010600030101010101" charset="-122"/>
                <a:sym typeface="等线" panose="02010600030101010101" charset="-122"/>
              </a:rPr>
              <a:t>（三）申请退税前36个月未因偷税被税务机关处罚两次及以上；</a:t>
            </a:r>
            <a:endParaRPr lang="zh-CN" altLang="en-US" dirty="0">
              <a:solidFill>
                <a:srgbClr val="000000"/>
              </a:solidFill>
              <a:latin typeface="Calibri" panose="020F0502020204030204" charset="0"/>
              <a:ea typeface="等线" panose="02010600030101010101" charset="-122"/>
              <a:sym typeface="等线" panose="02010600030101010101" charset="-122"/>
            </a:endParaRPr>
          </a:p>
          <a:p>
            <a:endParaRPr lang="zh-CN" altLang="en-US" dirty="0">
              <a:solidFill>
                <a:srgbClr val="000000"/>
              </a:solidFill>
              <a:latin typeface="Calibri" panose="020F0502020204030204" charset="0"/>
              <a:ea typeface="等线" panose="02010600030101010101" charset="-122"/>
              <a:sym typeface="等线" panose="02010600030101010101" charset="-122"/>
            </a:endParaRPr>
          </a:p>
          <a:p>
            <a:r>
              <a:rPr lang="zh-CN" altLang="en-US" dirty="0">
                <a:solidFill>
                  <a:srgbClr val="000000"/>
                </a:solidFill>
                <a:latin typeface="Calibri" panose="020F0502020204030204" charset="0"/>
                <a:ea typeface="等线" panose="02010600030101010101" charset="-122"/>
                <a:sym typeface="等线" panose="02010600030101010101" charset="-122"/>
              </a:rPr>
              <a:t>（四）</a:t>
            </a:r>
            <a:r>
              <a:rPr lang="zh-CN" altLang="en-US" dirty="0">
                <a:solidFill>
                  <a:srgbClr val="FF0000"/>
                </a:solidFill>
                <a:latin typeface="Calibri" panose="020F0502020204030204" charset="0"/>
                <a:ea typeface="等线" panose="02010600030101010101" charset="-122"/>
                <a:sym typeface="等线" panose="02010600030101010101" charset="-122"/>
              </a:rPr>
              <a:t>2019年4月1日起未享受即征即退、先征后返（退）政策</a:t>
            </a:r>
            <a:r>
              <a:rPr lang="zh-CN" altLang="en-US" dirty="0">
                <a:solidFill>
                  <a:srgbClr val="000000"/>
                </a:solidFill>
                <a:latin typeface="Calibri" panose="020F0502020204030204" charset="0"/>
                <a:ea typeface="等线" panose="02010600030101010101" charset="-122"/>
                <a:sym typeface="等线" panose="02010600030101010101" charset="-122"/>
              </a:rPr>
              <a:t>。</a:t>
            </a:r>
            <a:endParaRPr lang="zh-CN" altLang="en-US" dirty="0">
              <a:latin typeface="Arial" panose="020B0604020202020204" pitchFamily="34" charset="0"/>
              <a:ea typeface="宋体" panose="02010600030101010101" pitchFamily="2" charset="-122"/>
            </a:endParaRPr>
          </a:p>
          <a:p>
            <a:endParaRPr lang="zh-CN" altLang="en-US"/>
          </a:p>
        </p:txBody>
      </p:sp>
    </p:spTree>
    <p:custDataLst>
      <p:tags r:id="rId1"/>
    </p:custDataLst>
  </p:cSld>
  <p:clrMapOvr>
    <a:masterClrMapping/>
  </p:clrMapOvr>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xml><?xml version="1.0" encoding="utf-8"?>
<p:tagLst xmlns:p="http://schemas.openxmlformats.org/presentationml/2006/main">
  <p:tag name="KSO_WM_UNIT_ISCONTENTSTITLE" val="0"/>
  <p:tag name="KSO_WM_UNIT_ISNUMDGMTITLE" val="0"/>
  <p:tag name="KSO_WM_UNIT_PRESET_TEXT" val="空白演示"/>
  <p:tag name="KSO_WM_UNIT_NOCLEAR" val="0"/>
  <p:tag name="KSO_WM_UNIT_SHOW_EDIT_AREA_INDICATION" val="1"/>
  <p:tag name="KSO_WM_UNIT_VALUE" val="28"/>
  <p:tag name="KSO_WM_UNIT_HIGHLIGHT" val="0"/>
  <p:tag name="KSO_WM_UNIT_COMPATIBLE" val="0"/>
  <p:tag name="KSO_WM_UNIT_DIAGRAM_ISNUMVISUAL" val="0"/>
  <p:tag name="KSO_WM_UNIT_DIAGRAM_ISREFERUNIT" val="0"/>
  <p:tag name="KSO_WM_UNIT_TYPE" val="a"/>
  <p:tag name="KSO_WM_UNIT_INDEX" val="1"/>
  <p:tag name="KSO_WM_UNIT_ID" val="custom20205176_1*a*1"/>
  <p:tag name="KSO_WM_TEMPLATE_CATEGORY" val="custom"/>
  <p:tag name="KSO_WM_TEMPLATE_INDEX" val="20205176"/>
  <p:tag name="KSO_WM_UNIT_LAYERLEVEL" val="1"/>
  <p:tag name="KSO_WM_TAG_VERSION" val="1.0"/>
  <p:tag name="KSO_WM_BEAUTIFY_FLAG" val="#wm#"/>
</p:tagLst>
</file>

<file path=ppt/tags/tag63.xml><?xml version="1.0" encoding="utf-8"?>
<p:tagLst xmlns:p="http://schemas.openxmlformats.org/presentationml/2006/main">
  <p:tag name="KSO_WM_SLIDE_ID" val="custom20205176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176"/>
  <p:tag name="KSO_WM_SLIDE_LAYOUT" val="a_b"/>
  <p:tag name="KSO_WM_SLIDE_LAYOUT_CNT" val="1_1"/>
  <p:tag name="KSO_WM_UNIT_SHOW_EDIT_AREA_INDICATION" val="1"/>
  <p:tag name="KSO_WM_TEMPLATE_THUMBS_INDEX" val="1、4、7、12、13、14、15、16、17、18、20、24、25、28、33、36、40、43、44"/>
</p:tagLst>
</file>

<file path=ppt/tags/tag64.xml><?xml version="1.0" encoding="utf-8"?>
<p:tagLst xmlns:p="http://schemas.openxmlformats.org/presentationml/2006/main">
  <p:tag name="KSO_WM_BEAUTIFY_FLAG" val="#wm#"/>
  <p:tag name="KSO_WM_TEMPLATE_CATEGORY" val="custom"/>
  <p:tag name="KSO_WM_TEMPLATE_INDEX" val="20205176"/>
</p:tagLst>
</file>

<file path=ppt/tags/tag65.xml><?xml version="1.0" encoding="utf-8"?>
<p:tagLst xmlns:p="http://schemas.openxmlformats.org/presentationml/2006/main">
  <p:tag name="KSO_WM_BEAUTIFY_FLAG" val="#wm#"/>
  <p:tag name="KSO_WM_TEMPLATE_CATEGORY" val="custom"/>
  <p:tag name="KSO_WM_TEMPLATE_INDEX" val="20205176"/>
</p:tagLst>
</file>

<file path=ppt/tags/tag66.xml><?xml version="1.0" encoding="utf-8"?>
<p:tagLst xmlns:p="http://schemas.openxmlformats.org/presentationml/2006/main">
  <p:tag name="KSO_WM_BEAUTIFY_FLAG" val="#wm#"/>
  <p:tag name="KSO_WM_TEMPLATE_CATEGORY" val="custom"/>
  <p:tag name="KSO_WM_TEMPLATE_INDEX" val="20205176"/>
</p:tagLst>
</file>

<file path=ppt/tags/tag67.xml><?xml version="1.0" encoding="utf-8"?>
<p:tagLst xmlns:p="http://schemas.openxmlformats.org/presentationml/2006/main">
  <p:tag name="KSO_WM_BEAUTIFY_FLAG" val="#wm#"/>
  <p:tag name="KSO_WM_TEMPLATE_CATEGORY" val="custom"/>
  <p:tag name="KSO_WM_TEMPLATE_INDEX" val="20205176"/>
</p:tagLst>
</file>

<file path=ppt/tags/tag68.xml><?xml version="1.0" encoding="utf-8"?>
<p:tagLst xmlns:p="http://schemas.openxmlformats.org/presentationml/2006/main">
  <p:tag name="KSO_WM_BEAUTIFY_FLAG" val="#wm#"/>
  <p:tag name="KSO_WM_TEMPLATE_CATEGORY" val="custom"/>
  <p:tag name="KSO_WM_TEMPLATE_INDEX" val="20205176"/>
</p:tagLst>
</file>

<file path=ppt/tags/tag69.xml><?xml version="1.0" encoding="utf-8"?>
<p:tagLst xmlns:p="http://schemas.openxmlformats.org/presentationml/2006/main">
  <p:tag name="KSO_WM_BEAUTIFY_FLAG" val="#wm#"/>
  <p:tag name="KSO_WM_TEMPLATE_CATEGORY" val="custom"/>
  <p:tag name="KSO_WM_TEMPLATE_INDEX" val="20205176"/>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0.xml><?xml version="1.0" encoding="utf-8"?>
<p:tagLst xmlns:p="http://schemas.openxmlformats.org/presentationml/2006/main">
  <p:tag name="KSO_WM_BEAUTIFY_FLAG" val="#wm#"/>
  <p:tag name="KSO_WM_TEMPLATE_CATEGORY" val="custom"/>
  <p:tag name="KSO_WM_TEMPLATE_INDEX" val="20205176"/>
</p:tagLst>
</file>

<file path=ppt/tags/tag71.xml><?xml version="1.0" encoding="utf-8"?>
<p:tagLst xmlns:p="http://schemas.openxmlformats.org/presentationml/2006/main">
  <p:tag name="KSO_WM_BEAUTIFY_FLAG" val="#wm#"/>
  <p:tag name="KSO_WM_TEMPLATE_CATEGORY" val="custom"/>
  <p:tag name="KSO_WM_TEMPLATE_INDEX" val="20205176"/>
</p:tagLst>
</file>

<file path=ppt/tags/tag72.xml><?xml version="1.0" encoding="utf-8"?>
<p:tagLst xmlns:p="http://schemas.openxmlformats.org/presentationml/2006/main">
  <p:tag name="KSO_WM_BEAUTIFY_FLAG" val="#wm#"/>
  <p:tag name="KSO_WM_TEMPLATE_CATEGORY" val="custom"/>
  <p:tag name="KSO_WM_TEMPLATE_INDEX" val="20205176"/>
</p:tagLst>
</file>

<file path=ppt/tags/tag73.xml><?xml version="1.0" encoding="utf-8"?>
<p:tagLst xmlns:p="http://schemas.openxmlformats.org/presentationml/2006/main">
  <p:tag name="KSO_WM_BEAUTIFY_FLAG" val="#wm#"/>
  <p:tag name="KSO_WM_TEMPLATE_CATEGORY" val="custom"/>
  <p:tag name="KSO_WM_TEMPLATE_INDEX" val="20205176"/>
</p:tagLst>
</file>

<file path=ppt/tags/tag74.xml><?xml version="1.0" encoding="utf-8"?>
<p:tagLst xmlns:p="http://schemas.openxmlformats.org/presentationml/2006/main">
  <p:tag name="KSO_WM_BEAUTIFY_FLAG" val="#wm#"/>
  <p:tag name="KSO_WM_TEMPLATE_CATEGORY" val="custom"/>
  <p:tag name="KSO_WM_TEMPLATE_INDEX" val="20205176"/>
</p:tagLst>
</file>

<file path=ppt/tags/tag75.xml><?xml version="1.0" encoding="utf-8"?>
<p:tagLst xmlns:p="http://schemas.openxmlformats.org/presentationml/2006/main">
  <p:tag name="KSO_WM_BEAUTIFY_FLAG" val="#wm#"/>
  <p:tag name="KSO_WM_TEMPLATE_CATEGORY" val="custom"/>
  <p:tag name="KSO_WM_TEMPLATE_INDEX" val="20205176"/>
</p:tagLst>
</file>

<file path=ppt/tags/tag76.xml><?xml version="1.0" encoding="utf-8"?>
<p:tagLst xmlns:p="http://schemas.openxmlformats.org/presentationml/2006/main">
  <p:tag name="KSO_WM_BEAUTIFY_FLAG" val="#wm#"/>
  <p:tag name="KSO_WM_TEMPLATE_CATEGORY" val="custom"/>
  <p:tag name="KSO_WM_TEMPLATE_INDEX" val="20205176"/>
</p:tagLst>
</file>

<file path=ppt/tags/tag77.xml><?xml version="1.0" encoding="utf-8"?>
<p:tagLst xmlns:p="http://schemas.openxmlformats.org/presentationml/2006/main">
  <p:tag name="KSO_WM_BEAUTIFY_FLAG" val="#wm#"/>
  <p:tag name="KSO_WM_TEMPLATE_CATEGORY" val="custom"/>
  <p:tag name="KSO_WM_TEMPLATE_INDEX" val="20205176"/>
</p:tagLst>
</file>

<file path=ppt/tags/tag78.xml><?xml version="1.0" encoding="utf-8"?>
<p:tagLst xmlns:p="http://schemas.openxmlformats.org/presentationml/2006/main">
  <p:tag name="KSO_WM_BEAUTIFY_FLAG" val="#wm#"/>
  <p:tag name="KSO_WM_TEMPLATE_CATEGORY" val="custom"/>
  <p:tag name="KSO_WM_TEMPLATE_INDEX" val="20205176"/>
</p:tagLst>
</file>

<file path=ppt/tags/tag79.xml><?xml version="1.0" encoding="utf-8"?>
<p:tagLst xmlns:p="http://schemas.openxmlformats.org/presentationml/2006/main">
  <p:tag name="KSO_WM_BEAUTIFY_FLAG" val="#wm#"/>
  <p:tag name="KSO_WM_TEMPLATE_CATEGORY" val="custom"/>
  <p:tag name="KSO_WM_TEMPLATE_INDEX" val="20205176"/>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0.xml><?xml version="1.0" encoding="utf-8"?>
<p:tagLst xmlns:p="http://schemas.openxmlformats.org/presentationml/2006/main">
  <p:tag name="KSO_WM_BEAUTIFY_FLAG" val="#wm#"/>
  <p:tag name="KSO_WM_TEMPLATE_CATEGORY" val="custom"/>
  <p:tag name="KSO_WM_TEMPLATE_INDEX" val="20205176"/>
</p:tagLst>
</file>

<file path=ppt/tags/tag81.xml><?xml version="1.0" encoding="utf-8"?>
<p:tagLst xmlns:p="http://schemas.openxmlformats.org/presentationml/2006/main">
  <p:tag name="KSO_WM_BEAUTIFY_FLAG" val="#wm#"/>
  <p:tag name="KSO_WM_TEMPLATE_CATEGORY" val="custom"/>
  <p:tag name="KSO_WM_TEMPLATE_INDEX" val="20205176"/>
</p:tagLst>
</file>

<file path=ppt/tags/tag82.xml><?xml version="1.0" encoding="utf-8"?>
<p:tagLst xmlns:p="http://schemas.openxmlformats.org/presentationml/2006/main">
  <p:tag name="KSO_WM_BEAUTIFY_FLAG" val="#wm#"/>
  <p:tag name="KSO_WM_TEMPLATE_CATEGORY" val="custom"/>
  <p:tag name="KSO_WM_TEMPLATE_INDEX" val="20205176"/>
</p:tagLst>
</file>

<file path=ppt/tags/tag83.xml><?xml version="1.0" encoding="utf-8"?>
<p:tagLst xmlns:p="http://schemas.openxmlformats.org/presentationml/2006/main">
  <p:tag name="KSO_WM_BEAUTIFY_FLAG" val="#wm#"/>
  <p:tag name="KSO_WM_TEMPLATE_CATEGORY" val="custom"/>
  <p:tag name="KSO_WM_TEMPLATE_INDEX" val="20205176"/>
</p:tagLst>
</file>

<file path=ppt/tags/tag84.xml><?xml version="1.0" encoding="utf-8"?>
<p:tagLst xmlns:p="http://schemas.openxmlformats.org/presentationml/2006/main">
  <p:tag name="KSO_WM_BEAUTIFY_FLAG" val="#wm#"/>
  <p:tag name="KSO_WM_TEMPLATE_CATEGORY" val="custom"/>
  <p:tag name="KSO_WM_TEMPLATE_INDEX" val="20205176"/>
</p:tagLst>
</file>

<file path=ppt/tags/tag85.xml><?xml version="1.0" encoding="utf-8"?>
<p:tagLst xmlns:p="http://schemas.openxmlformats.org/presentationml/2006/main">
  <p:tag name="KSO_WM_BEAUTIFY_FLAG" val="#wm#"/>
  <p:tag name="KSO_WM_TEMPLATE_CATEGORY" val="custom"/>
  <p:tag name="KSO_WM_TEMPLATE_INDEX" val="20205176"/>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4359</Words>
  <Application>WPS 演示</Application>
  <PresentationFormat>宽屏</PresentationFormat>
  <Paragraphs>180</Paragraphs>
  <Slides>25</Slides>
  <Notes>4</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25</vt:i4>
      </vt:variant>
    </vt:vector>
  </HeadingPairs>
  <TitlesOfParts>
    <vt:vector size="36" baseType="lpstr">
      <vt:lpstr>Arial</vt:lpstr>
      <vt:lpstr>宋体</vt:lpstr>
      <vt:lpstr>Wingdings</vt:lpstr>
      <vt:lpstr>微软雅黑</vt:lpstr>
      <vt:lpstr>Wingdings</vt:lpstr>
      <vt:lpstr>Impact</vt:lpstr>
      <vt:lpstr>仓耳青禾体-谷力 W05</vt:lpstr>
      <vt:lpstr>等线</vt:lpstr>
      <vt:lpstr>Calibri</vt:lpstr>
      <vt:lpstr>Arial Unicode MS</vt:lpstr>
      <vt:lpstr>Office 主题​​</vt:lpstr>
      <vt:lpstr>组合式税费支持政策</vt:lpstr>
      <vt:lpstr>PowerPoint 演示文稿</vt:lpstr>
      <vt:lpstr>第一部分  小规模增值税留抵退税政策</vt:lpstr>
      <vt:lpstr>一、小规模增值税留抵退税政策（财税2022年14号公告）</vt:lpstr>
      <vt:lpstr>制造业等六大行业</vt:lpstr>
      <vt:lpstr>增量留抵退税和存量留抵退税——存量</vt:lpstr>
      <vt:lpstr>增量留抵退税和存量留抵退税——增量</vt:lpstr>
      <vt:lpstr>PowerPoint 演示文稿</vt:lpstr>
      <vt:lpstr>留抵退税条件</vt:lpstr>
      <vt:lpstr>PowerPoint 演示文稿</vt:lpstr>
      <vt:lpstr>第二部分  小规模纳税人免征增值税政策</vt:lpstr>
      <vt:lpstr>PowerPoint 演示文稿</vt:lpstr>
      <vt:lpstr>第三部分  三项服务业支持政策</vt:lpstr>
      <vt:lpstr>PowerPoint 演示文稿</vt:lpstr>
      <vt:lpstr>第四部分  快递收派服务免征增值税政策</vt:lpstr>
      <vt:lpstr>第五部分  有关推动外贸外资平稳发展的政策</vt:lpstr>
      <vt:lpstr>PowerPoint 演示文稿</vt:lpstr>
      <vt:lpstr>国家税务总局2022年第9号公告</vt:lpstr>
      <vt:lpstr>第六部分   小微企业“六税两费”减免政策</vt:lpstr>
      <vt:lpstr>政策</vt:lpstr>
      <vt:lpstr>享受主体：增值税小规模纳税人，小型微利企业和个体工商户</vt:lpstr>
      <vt:lpstr>享受条件</vt:lpstr>
      <vt:lpstr>PowerPoint 演示文稿</vt:lpstr>
      <vt:lpstr>叠加享受</vt:lpstr>
      <vt:lpstr>谢 谢！                    政策咨询电话：0710-4219703                                                 0710-4212193</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xxzx</cp:lastModifiedBy>
  <cp:revision>177</cp:revision>
  <dcterms:created xsi:type="dcterms:W3CDTF">2019-06-19T02:08:00Z</dcterms:created>
  <dcterms:modified xsi:type="dcterms:W3CDTF">2022-05-27T02:27:53Z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2052-11.8.2.10158</vt:lpwstr>
  </property>
  <property fmtid="{D5CDD505-2E9C-101B-9397-08002B2CF9AE}" pid="3" name="ICV">
    <vt:lpwstr>9B1CF0C8C5F34B4BA7648DC42C95F86E</vt:lpwstr>
  </property>
</Properties>
</file>