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3"/>
  </p:notesMasterIdLst>
  <p:handoutMasterIdLst>
    <p:handoutMasterId r:id="rId54"/>
  </p:handoutMasterIdLst>
  <p:sldIdLst>
    <p:sldId id="460" r:id="rId2"/>
    <p:sldId id="365" r:id="rId3"/>
    <p:sldId id="545" r:id="rId4"/>
    <p:sldId id="432" r:id="rId5"/>
    <p:sldId id="332" r:id="rId6"/>
    <p:sldId id="500" r:id="rId7"/>
    <p:sldId id="461" r:id="rId8"/>
    <p:sldId id="462" r:id="rId9"/>
    <p:sldId id="502" r:id="rId10"/>
    <p:sldId id="463" r:id="rId11"/>
    <p:sldId id="464" r:id="rId12"/>
    <p:sldId id="466" r:id="rId13"/>
    <p:sldId id="467" r:id="rId14"/>
    <p:sldId id="474" r:id="rId15"/>
    <p:sldId id="475" r:id="rId16"/>
    <p:sldId id="479" r:id="rId17"/>
    <p:sldId id="480" r:id="rId18"/>
    <p:sldId id="488" r:id="rId19"/>
    <p:sldId id="490" r:id="rId20"/>
    <p:sldId id="491" r:id="rId21"/>
    <p:sldId id="492" r:id="rId22"/>
    <p:sldId id="493" r:id="rId23"/>
    <p:sldId id="494" r:id="rId24"/>
    <p:sldId id="495" r:id="rId25"/>
    <p:sldId id="496" r:id="rId26"/>
    <p:sldId id="498" r:id="rId27"/>
    <p:sldId id="499" r:id="rId28"/>
    <p:sldId id="501" r:id="rId29"/>
    <p:sldId id="503" r:id="rId30"/>
    <p:sldId id="504" r:id="rId31"/>
    <p:sldId id="505" r:id="rId32"/>
    <p:sldId id="506" r:id="rId33"/>
    <p:sldId id="507" r:id="rId34"/>
    <p:sldId id="509" r:id="rId35"/>
    <p:sldId id="439" r:id="rId36"/>
    <p:sldId id="465" r:id="rId37"/>
    <p:sldId id="468" r:id="rId38"/>
    <p:sldId id="469" r:id="rId39"/>
    <p:sldId id="472" r:id="rId40"/>
    <p:sldId id="470" r:id="rId41"/>
    <p:sldId id="473" r:id="rId42"/>
    <p:sldId id="476" r:id="rId43"/>
    <p:sldId id="477" r:id="rId44"/>
    <p:sldId id="478" r:id="rId45"/>
    <p:sldId id="482" r:id="rId46"/>
    <p:sldId id="483" r:id="rId47"/>
    <p:sldId id="484" r:id="rId48"/>
    <p:sldId id="485" r:id="rId49"/>
    <p:sldId id="593" r:id="rId50"/>
    <p:sldId id="486" r:id="rId51"/>
    <p:sldId id="497" r:id="rId52"/>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E4FE"/>
    <a:srgbClr val="2879D6"/>
    <a:srgbClr val="BFE7DD"/>
    <a:srgbClr val="4382FF"/>
    <a:srgbClr val="6699FF"/>
    <a:srgbClr val="545454"/>
    <a:srgbClr val="4C9CC0"/>
    <a:srgbClr val="00ABD0"/>
    <a:srgbClr val="3C88AA"/>
    <a:srgbClr val="4296B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5119" autoAdjust="0"/>
  </p:normalViewPr>
  <p:slideViewPr>
    <p:cSldViewPr>
      <p:cViewPr varScale="1">
        <p:scale>
          <a:sx n="144" d="100"/>
          <a:sy n="144" d="100"/>
        </p:scale>
        <p:origin x="-762" y="-96"/>
      </p:cViewPr>
      <p:guideLst>
        <p:guide orient="horz" pos="1620"/>
        <p:guide pos="2880"/>
      </p:guideLst>
    </p:cSldViewPr>
  </p:slideViewPr>
  <p:notesTextViewPr>
    <p:cViewPr>
      <p:scale>
        <a:sx n="1" d="1"/>
        <a:sy n="1" d="1"/>
      </p:scale>
      <p:origin x="0" y="0"/>
    </p:cViewPr>
  </p:notesTextViewPr>
  <p:sorterViewPr>
    <p:cViewPr>
      <p:scale>
        <a:sx n="124" d="100"/>
        <a:sy n="124" d="100"/>
      </p:scale>
      <p:origin x="0" y="0"/>
    </p:cViewPr>
  </p:sorterViewPr>
  <p:notesViewPr>
    <p:cSldViewPr>
      <p:cViewPr varScale="1">
        <p:scale>
          <a:sx n="80" d="100"/>
          <a:sy n="80" d="100"/>
        </p:scale>
        <p:origin x="-210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FABDDBB-D131-4592-8D6C-83C71C9F0A7E}" type="datetimeFigureOut">
              <a:rPr lang="zh-CN" altLang="en-US"/>
              <a:pPr>
                <a:defRPr/>
              </a:pPr>
              <a:t>2022/6/23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9A4C523-A889-4771-B7C5-11F3653EE833}" type="slidenum">
              <a:rPr lang="zh-CN" altLang="en-US"/>
              <a:pPr>
                <a:defRPr/>
              </a:pPr>
              <a:t>‹#›</a:t>
            </a:fld>
            <a:endParaRPr lang="zh-C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7D7D8857-136F-4A9B-A01D-7597929059F7}" type="datetimeFigureOut">
              <a:rPr lang="zh-CN" altLang="en-US"/>
              <a:pPr>
                <a:defRPr/>
              </a:pPr>
              <a:t>2022/6/23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B9FB1080-C473-4EDA-823F-4682809A041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bwMode="auto">
          <a:noFill/>
          <a:ln>
            <a:solidFill>
              <a:srgbClr val="000000"/>
            </a:solidFill>
            <a:miter lim="800000"/>
          </a:ln>
        </p:spPr>
      </p:sp>
      <p:sp>
        <p:nvSpPr>
          <p:cNvPr id="6146" name="Rectangle 3"/>
          <p:cNvSpPr>
            <a:spLocks noGrp="1"/>
          </p:cNvSpPr>
          <p:nvPr>
            <p:ph type="body" idx="1"/>
          </p:nvPr>
        </p:nvSpPr>
        <p:spPr bwMode="auto">
          <a:noFill/>
        </p:spPr>
        <p:txBody>
          <a:bodyPr wrap="square" numCol="1" anchor="t" anchorCtr="0" compatLnSpc="1"/>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ln>
        </p:spPr>
      </p:sp>
      <p:sp>
        <p:nvSpPr>
          <p:cNvPr id="65538"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TextEdit="1"/>
          </p:cNvSpPr>
          <p:nvPr>
            <p:ph type="sldImg"/>
          </p:nvPr>
        </p:nvSpPr>
        <p:spPr bwMode="auto">
          <a:noFill/>
          <a:ln>
            <a:solidFill>
              <a:srgbClr val="000000"/>
            </a:solidFill>
            <a:miter lim="800000"/>
          </a:ln>
        </p:spPr>
      </p:sp>
      <p:sp>
        <p:nvSpPr>
          <p:cNvPr id="10242"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TextEdit="1"/>
          </p:cNvSpPr>
          <p:nvPr>
            <p:ph type="sldImg"/>
          </p:nvPr>
        </p:nvSpPr>
        <p:spPr bwMode="auto">
          <a:noFill/>
          <a:ln>
            <a:solidFill>
              <a:srgbClr val="000000"/>
            </a:solidFill>
            <a:miter lim="800000"/>
          </a:ln>
        </p:spPr>
      </p:sp>
      <p:sp>
        <p:nvSpPr>
          <p:cNvPr id="12290"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TextEdit="1"/>
          </p:cNvSpPr>
          <p:nvPr>
            <p:ph type="sldImg"/>
          </p:nvPr>
        </p:nvSpPr>
        <p:spPr bwMode="auto">
          <a:noFill/>
          <a:ln>
            <a:solidFill>
              <a:srgbClr val="000000"/>
            </a:solidFill>
            <a:miter lim="800000"/>
          </a:ln>
        </p:spPr>
      </p:sp>
      <p:sp>
        <p:nvSpPr>
          <p:cNvPr id="8194" name="Rectangle 3"/>
          <p:cNvSpPr>
            <a:spLocks noGrp="1"/>
          </p:cNvSpPr>
          <p:nvPr>
            <p:ph type="body" idx="1"/>
          </p:nvPr>
        </p:nvSpPr>
        <p:spPr bwMode="auto">
          <a:noFill/>
        </p:spPr>
        <p:txBody>
          <a:bodyPr wrap="square" numCol="1" anchor="t" anchorCtr="0" compatLnSpc="1"/>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2" name="Picture 7" descr="h"/>
          <p:cNvPicPr>
            <a:picLocks noChangeAspect="1" noChangeArrowheads="1"/>
          </p:cNvPicPr>
          <p:nvPr userDrawn="1"/>
        </p:nvPicPr>
        <p:blipFill>
          <a:blip r:embed="rId2" cstate="print"/>
          <a:srcRect/>
          <a:stretch>
            <a:fillRect/>
          </a:stretch>
        </p:blipFill>
        <p:spPr bwMode="auto">
          <a:xfrm>
            <a:off x="0" y="0"/>
            <a:ext cx="9144000" cy="5143500"/>
          </a:xfrm>
          <a:prstGeom prst="rect">
            <a:avLst/>
          </a:prstGeom>
          <a:noFill/>
          <a:ln w="9525">
            <a:noFill/>
            <a:miter lim="800000"/>
            <a:headEnd/>
            <a:tailEnd/>
          </a:ln>
        </p:spPr>
      </p:pic>
      <p:sp>
        <p:nvSpPr>
          <p:cNvPr id="3" name="矩形 106"/>
          <p:cNvSpPr/>
          <p:nvPr userDrawn="1"/>
        </p:nvSpPr>
        <p:spPr>
          <a:xfrm>
            <a:off x="0" y="434975"/>
            <a:ext cx="755650" cy="40798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CEC"/>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ransition spd="slow"/>
  <p:hf hdr="0" ftr="0" dt="0"/>
  <p:txStyles>
    <p:titleStyle>
      <a:lvl1pPr algn="ctr" rtl="0" eaLnBrk="0" fontAlgn="base" hangingPunct="0">
        <a:spcBef>
          <a:spcPct val="0"/>
        </a:spcBef>
        <a:spcAft>
          <a:spcPct val="0"/>
        </a:spcAft>
        <a:defRPr sz="4400" kern="1200">
          <a:solidFill>
            <a:schemeClr val="tx1"/>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slide" Target="slide18.xml"/></Relationships>
</file>

<file path=ppt/slides/_rels/slide5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61" name="Picture 41" descr="77H58PIC34n_1024"/>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grpSp>
        <p:nvGrpSpPr>
          <p:cNvPr id="58" name="组合 57"/>
          <p:cNvGrpSpPr/>
          <p:nvPr/>
        </p:nvGrpSpPr>
        <p:grpSpPr bwMode="auto">
          <a:xfrm>
            <a:off x="714348" y="3286130"/>
            <a:ext cx="4071966" cy="428628"/>
            <a:chOff x="1735656" y="3094967"/>
            <a:chExt cx="2844049" cy="290189"/>
          </a:xfrm>
        </p:grpSpPr>
        <p:sp>
          <p:nvSpPr>
            <p:cNvPr id="5127" name="矩形 58"/>
            <p:cNvSpPr>
              <a:spLocks noChangeArrowheads="1"/>
            </p:cNvSpPr>
            <p:nvPr/>
          </p:nvSpPr>
          <p:spPr bwMode="auto">
            <a:xfrm>
              <a:off x="1735656" y="3094967"/>
              <a:ext cx="2844049" cy="290189"/>
            </a:xfrm>
            <a:prstGeom prst="rect">
              <a:avLst/>
            </a:prstGeom>
            <a:solidFill>
              <a:srgbClr val="595959"/>
            </a:solidFill>
            <a:ln w="10795" algn="ctr">
              <a:noFill/>
              <a:miter lim="800000"/>
            </a:ln>
          </p:spPr>
          <p:txBody>
            <a:bodyPr lIns="68589" tIns="34295" rIns="68589" bIns="34295" anchor="ctr"/>
            <a:lstStyle/>
            <a:p>
              <a:pPr algn="ctr" defTabSz="685800"/>
              <a:endParaRPr lang="zh-CN" altLang="en-US" sz="1400">
                <a:solidFill>
                  <a:schemeClr val="tx2"/>
                </a:solidFill>
                <a:latin typeface="Calibri" panose="020F0502020204030204" pitchFamily="34" charset="0"/>
              </a:endParaRPr>
            </a:p>
          </p:txBody>
        </p:sp>
        <p:sp>
          <p:nvSpPr>
            <p:cNvPr id="5128" name="矩形 59"/>
            <p:cNvSpPr>
              <a:spLocks noChangeArrowheads="1"/>
            </p:cNvSpPr>
            <p:nvPr/>
          </p:nvSpPr>
          <p:spPr bwMode="auto">
            <a:xfrm>
              <a:off x="1735656" y="3143335"/>
              <a:ext cx="2818640" cy="192168"/>
            </a:xfrm>
            <a:prstGeom prst="rect">
              <a:avLst/>
            </a:prstGeom>
            <a:noFill/>
            <a:ln w="9525">
              <a:noFill/>
              <a:miter lim="800000"/>
            </a:ln>
          </p:spPr>
          <p:txBody>
            <a:bodyPr wrap="square" lIns="68589" tIns="34295" rIns="68589" bIns="34295">
              <a:spAutoFit/>
            </a:bodyPr>
            <a:lstStyle/>
            <a:p>
              <a:pPr algn="ctr" defTabSz="685800"/>
              <a:r>
                <a:rPr lang="zh-CN" altLang="en-US" sz="1400" b="1" dirty="0">
                  <a:solidFill>
                    <a:srgbClr val="FFFFFF"/>
                  </a:solidFill>
                  <a:latin typeface="微软雅黑" panose="020B0503020204020204" pitchFamily="34" charset="-122"/>
                  <a:ea typeface="微软雅黑" panose="020B0503020204020204" pitchFamily="34" charset="-122"/>
                </a:rPr>
                <a:t>国家税务总局武汉市税务局      </a:t>
              </a:r>
              <a:r>
                <a:rPr lang="en-US" altLang="zh-CN" sz="1400" b="1" dirty="0">
                  <a:solidFill>
                    <a:srgbClr val="FFFFFF"/>
                  </a:solidFill>
                  <a:latin typeface="微软雅黑" panose="020B0503020204020204" pitchFamily="34" charset="-122"/>
                  <a:ea typeface="微软雅黑" panose="020B0503020204020204" pitchFamily="34" charset="-122"/>
                </a:rPr>
                <a:t>2022</a:t>
              </a:r>
              <a:r>
                <a:rPr lang="zh-CN" altLang="en-US" sz="1400" b="1" dirty="0">
                  <a:solidFill>
                    <a:srgbClr val="FFFFFF"/>
                  </a:solidFill>
                  <a:latin typeface="微软雅黑" panose="020B0503020204020204" pitchFamily="34" charset="-122"/>
                  <a:ea typeface="微软雅黑" panose="020B0503020204020204" pitchFamily="34" charset="-122"/>
                </a:rPr>
                <a:t>年</a:t>
              </a:r>
              <a:r>
                <a:rPr lang="en-US" altLang="zh-CN" sz="1400" b="1" dirty="0">
                  <a:solidFill>
                    <a:srgbClr val="FFFFFF"/>
                  </a:solidFill>
                  <a:latin typeface="微软雅黑" panose="020B0503020204020204" pitchFamily="34" charset="-122"/>
                  <a:ea typeface="微软雅黑" panose="020B0503020204020204" pitchFamily="34" charset="-122"/>
                </a:rPr>
                <a:t>6</a:t>
              </a:r>
              <a:r>
                <a:rPr lang="zh-CN" altLang="en-US" sz="1400" b="1" dirty="0">
                  <a:solidFill>
                    <a:srgbClr val="FFFFFF"/>
                  </a:solidFill>
                  <a:latin typeface="微软雅黑" panose="020B0503020204020204" pitchFamily="34" charset="-122"/>
                  <a:ea typeface="微软雅黑" panose="020B0503020204020204" pitchFamily="34" charset="-122"/>
                </a:rPr>
                <a:t>月</a:t>
              </a:r>
              <a:r>
                <a:rPr lang="en-US" altLang="zh-CN" sz="1400" b="1" dirty="0">
                  <a:solidFill>
                    <a:srgbClr val="FFFFFF"/>
                  </a:solidFill>
                  <a:latin typeface="微软雅黑" panose="020B0503020204020204" pitchFamily="34" charset="-122"/>
                  <a:ea typeface="微软雅黑" panose="020B0503020204020204" pitchFamily="34" charset="-122"/>
                </a:rPr>
                <a:t>22</a:t>
              </a:r>
              <a:r>
                <a:rPr lang="zh-CN" altLang="en-US" sz="1400" b="1" dirty="0">
                  <a:solidFill>
                    <a:srgbClr val="FFFFFF"/>
                  </a:solidFill>
                  <a:latin typeface="微软雅黑" panose="020B0503020204020204" pitchFamily="34" charset="-122"/>
                  <a:ea typeface="微软雅黑" panose="020B0503020204020204" pitchFamily="34" charset="-122"/>
                </a:rPr>
                <a:t>日</a:t>
              </a:r>
            </a:p>
          </p:txBody>
        </p:sp>
      </p:grpSp>
      <p:cxnSp>
        <p:nvCxnSpPr>
          <p:cNvPr id="11" name="直接连接符 10"/>
          <p:cNvCxnSpPr/>
          <p:nvPr/>
        </p:nvCxnSpPr>
        <p:spPr>
          <a:xfrm rot="10800000">
            <a:off x="714348" y="3143254"/>
            <a:ext cx="5143535"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文本框 8"/>
          <p:cNvSpPr txBox="1">
            <a:spLocks noChangeArrowheads="1"/>
          </p:cNvSpPr>
          <p:nvPr/>
        </p:nvSpPr>
        <p:spPr bwMode="auto">
          <a:xfrm>
            <a:off x="642910" y="2071684"/>
            <a:ext cx="6000792" cy="1052226"/>
          </a:xfrm>
          <a:prstGeom prst="rect">
            <a:avLst/>
          </a:prstGeom>
          <a:noFill/>
          <a:ln w="9525">
            <a:noFill/>
            <a:miter lim="800000"/>
          </a:ln>
        </p:spPr>
        <p:txBody>
          <a:bodyPr wrap="square" lIns="51449" tIns="25725" rIns="51449" bIns="25725">
            <a:spAutoFit/>
          </a:bodyPr>
          <a:lstStyle/>
          <a:p>
            <a:pPr defTabSz="514350"/>
            <a:r>
              <a:rPr lang="zh-CN" altLang="en-US" sz="6500" b="1" dirty="0">
                <a:solidFill>
                  <a:srgbClr val="595959"/>
                </a:solidFill>
                <a:latin typeface="微软雅黑" panose="020B0503020204020204" pitchFamily="34" charset="-122"/>
                <a:ea typeface="微软雅黑" panose="020B0503020204020204" pitchFamily="34" charset="-122"/>
              </a:rPr>
              <a:t>同期资料</a:t>
            </a:r>
            <a:r>
              <a:rPr lang="zh-CN" altLang="en-US" sz="4500" b="1" dirty="0">
                <a:solidFill>
                  <a:srgbClr val="595959"/>
                </a:solidFill>
                <a:latin typeface="微软雅黑" panose="020B0503020204020204" pitchFamily="34" charset="-122"/>
                <a:ea typeface="微软雅黑" panose="020B0503020204020204" pitchFamily="34" charset="-122"/>
              </a:rPr>
              <a:t>网报讲解</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413" y="1671638"/>
            <a:ext cx="2376487" cy="2025650"/>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2419350" y="1857375"/>
            <a:ext cx="1782860" cy="1938992"/>
          </a:xfrm>
          <a:prstGeom prst="rect">
            <a:avLst/>
          </a:prstGeom>
          <a:noFill/>
          <a:ln w="9525">
            <a:noFill/>
            <a:miter lim="800000"/>
          </a:ln>
        </p:spPr>
        <p:txBody>
          <a:bodyPr wrap="none">
            <a:spAutoFit/>
          </a:bodyPr>
          <a:lstStyle/>
          <a:p>
            <a:r>
              <a:rPr lang="en-US" altLang="zh-CN" sz="12000" dirty="0">
                <a:solidFill>
                  <a:schemeClr val="bg2"/>
                </a:solidFill>
                <a:latin typeface="Impact" panose="020B0806030902050204" pitchFamily="34" charset="0"/>
              </a:rPr>
              <a:t>02</a:t>
            </a:r>
            <a:endParaRPr lang="zh-CN" altLang="en-US" sz="12000" dirty="0">
              <a:solidFill>
                <a:schemeClr val="bg2"/>
              </a:solidFill>
              <a:latin typeface="Impact" panose="020B0806030902050204" pitchFamily="34" charset="0"/>
            </a:endParaRPr>
          </a:p>
        </p:txBody>
      </p:sp>
      <p:sp>
        <p:nvSpPr>
          <p:cNvPr id="9" name="TextBox 8"/>
          <p:cNvSpPr txBox="1"/>
          <p:nvPr/>
        </p:nvSpPr>
        <p:spPr>
          <a:xfrm>
            <a:off x="4211960" y="1912771"/>
            <a:ext cx="2954655" cy="923330"/>
          </a:xfrm>
          <a:prstGeom prst="rect">
            <a:avLst/>
          </a:prstGeom>
          <a:noFill/>
        </p:spPr>
        <p:txBody>
          <a:bodyPr wrap="none">
            <a:spAutoFit/>
          </a:bodyPr>
          <a:lstStyle/>
          <a:p>
            <a:pPr fontAlgn="auto">
              <a:spcBef>
                <a:spcPts val="0"/>
              </a:spcBef>
              <a:spcAft>
                <a:spcPts val="0"/>
              </a:spcAft>
              <a:defRPr/>
            </a:pPr>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企业概况</a:t>
            </a:r>
          </a:p>
        </p:txBody>
      </p:sp>
      <p:cxnSp>
        <p:nvCxnSpPr>
          <p:cNvPr id="11" name="直接连接符 10"/>
          <p:cNvCxnSpPr/>
          <p:nvPr/>
        </p:nvCxnSpPr>
        <p:spPr>
          <a:xfrm>
            <a:off x="4152900" y="2825750"/>
            <a:ext cx="308292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12"/>
          <p:cNvGrpSpPr/>
          <p:nvPr/>
        </p:nvGrpSpPr>
        <p:grpSpPr bwMode="auto">
          <a:xfrm>
            <a:off x="4571998" y="2921000"/>
            <a:ext cx="974814" cy="307777"/>
            <a:chOff x="1694389" y="3210529"/>
            <a:chExt cx="974909" cy="307579"/>
          </a:xfrm>
        </p:grpSpPr>
        <p:sp>
          <p:nvSpPr>
            <p:cNvPr id="3" name="矩形 13"/>
            <p:cNvSpPr/>
            <p:nvPr/>
          </p:nvSpPr>
          <p:spPr>
            <a:xfrm flipH="1">
              <a:off x="1694389" y="3364419"/>
              <a:ext cx="71445"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4"/>
            <p:cNvSpPr txBox="1"/>
            <p:nvPr/>
          </p:nvSpPr>
          <p:spPr>
            <a:xfrm>
              <a:off x="1766399" y="3210529"/>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组织结构</a:t>
              </a:r>
            </a:p>
          </p:txBody>
        </p:sp>
      </p:grpSp>
      <p:grpSp>
        <p:nvGrpSpPr>
          <p:cNvPr id="12" name="组合 15"/>
          <p:cNvGrpSpPr/>
          <p:nvPr/>
        </p:nvGrpSpPr>
        <p:grpSpPr bwMode="auto">
          <a:xfrm>
            <a:off x="5973761" y="2921000"/>
            <a:ext cx="974815" cy="307777"/>
            <a:chOff x="1694389" y="3537386"/>
            <a:chExt cx="974910" cy="307579"/>
          </a:xfrm>
        </p:grpSpPr>
        <p:sp>
          <p:nvSpPr>
            <p:cNvPr id="5" name="矩形 16"/>
            <p:cNvSpPr/>
            <p:nvPr/>
          </p:nvSpPr>
          <p:spPr>
            <a:xfrm flipH="1">
              <a:off x="1694389" y="3691276"/>
              <a:ext cx="71444"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Box 17"/>
            <p:cNvSpPr txBox="1"/>
            <p:nvPr/>
          </p:nvSpPr>
          <p:spPr>
            <a:xfrm>
              <a:off x="1766400" y="3537386"/>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业务描述</a:t>
              </a:r>
            </a:p>
          </p:txBody>
        </p:sp>
      </p:grpSp>
      <p:grpSp>
        <p:nvGrpSpPr>
          <p:cNvPr id="13" name="组合 18"/>
          <p:cNvGrpSpPr/>
          <p:nvPr/>
        </p:nvGrpSpPr>
        <p:grpSpPr bwMode="auto">
          <a:xfrm>
            <a:off x="4571998" y="3281363"/>
            <a:ext cx="974814" cy="307777"/>
            <a:chOff x="1694389" y="3875939"/>
            <a:chExt cx="974909" cy="307579"/>
          </a:xfrm>
        </p:grpSpPr>
        <p:sp>
          <p:nvSpPr>
            <p:cNvPr id="7" name="矩形 19"/>
            <p:cNvSpPr/>
            <p:nvPr/>
          </p:nvSpPr>
          <p:spPr>
            <a:xfrm flipH="1">
              <a:off x="1694389" y="4029829"/>
              <a:ext cx="71445"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Box 20"/>
            <p:cNvSpPr txBox="1"/>
            <p:nvPr/>
          </p:nvSpPr>
          <p:spPr>
            <a:xfrm>
              <a:off x="1766399" y="3875939"/>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经营策略</a:t>
              </a:r>
            </a:p>
          </p:txBody>
        </p:sp>
      </p:grpSp>
      <p:grpSp>
        <p:nvGrpSpPr>
          <p:cNvPr id="16" name="组合 15"/>
          <p:cNvGrpSpPr/>
          <p:nvPr/>
        </p:nvGrpSpPr>
        <p:grpSpPr bwMode="auto">
          <a:xfrm>
            <a:off x="5973761" y="3281363"/>
            <a:ext cx="974814" cy="307777"/>
            <a:chOff x="1694389" y="4211990"/>
            <a:chExt cx="974909" cy="307579"/>
          </a:xfrm>
        </p:grpSpPr>
        <p:sp>
          <p:nvSpPr>
            <p:cNvPr id="17" name="矩形 16"/>
            <p:cNvSpPr/>
            <p:nvPr/>
          </p:nvSpPr>
          <p:spPr>
            <a:xfrm flipH="1">
              <a:off x="1694389" y="4365880"/>
              <a:ext cx="71444"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1766399" y="4211990"/>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财务数据</a:t>
              </a:r>
            </a:p>
          </p:txBody>
        </p:sp>
      </p:grpSp>
      <p:sp>
        <p:nvSpPr>
          <p:cNvPr id="20" name="矩形 19"/>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Part1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同期资料模板介绍</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8" name="Freeform 6"/>
          <p:cNvSpPr/>
          <p:nvPr/>
        </p:nvSpPr>
        <p:spPr bwMode="auto">
          <a:xfrm>
            <a:off x="642910" y="915566"/>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915566"/>
            <a:ext cx="946093"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2.1 </a:t>
            </a:r>
            <a:r>
              <a:rPr lang="zh-CN" altLang="en-US" sz="1600" dirty="0">
                <a:latin typeface="微软雅黑" panose="020B0503020204020204" pitchFamily="34" charset="-122"/>
                <a:ea typeface="微软雅黑" panose="020B0503020204020204" pitchFamily="34" charset="-122"/>
              </a:rPr>
              <a:t>概述</a:t>
            </a:r>
          </a:p>
        </p:txBody>
      </p:sp>
      <p:sp>
        <p:nvSpPr>
          <p:cNvPr id="2049" name="Rectangle 1"/>
          <p:cNvSpPr>
            <a:spLocks noChangeArrowheads="1"/>
          </p:cNvSpPr>
          <p:nvPr/>
        </p:nvSpPr>
        <p:spPr bwMode="auto">
          <a:xfrm>
            <a:off x="1000100" y="1230100"/>
            <a:ext cx="6786610" cy="1984646"/>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企业注册时间、经营年限、注册资本、经营范围、股权变动等信息（以图片格式披露企业集团完整股权结构，企业集团股权结构图应包含所有直接或者间接拥有本企业股权的关联方，并标注持股比例；还应包含所有与本企业发生交易的关联方，以及其在集团中所处的位置。</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a:t>
            </a:r>
          </a:p>
          <a:p>
            <a:pPr lvl="0" indent="406400">
              <a:lnSpc>
                <a:spcPts val="2500"/>
              </a:lnSpc>
              <a:spcBef>
                <a:spcPts val="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其中，企业网址信息、所属集团、集团最终控股企业等所属集团基本信息通过填写</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企业所属集团概况表</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（见附件</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1</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a:t>
            </a:r>
          </a:p>
        </p:txBody>
      </p:sp>
      <p:sp>
        <p:nvSpPr>
          <p:cNvPr id="6" name="Freeform 6"/>
          <p:cNvSpPr/>
          <p:nvPr/>
        </p:nvSpPr>
        <p:spPr bwMode="auto">
          <a:xfrm>
            <a:off x="642910" y="3333595"/>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0" name="矩形 9"/>
          <p:cNvSpPr/>
          <p:nvPr/>
        </p:nvSpPr>
        <p:spPr>
          <a:xfrm>
            <a:off x="1357290" y="3299429"/>
            <a:ext cx="1356462"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组织结构</a:t>
            </a:r>
            <a:endParaRPr lang="zh-CN" altLang="en-US" sz="1600" dirty="0">
              <a:latin typeface="微软雅黑" panose="020B0503020204020204" pitchFamily="34" charset="-122"/>
              <a:ea typeface="微软雅黑" panose="020B0503020204020204" pitchFamily="34" charset="-122"/>
            </a:endParaRPr>
          </a:p>
        </p:txBody>
      </p:sp>
      <p:sp>
        <p:nvSpPr>
          <p:cNvPr id="11" name="Rectangle 1"/>
          <p:cNvSpPr>
            <a:spLocks noChangeArrowheads="1"/>
          </p:cNvSpPr>
          <p:nvPr/>
        </p:nvSpPr>
        <p:spPr bwMode="auto">
          <a:xfrm>
            <a:off x="1000100" y="3534112"/>
            <a:ext cx="6786610" cy="412934"/>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披露企业各职能部门的设置、职责范围和雇员数量等。</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Freeform 6"/>
          <p:cNvSpPr/>
          <p:nvPr/>
        </p:nvSpPr>
        <p:spPr bwMode="auto">
          <a:xfrm>
            <a:off x="642910" y="403458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3" name="矩形 12"/>
          <p:cNvSpPr/>
          <p:nvPr/>
        </p:nvSpPr>
        <p:spPr>
          <a:xfrm>
            <a:off x="1357290" y="4019054"/>
            <a:ext cx="1356462"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2.3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管理架构</a:t>
            </a:r>
            <a:endParaRPr lang="zh-CN" altLang="en-US" sz="1600" dirty="0">
              <a:latin typeface="微软雅黑" panose="020B0503020204020204" pitchFamily="34" charset="-122"/>
              <a:ea typeface="微软雅黑" panose="020B0503020204020204" pitchFamily="34" charset="-122"/>
            </a:endParaRPr>
          </a:p>
        </p:txBody>
      </p:sp>
      <p:sp>
        <p:nvSpPr>
          <p:cNvPr id="14" name="Rectangle 1"/>
          <p:cNvSpPr>
            <a:spLocks noChangeArrowheads="1"/>
          </p:cNvSpPr>
          <p:nvPr/>
        </p:nvSpPr>
        <p:spPr bwMode="auto">
          <a:xfrm>
            <a:off x="1000100" y="4235078"/>
            <a:ext cx="6786610" cy="412934"/>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披露企业各级管理层的汇报对象以及汇报对象主要办公所在地等。</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6875780" y="2355850"/>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77825" name="Rectangle 1"/>
          <p:cNvSpPr>
            <a:spLocks noChangeArrowheads="1"/>
          </p:cNvSpPr>
          <p:nvPr/>
        </p:nvSpPr>
        <p:spPr bwMode="auto">
          <a:xfrm>
            <a:off x="500034" y="1419622"/>
            <a:ext cx="8429684" cy="2903359"/>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ts val="2200"/>
              </a:lnSpc>
              <a:spcBef>
                <a:spcPts val="600"/>
              </a:spcBef>
              <a:spcAft>
                <a:spcPct val="0"/>
              </a:spcAft>
              <a:buClrTx/>
              <a:buSzTx/>
              <a:buFont typeface="Wingdings" panose="05000000000000000000" pitchFamily="2" charset="2"/>
              <a:buChar char="Ø"/>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行业概况</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宋体" panose="02010600030101010101" pitchFamily="2" charset="-122"/>
                <a:cs typeface="Arial" panose="020B0604020202020204" pitchFamily="34" charset="0"/>
              </a:rPr>
              <a:t>包括行业定义、行业分类、行业显著特点、行业规模、行业所处发展阶段、行业发展趋势、行业商业模式等。</a:t>
            </a:r>
            <a:endParaRPr kumimoji="0" lang="en-US" altLang="zh-CN" sz="1600" b="0" i="0" u="none" strike="noStrike" cap="none" normalizeH="0" baseline="0" dirty="0">
              <a:ln>
                <a:noFill/>
              </a:ln>
              <a:solidFill>
                <a:schemeClr val="tx1"/>
              </a:solidFill>
              <a:effectLst/>
              <a:latin typeface="宋体" panose="02010600030101010101" pitchFamily="2" charset="-122"/>
              <a:cs typeface="Arial" panose="020B0604020202020204" pitchFamily="34" charset="0"/>
            </a:endParaRPr>
          </a:p>
          <a:p>
            <a:pPr marL="0" marR="0" lvl="0" indent="406400" algn="l" defTabSz="914400" rtl="0" eaLnBrk="1" fontAlgn="base" latinLnBrk="0" hangingPunct="1">
              <a:lnSpc>
                <a:spcPts val="2200"/>
              </a:lnSpc>
              <a:spcBef>
                <a:spcPts val="600"/>
              </a:spcBef>
              <a:spcAft>
                <a:spcPct val="0"/>
              </a:spcAft>
              <a:buClrTx/>
              <a:buSzTx/>
              <a:buFont typeface="Wingdings" panose="05000000000000000000" pitchFamily="2" charset="2"/>
              <a:buChar char="Ø"/>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行业上下游特征</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dirty="0">
                <a:latin typeface="宋体" panose="02010600030101010101" pitchFamily="2" charset="-122"/>
                <a:cs typeface="Arial" panose="020B0604020202020204" pitchFamily="34" charset="0"/>
              </a:rPr>
              <a:t>包括但不限于行业所属的纵向产业链概况、与行业上下游的供需关系或竞争关系、上游原料价格走势、下游行业市场需求、行业在横向上面临的替代竞争情形等。</a:t>
            </a:r>
            <a:endParaRPr lang="en-US" altLang="zh-CN" sz="1600" dirty="0">
              <a:latin typeface="宋体" panose="02010600030101010101" pitchFamily="2" charset="-122"/>
              <a:cs typeface="Arial" panose="020B0604020202020204" pitchFamily="34" charset="0"/>
            </a:endParaRPr>
          </a:p>
          <a:p>
            <a:pPr marL="0" marR="0" lvl="0" indent="406400" algn="l" defTabSz="914400" rtl="0" eaLnBrk="1" fontAlgn="base" latinLnBrk="0" hangingPunct="1">
              <a:lnSpc>
                <a:spcPts val="2200"/>
              </a:lnSpc>
              <a:spcBef>
                <a:spcPts val="600"/>
              </a:spcBef>
              <a:spcAft>
                <a:spcPct val="0"/>
              </a:spcAft>
              <a:buClrTx/>
              <a:buSzTx/>
              <a:buFont typeface="Wingdings" panose="05000000000000000000" pitchFamily="2" charset="2"/>
              <a:buChar char="Ø"/>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行业内的竞争环境</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dirty="0">
                <a:latin typeface="宋体" panose="02010600030101010101" pitchFamily="2" charset="-122"/>
                <a:cs typeface="Arial" panose="020B0604020202020204" pitchFamily="34" charset="0"/>
              </a:rPr>
              <a:t>包括但不限于行业内竞争格局、行业进入门槛、行业内竞争的核心要素、影响行业竞争的长期因素、本企业所属集团行业地位、竞争对手名单及盈利水平等。</a:t>
            </a:r>
            <a:endParaRPr lang="en-US" altLang="zh-CN" sz="1600" dirty="0">
              <a:latin typeface="宋体" panose="02010600030101010101" pitchFamily="2" charset="-122"/>
              <a:cs typeface="Arial" panose="020B0604020202020204" pitchFamily="34" charset="0"/>
            </a:endParaRPr>
          </a:p>
          <a:p>
            <a:pPr marL="0" marR="0" lvl="0" indent="406400" algn="l" defTabSz="914400" rtl="0" eaLnBrk="1" fontAlgn="base" latinLnBrk="0" hangingPunct="1">
              <a:lnSpc>
                <a:spcPts val="2200"/>
              </a:lnSpc>
              <a:spcBef>
                <a:spcPts val="600"/>
              </a:spcBef>
              <a:spcAft>
                <a:spcPct val="0"/>
              </a:spcAft>
              <a:buClrTx/>
              <a:buSzTx/>
              <a:buFont typeface="Wingdings" panose="05000000000000000000" pitchFamily="2" charset="2"/>
              <a:buChar char="Ø"/>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行业的地区市场特征</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600" dirty="0">
                <a:latin typeface="宋体" panose="02010600030101010101" pitchFamily="2" charset="-122"/>
                <a:cs typeface="Arial" panose="020B0604020202020204" pitchFamily="34" charset="0"/>
              </a:rPr>
              <a:t>包括但不限于行业在不同地区市场的分布和发展概况、不同市场的消费者偏好、政府监管政策、生产要素价格、区域竞争格局和本地市场</a:t>
            </a:r>
            <a:endParaRPr lang="en-US" altLang="zh-CN" sz="1600" dirty="0">
              <a:latin typeface="宋体" panose="02010600030101010101" pitchFamily="2" charset="-122"/>
              <a:cs typeface="Arial" panose="020B0604020202020204" pitchFamily="34" charset="0"/>
            </a:endParaRPr>
          </a:p>
          <a:p>
            <a:pPr marR="0" lvl="0" algn="l" defTabSz="914400" rtl="0" eaLnBrk="1" fontAlgn="base" latinLnBrk="0" hangingPunct="1">
              <a:lnSpc>
                <a:spcPts val="2200"/>
              </a:lnSpc>
              <a:spcBef>
                <a:spcPts val="0"/>
              </a:spcBef>
              <a:spcAft>
                <a:spcPct val="0"/>
              </a:spcAft>
              <a:buClrTx/>
              <a:buSzTx/>
            </a:pPr>
            <a:r>
              <a:rPr lang="zh-CN" sz="1600" dirty="0">
                <a:latin typeface="宋体" panose="02010600030101010101" pitchFamily="2" charset="-122"/>
                <a:cs typeface="Arial" panose="020B0604020202020204" pitchFamily="34" charset="0"/>
              </a:rPr>
              <a:t>类型（成熟、新兴）、影响成本的核心要素、核心成本要素的价格走势等</a:t>
            </a:r>
            <a:r>
              <a:rPr lang="zh-CN" altLang="en-US" sz="1600" dirty="0">
                <a:latin typeface="宋体" panose="02010600030101010101" pitchFamily="2" charset="-122"/>
                <a:cs typeface="Arial" panose="020B0604020202020204" pitchFamily="34" charset="0"/>
              </a:rPr>
              <a:t>。</a:t>
            </a:r>
            <a:endParaRPr lang="zh-CN" altLang="zh-CN" sz="1600" dirty="0">
              <a:latin typeface="宋体" panose="02010600030101010101" pitchFamily="2" charset="-122"/>
              <a:cs typeface="Arial" panose="020B0604020202020204" pitchFamily="34" charset="0"/>
            </a:endParaRPr>
          </a:p>
        </p:txBody>
      </p:sp>
      <p:sp>
        <p:nvSpPr>
          <p:cNvPr id="14" name="Freeform 6"/>
          <p:cNvSpPr/>
          <p:nvPr/>
        </p:nvSpPr>
        <p:spPr bwMode="auto">
          <a:xfrm>
            <a:off x="642910" y="1071552"/>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5" name="矩形 14"/>
          <p:cNvSpPr/>
          <p:nvPr/>
        </p:nvSpPr>
        <p:spPr>
          <a:xfrm>
            <a:off x="1357290" y="1071552"/>
            <a:ext cx="1417376"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2.4  </a:t>
            </a:r>
            <a:r>
              <a:rPr lang="zh-CN" altLang="en-US" sz="1600" dirty="0">
                <a:latin typeface="微软雅黑" panose="020B0503020204020204" pitchFamily="34" charset="-122"/>
                <a:ea typeface="微软雅黑" panose="020B0503020204020204" pitchFamily="34" charset="-122"/>
              </a:rPr>
              <a:t>业务描述</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8" name="Freeform 6"/>
          <p:cNvSpPr/>
          <p:nvPr/>
        </p:nvSpPr>
        <p:spPr bwMode="auto">
          <a:xfrm>
            <a:off x="642910" y="1071552"/>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71552"/>
            <a:ext cx="1356462"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2.5 </a:t>
            </a:r>
            <a:r>
              <a:rPr lang="zh-CN" altLang="en-US" sz="1600" dirty="0">
                <a:latin typeface="微软雅黑" panose="020B0503020204020204" pitchFamily="34" charset="-122"/>
                <a:ea typeface="微软雅黑" panose="020B0503020204020204" pitchFamily="34" charset="-122"/>
              </a:rPr>
              <a:t>经营策略</a:t>
            </a:r>
          </a:p>
        </p:txBody>
      </p:sp>
      <p:sp>
        <p:nvSpPr>
          <p:cNvPr id="2049" name="Rectangle 1"/>
          <p:cNvSpPr>
            <a:spLocks noChangeArrowheads="1"/>
          </p:cNvSpPr>
          <p:nvPr/>
        </p:nvSpPr>
        <p:spPr bwMode="auto">
          <a:xfrm>
            <a:off x="1000100" y="1357304"/>
            <a:ext cx="6786610" cy="733534"/>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披露企业各部门、各环节的业务流程（比如产品研发、采购、生产、销售、管理、人事等环节），运营模式，价值贡献因素等。</a:t>
            </a:r>
          </a:p>
        </p:txBody>
      </p:sp>
      <p:sp>
        <p:nvSpPr>
          <p:cNvPr id="6" name="Freeform 6"/>
          <p:cNvSpPr/>
          <p:nvPr/>
        </p:nvSpPr>
        <p:spPr bwMode="auto">
          <a:xfrm>
            <a:off x="642910" y="2220377"/>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0" name="矩形 9"/>
          <p:cNvSpPr/>
          <p:nvPr/>
        </p:nvSpPr>
        <p:spPr>
          <a:xfrm>
            <a:off x="1357290" y="2186211"/>
            <a:ext cx="1356462"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2.6 </a:t>
            </a:r>
            <a:r>
              <a:rPr lang="zh-CN" altLang="en-US" sz="1600" dirty="0">
                <a:latin typeface="微软雅黑" panose="020B0503020204020204" pitchFamily="34" charset="-122"/>
                <a:ea typeface="微软雅黑" panose="020B0503020204020204" pitchFamily="34" charset="-122"/>
              </a:rPr>
              <a:t>财务数据</a:t>
            </a:r>
          </a:p>
        </p:txBody>
      </p:sp>
      <p:sp>
        <p:nvSpPr>
          <p:cNvPr id="11" name="Rectangle 1"/>
          <p:cNvSpPr>
            <a:spLocks noChangeArrowheads="1"/>
          </p:cNvSpPr>
          <p:nvPr/>
        </p:nvSpPr>
        <p:spPr bwMode="auto">
          <a:xfrm>
            <a:off x="1000100" y="2572440"/>
            <a:ext cx="6786610" cy="732155"/>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通过填写</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业务</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产品财务数据表</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（见附件</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2</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）披露企业不同类型业务及产品的收入、成本、费用及利润等。</a:t>
            </a:r>
          </a:p>
        </p:txBody>
      </p:sp>
      <p:sp>
        <p:nvSpPr>
          <p:cNvPr id="12" name="Freeform 6"/>
          <p:cNvSpPr/>
          <p:nvPr/>
        </p:nvSpPr>
        <p:spPr bwMode="auto">
          <a:xfrm>
            <a:off x="642910" y="3428323"/>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3" name="矩形 12"/>
          <p:cNvSpPr/>
          <p:nvPr/>
        </p:nvSpPr>
        <p:spPr>
          <a:xfrm>
            <a:off x="1357290" y="3412793"/>
            <a:ext cx="1356462"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2.7 </a:t>
            </a:r>
            <a:r>
              <a:rPr lang="zh-CN" altLang="en-US" sz="1600" dirty="0">
                <a:latin typeface="微软雅黑" panose="020B0503020204020204" pitchFamily="34" charset="-122"/>
                <a:ea typeface="微软雅黑" panose="020B0503020204020204" pitchFamily="34" charset="-122"/>
              </a:rPr>
              <a:t>其他业务</a:t>
            </a:r>
          </a:p>
        </p:txBody>
      </p:sp>
      <p:sp>
        <p:nvSpPr>
          <p:cNvPr id="14" name="Rectangle 1"/>
          <p:cNvSpPr>
            <a:spLocks noChangeArrowheads="1"/>
          </p:cNvSpPr>
          <p:nvPr/>
        </p:nvSpPr>
        <p:spPr bwMode="auto">
          <a:xfrm>
            <a:off x="1000100" y="3742539"/>
            <a:ext cx="6164188" cy="702244"/>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披露涉及本企业或者对本企业产生影响的重组或者无形资产转让情况，以及对本企业的影响分析，如无此类情况，则无需赘述。</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413" y="1671638"/>
            <a:ext cx="2376487" cy="2025650"/>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2419350" y="1857375"/>
            <a:ext cx="1826141" cy="1938992"/>
          </a:xfrm>
          <a:prstGeom prst="rect">
            <a:avLst/>
          </a:prstGeom>
          <a:noFill/>
          <a:ln w="9525">
            <a:noFill/>
            <a:miter lim="800000"/>
          </a:ln>
        </p:spPr>
        <p:txBody>
          <a:bodyPr wrap="none">
            <a:spAutoFit/>
          </a:bodyPr>
          <a:lstStyle/>
          <a:p>
            <a:r>
              <a:rPr lang="en-US" altLang="zh-CN" sz="12000" dirty="0">
                <a:solidFill>
                  <a:schemeClr val="bg2"/>
                </a:solidFill>
                <a:latin typeface="Impact" panose="020B0806030902050204" pitchFamily="34" charset="0"/>
              </a:rPr>
              <a:t>03</a:t>
            </a:r>
            <a:endParaRPr lang="zh-CN" altLang="en-US" sz="12000" dirty="0">
              <a:solidFill>
                <a:schemeClr val="bg2"/>
              </a:solidFill>
              <a:latin typeface="Impact" panose="020B0806030902050204" pitchFamily="34" charset="0"/>
            </a:endParaRPr>
          </a:p>
        </p:txBody>
      </p:sp>
      <p:sp>
        <p:nvSpPr>
          <p:cNvPr id="9" name="TextBox 8"/>
          <p:cNvSpPr txBox="1"/>
          <p:nvPr/>
        </p:nvSpPr>
        <p:spPr>
          <a:xfrm>
            <a:off x="4211960" y="1912771"/>
            <a:ext cx="2954655" cy="923330"/>
          </a:xfrm>
          <a:prstGeom prst="rect">
            <a:avLst/>
          </a:prstGeom>
          <a:noFill/>
        </p:spPr>
        <p:txBody>
          <a:bodyPr wrap="none">
            <a:spAutoFit/>
          </a:bodyPr>
          <a:lstStyle/>
          <a:p>
            <a:pPr fontAlgn="auto">
              <a:spcBef>
                <a:spcPts val="0"/>
              </a:spcBef>
              <a:spcAft>
                <a:spcPts val="0"/>
              </a:spcAft>
              <a:defRPr/>
            </a:pPr>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关联关系</a:t>
            </a:r>
          </a:p>
        </p:txBody>
      </p:sp>
      <p:cxnSp>
        <p:nvCxnSpPr>
          <p:cNvPr id="11" name="直接连接符 10"/>
          <p:cNvCxnSpPr/>
          <p:nvPr/>
        </p:nvCxnSpPr>
        <p:spPr>
          <a:xfrm>
            <a:off x="4152900" y="2825750"/>
            <a:ext cx="308292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12"/>
          <p:cNvGrpSpPr/>
          <p:nvPr/>
        </p:nvGrpSpPr>
        <p:grpSpPr bwMode="auto">
          <a:xfrm>
            <a:off x="4571999" y="2921000"/>
            <a:ext cx="1154351" cy="307777"/>
            <a:chOff x="1694389" y="3210528"/>
            <a:chExt cx="1154463" cy="307579"/>
          </a:xfrm>
        </p:grpSpPr>
        <p:sp>
          <p:nvSpPr>
            <p:cNvPr id="3" name="矩形 13"/>
            <p:cNvSpPr/>
            <p:nvPr/>
          </p:nvSpPr>
          <p:spPr>
            <a:xfrm flipH="1">
              <a:off x="1694389" y="3364419"/>
              <a:ext cx="71445"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4"/>
            <p:cNvSpPr txBox="1"/>
            <p:nvPr/>
          </p:nvSpPr>
          <p:spPr>
            <a:xfrm>
              <a:off x="1766399" y="3210528"/>
              <a:ext cx="1082453"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关联方信息</a:t>
              </a:r>
            </a:p>
          </p:txBody>
        </p:sp>
      </p:grpSp>
      <p:grpSp>
        <p:nvGrpSpPr>
          <p:cNvPr id="12" name="组合 15"/>
          <p:cNvGrpSpPr/>
          <p:nvPr/>
        </p:nvGrpSpPr>
        <p:grpSpPr bwMode="auto">
          <a:xfrm>
            <a:off x="5973761" y="2921000"/>
            <a:ext cx="974815" cy="307777"/>
            <a:chOff x="1694389" y="3537386"/>
            <a:chExt cx="974910" cy="307579"/>
          </a:xfrm>
        </p:grpSpPr>
        <p:sp>
          <p:nvSpPr>
            <p:cNvPr id="5" name="矩形 16"/>
            <p:cNvSpPr/>
            <p:nvPr/>
          </p:nvSpPr>
          <p:spPr>
            <a:xfrm flipH="1">
              <a:off x="1694389" y="3691276"/>
              <a:ext cx="71444"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Box 17"/>
            <p:cNvSpPr txBox="1"/>
            <p:nvPr/>
          </p:nvSpPr>
          <p:spPr>
            <a:xfrm>
              <a:off x="1766400" y="3537386"/>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税务信息</a:t>
              </a:r>
            </a:p>
          </p:txBody>
        </p:sp>
      </p:grpSp>
      <p:grpSp>
        <p:nvGrpSpPr>
          <p:cNvPr id="13" name="组合 18"/>
          <p:cNvGrpSpPr/>
          <p:nvPr/>
        </p:nvGrpSpPr>
        <p:grpSpPr bwMode="auto">
          <a:xfrm>
            <a:off x="4571998" y="3281363"/>
            <a:ext cx="974814" cy="307777"/>
            <a:chOff x="1694389" y="3875939"/>
            <a:chExt cx="974909" cy="307579"/>
          </a:xfrm>
        </p:grpSpPr>
        <p:sp>
          <p:nvSpPr>
            <p:cNvPr id="7" name="矩形 19"/>
            <p:cNvSpPr/>
            <p:nvPr/>
          </p:nvSpPr>
          <p:spPr>
            <a:xfrm flipH="1">
              <a:off x="1694389" y="4029829"/>
              <a:ext cx="71445"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Box 20"/>
            <p:cNvSpPr txBox="1"/>
            <p:nvPr/>
          </p:nvSpPr>
          <p:spPr>
            <a:xfrm>
              <a:off x="1766399" y="3875939"/>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变化情况</a:t>
              </a:r>
            </a:p>
          </p:txBody>
        </p:sp>
      </p:grpSp>
      <p:sp>
        <p:nvSpPr>
          <p:cNvPr id="16" name="矩形 15"/>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Part1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同期资料模板介绍</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关联关系</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561646"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3.1 </a:t>
            </a:r>
            <a:r>
              <a:rPr lang="zh-CN" altLang="en-US" sz="1600" dirty="0">
                <a:latin typeface="微软雅黑" panose="020B0503020204020204" pitchFamily="34" charset="-122"/>
                <a:ea typeface="微软雅黑" panose="020B0503020204020204" pitchFamily="34" charset="-122"/>
              </a:rPr>
              <a:t>关联方信息</a:t>
            </a:r>
          </a:p>
        </p:txBody>
      </p:sp>
      <p:sp>
        <p:nvSpPr>
          <p:cNvPr id="2049" name="Rectangle 1"/>
          <p:cNvSpPr>
            <a:spLocks noChangeArrowheads="1"/>
          </p:cNvSpPr>
          <p:nvPr/>
        </p:nvSpPr>
        <p:spPr bwMode="auto">
          <a:xfrm>
            <a:off x="1000100" y="1285866"/>
            <a:ext cx="6786610" cy="1343445"/>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通过填写</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关联关系表</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（见附件</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3</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包括直接或者间接拥有企业股权的关联方，以及与企业发生交易的关联方，内容涵盖关联方名称、法定代表人、高级管理人员的构成情况、注册地址、实际经营地址，以及关联个人的姓名、国籍、居住地等情况等。</a:t>
            </a:r>
          </a:p>
        </p:txBody>
      </p:sp>
      <p:sp>
        <p:nvSpPr>
          <p:cNvPr id="6" name="Freeform 6"/>
          <p:cNvSpPr/>
          <p:nvPr/>
        </p:nvSpPr>
        <p:spPr bwMode="auto">
          <a:xfrm>
            <a:off x="642910" y="2748792"/>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0" name="矩形 9"/>
          <p:cNvSpPr/>
          <p:nvPr/>
        </p:nvSpPr>
        <p:spPr>
          <a:xfrm>
            <a:off x="1357290" y="2714626"/>
            <a:ext cx="1972015"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3.2 </a:t>
            </a:r>
            <a:r>
              <a:rPr lang="zh-CN" altLang="en-US" sz="1600" dirty="0">
                <a:latin typeface="微软雅黑" panose="020B0503020204020204" pitchFamily="34" charset="-122"/>
                <a:ea typeface="微软雅黑" panose="020B0503020204020204" pitchFamily="34" charset="-122"/>
              </a:rPr>
              <a:t>关联方税务信息</a:t>
            </a:r>
          </a:p>
        </p:txBody>
      </p:sp>
      <p:sp>
        <p:nvSpPr>
          <p:cNvPr id="11" name="Rectangle 1"/>
          <p:cNvSpPr>
            <a:spLocks noChangeArrowheads="1"/>
          </p:cNvSpPr>
          <p:nvPr/>
        </p:nvSpPr>
        <p:spPr bwMode="auto">
          <a:xfrm>
            <a:off x="1000100" y="3075806"/>
            <a:ext cx="6786610" cy="702244"/>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通过填写</a:t>
            </a:r>
            <a:r>
              <a:rPr lang="en-US" altLang="zh-CN" sz="16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latin typeface="微软雅黑" panose="020B0503020204020204" pitchFamily="34" charset="-122"/>
                <a:ea typeface="微软雅黑" panose="020B0503020204020204" pitchFamily="34" charset="-122"/>
                <a:cs typeface="Arial" panose="020B0604020202020204" pitchFamily="34" charset="0"/>
              </a:rPr>
              <a:t>关联关系表</a:t>
            </a:r>
            <a:r>
              <a:rPr lang="en-US" altLang="zh-CN" sz="16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披露上述关联方适用的具有所得税性质的税种、税率及相应可享受的税收优惠等。</a:t>
            </a:r>
          </a:p>
        </p:txBody>
      </p:sp>
      <p:sp>
        <p:nvSpPr>
          <p:cNvPr id="12" name="Freeform 6"/>
          <p:cNvSpPr/>
          <p:nvPr/>
        </p:nvSpPr>
        <p:spPr bwMode="auto">
          <a:xfrm>
            <a:off x="642910" y="387316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3" name="矩形 12"/>
          <p:cNvSpPr/>
          <p:nvPr/>
        </p:nvSpPr>
        <p:spPr>
          <a:xfrm>
            <a:off x="1357290" y="3857634"/>
            <a:ext cx="1766830"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3.3 </a:t>
            </a:r>
            <a:r>
              <a:rPr lang="zh-CN" altLang="en-US" sz="1600" dirty="0">
                <a:latin typeface="微软雅黑" panose="020B0503020204020204" pitchFamily="34" charset="-122"/>
                <a:ea typeface="微软雅黑" panose="020B0503020204020204" pitchFamily="34" charset="-122"/>
              </a:rPr>
              <a:t>关联关系变化</a:t>
            </a:r>
          </a:p>
        </p:txBody>
      </p:sp>
      <p:sp>
        <p:nvSpPr>
          <p:cNvPr id="14" name="Rectangle 1"/>
          <p:cNvSpPr>
            <a:spLocks noChangeArrowheads="1"/>
          </p:cNvSpPr>
          <p:nvPr/>
        </p:nvSpPr>
        <p:spPr bwMode="auto">
          <a:xfrm>
            <a:off x="1000100" y="4171735"/>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披露本会计年度内，企业关联关系的变化情况。</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413" y="1671638"/>
            <a:ext cx="2376487" cy="2025650"/>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2419350" y="1857375"/>
            <a:ext cx="1779654" cy="1938992"/>
          </a:xfrm>
          <a:prstGeom prst="rect">
            <a:avLst/>
          </a:prstGeom>
          <a:noFill/>
          <a:ln w="9525">
            <a:noFill/>
            <a:miter lim="800000"/>
          </a:ln>
        </p:spPr>
        <p:txBody>
          <a:bodyPr wrap="none">
            <a:spAutoFit/>
          </a:bodyPr>
          <a:lstStyle/>
          <a:p>
            <a:r>
              <a:rPr lang="en-US" altLang="zh-CN" sz="12000" dirty="0">
                <a:solidFill>
                  <a:schemeClr val="bg2"/>
                </a:solidFill>
                <a:latin typeface="Impact" panose="020B0806030902050204" pitchFamily="34" charset="0"/>
              </a:rPr>
              <a:t>04</a:t>
            </a:r>
            <a:endParaRPr lang="zh-CN" altLang="en-US" sz="12000" dirty="0">
              <a:solidFill>
                <a:schemeClr val="bg2"/>
              </a:solidFill>
              <a:latin typeface="Impact" panose="020B0806030902050204" pitchFamily="34" charset="0"/>
            </a:endParaRPr>
          </a:p>
        </p:txBody>
      </p:sp>
      <p:sp>
        <p:nvSpPr>
          <p:cNvPr id="9" name="TextBox 8"/>
          <p:cNvSpPr txBox="1"/>
          <p:nvPr/>
        </p:nvSpPr>
        <p:spPr>
          <a:xfrm>
            <a:off x="4211960" y="1912771"/>
            <a:ext cx="2954655" cy="923330"/>
          </a:xfrm>
          <a:prstGeom prst="rect">
            <a:avLst/>
          </a:prstGeom>
          <a:noFill/>
        </p:spPr>
        <p:txBody>
          <a:bodyPr wrap="none">
            <a:spAutoFit/>
          </a:bodyPr>
          <a:lstStyle/>
          <a:p>
            <a:pPr fontAlgn="auto">
              <a:spcBef>
                <a:spcPts val="0"/>
              </a:spcBef>
              <a:spcAft>
                <a:spcPts val="0"/>
              </a:spcAft>
              <a:defRPr/>
            </a:pPr>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关联交易</a:t>
            </a:r>
          </a:p>
        </p:txBody>
      </p:sp>
      <p:cxnSp>
        <p:nvCxnSpPr>
          <p:cNvPr id="11" name="直接连接符 10"/>
          <p:cNvCxnSpPr/>
          <p:nvPr/>
        </p:nvCxnSpPr>
        <p:spPr>
          <a:xfrm>
            <a:off x="4152900" y="2825750"/>
            <a:ext cx="308292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12"/>
          <p:cNvGrpSpPr/>
          <p:nvPr/>
        </p:nvGrpSpPr>
        <p:grpSpPr bwMode="auto">
          <a:xfrm>
            <a:off x="4571998" y="2921000"/>
            <a:ext cx="974816" cy="307777"/>
            <a:chOff x="1694389" y="3210528"/>
            <a:chExt cx="974911" cy="307579"/>
          </a:xfrm>
        </p:grpSpPr>
        <p:sp>
          <p:nvSpPr>
            <p:cNvPr id="3" name="矩形 13"/>
            <p:cNvSpPr/>
            <p:nvPr/>
          </p:nvSpPr>
          <p:spPr>
            <a:xfrm flipH="1">
              <a:off x="1694389" y="3364419"/>
              <a:ext cx="71445"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4"/>
            <p:cNvSpPr txBox="1"/>
            <p:nvPr/>
          </p:nvSpPr>
          <p:spPr>
            <a:xfrm>
              <a:off x="1766401" y="3210528"/>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交易概况</a:t>
              </a:r>
            </a:p>
          </p:txBody>
        </p:sp>
      </p:grpSp>
      <p:grpSp>
        <p:nvGrpSpPr>
          <p:cNvPr id="12" name="组合 15"/>
          <p:cNvGrpSpPr/>
          <p:nvPr/>
        </p:nvGrpSpPr>
        <p:grpSpPr bwMode="auto">
          <a:xfrm>
            <a:off x="5973762" y="2921000"/>
            <a:ext cx="795279" cy="307777"/>
            <a:chOff x="1694389" y="3537386"/>
            <a:chExt cx="795356" cy="307579"/>
          </a:xfrm>
        </p:grpSpPr>
        <p:sp>
          <p:nvSpPr>
            <p:cNvPr id="5" name="矩形 16"/>
            <p:cNvSpPr/>
            <p:nvPr/>
          </p:nvSpPr>
          <p:spPr>
            <a:xfrm flipH="1">
              <a:off x="1694389" y="3691276"/>
              <a:ext cx="71444"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Box 17"/>
            <p:cNvSpPr txBox="1"/>
            <p:nvPr/>
          </p:nvSpPr>
          <p:spPr>
            <a:xfrm>
              <a:off x="1766400" y="3537386"/>
              <a:ext cx="723345"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价值链</a:t>
              </a:r>
            </a:p>
          </p:txBody>
        </p:sp>
      </p:grpSp>
      <p:grpSp>
        <p:nvGrpSpPr>
          <p:cNvPr id="13" name="组合 18"/>
          <p:cNvGrpSpPr/>
          <p:nvPr/>
        </p:nvGrpSpPr>
        <p:grpSpPr bwMode="auto">
          <a:xfrm>
            <a:off x="4571998" y="3281363"/>
            <a:ext cx="974814" cy="307777"/>
            <a:chOff x="1694389" y="3875939"/>
            <a:chExt cx="974909" cy="307579"/>
          </a:xfrm>
        </p:grpSpPr>
        <p:sp>
          <p:nvSpPr>
            <p:cNvPr id="7" name="矩形 19"/>
            <p:cNvSpPr/>
            <p:nvPr/>
          </p:nvSpPr>
          <p:spPr>
            <a:xfrm flipH="1">
              <a:off x="1694389" y="4029829"/>
              <a:ext cx="71445"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Box 20"/>
            <p:cNvSpPr txBox="1"/>
            <p:nvPr/>
          </p:nvSpPr>
          <p:spPr>
            <a:xfrm>
              <a:off x="1766399" y="3875939"/>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对外投资</a:t>
              </a:r>
            </a:p>
          </p:txBody>
        </p:sp>
      </p:grpSp>
      <p:grpSp>
        <p:nvGrpSpPr>
          <p:cNvPr id="16" name="组合 15"/>
          <p:cNvGrpSpPr/>
          <p:nvPr/>
        </p:nvGrpSpPr>
        <p:grpSpPr bwMode="auto">
          <a:xfrm>
            <a:off x="5973761" y="3281363"/>
            <a:ext cx="974815" cy="307777"/>
            <a:chOff x="1694389" y="4211990"/>
            <a:chExt cx="974910" cy="307579"/>
          </a:xfrm>
        </p:grpSpPr>
        <p:sp>
          <p:nvSpPr>
            <p:cNvPr id="17" name="矩形 16"/>
            <p:cNvSpPr/>
            <p:nvPr/>
          </p:nvSpPr>
          <p:spPr>
            <a:xfrm flipH="1">
              <a:off x="1694389" y="4365880"/>
              <a:ext cx="71444"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1766400" y="4211990"/>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股权转让</a:t>
              </a:r>
            </a:p>
          </p:txBody>
        </p:sp>
      </p:grpSp>
      <p:sp>
        <p:nvSpPr>
          <p:cNvPr id="20" name="矩形 19"/>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Part1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同期资料模板介绍</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766830"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4.1 </a:t>
            </a:r>
            <a:r>
              <a:rPr lang="zh-CN" altLang="en-US" sz="1600" dirty="0">
                <a:latin typeface="微软雅黑" panose="020B0503020204020204" pitchFamily="34" charset="-122"/>
                <a:ea typeface="微软雅黑" panose="020B0503020204020204" pitchFamily="34" charset="-122"/>
              </a:rPr>
              <a:t>关联交易概况</a:t>
            </a:r>
          </a:p>
        </p:txBody>
      </p:sp>
      <p:sp>
        <p:nvSpPr>
          <p:cNvPr id="2049" name="Rectangle 1"/>
          <p:cNvSpPr>
            <a:spLocks noChangeArrowheads="1"/>
          </p:cNvSpPr>
          <p:nvPr/>
        </p:nvSpPr>
        <p:spPr bwMode="auto">
          <a:xfrm>
            <a:off x="1000100" y="1265220"/>
            <a:ext cx="7572428" cy="2929263"/>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4.1.1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关联交易描述和明细</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indent="406400">
              <a:lnSpc>
                <a:spcPts val="2500"/>
              </a:lnSpc>
              <a:spcBef>
                <a:spcPts val="600"/>
              </a:spcBef>
            </a:pPr>
            <a:r>
              <a:rPr lang="zh-CN" altLang="en-US" sz="1600" dirty="0"/>
              <a:t>披露包括关联交易相关合同或者协议副本及其执行情况的说明，交易标的的特性，关联交易的类型、参与方、时间、金额、结算货币、交易条件、贸易形式，以及关联交易与非关联交易业务的异同等。其中关联交易类型、交易方、交易金额、转让定价方法等通过填写</a:t>
            </a:r>
            <a:r>
              <a:rPr lang="en-US" altLang="zh-CN" sz="1600" b="1" dirty="0">
                <a:hlinkClick r:id="rId3" action="ppaction://hlinksldjump"/>
              </a:rPr>
              <a:t>《</a:t>
            </a:r>
            <a:r>
              <a:rPr lang="zh-CN" altLang="en-US" sz="1600" b="1" dirty="0">
                <a:hlinkClick r:id="rId3" action="ppaction://hlinksldjump"/>
              </a:rPr>
              <a:t>关联交易情况表</a:t>
            </a:r>
            <a:r>
              <a:rPr lang="en-US" altLang="zh-CN" sz="1600" b="1" dirty="0">
                <a:hlinkClick r:id="rId3" action="ppaction://hlinksldjump"/>
              </a:rPr>
              <a:t>》</a:t>
            </a:r>
            <a:r>
              <a:rPr lang="zh-CN" altLang="en-US" sz="1600" dirty="0"/>
              <a:t>（见附件</a:t>
            </a:r>
            <a:r>
              <a:rPr lang="en-US" altLang="zh-CN" sz="1600" dirty="0"/>
              <a:t>4</a:t>
            </a:r>
            <a:r>
              <a:rPr lang="zh-CN" altLang="en-US" sz="1600" dirty="0"/>
              <a:t>）披露</a:t>
            </a:r>
            <a:r>
              <a:rPr lang="zh-CN" altLang="en-US" sz="1600" dirty="0">
                <a:latin typeface="宋体" panose="02010600030101010101" pitchFamily="2" charset="-122"/>
                <a:cs typeface="Arial" panose="020B0604020202020204" pitchFamily="34" charset="0"/>
              </a:rPr>
              <a:t>。</a:t>
            </a:r>
            <a:endParaRPr lang="en-US" altLang="zh-CN" sz="1600" dirty="0">
              <a:latin typeface="宋体" panose="02010600030101010101" pitchFamily="2" charset="-122"/>
              <a:cs typeface="Arial" panose="020B0604020202020204" pitchFamily="34" charset="0"/>
            </a:endParaRPr>
          </a:p>
          <a:p>
            <a:pPr lvl="0"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4.1.2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关联交易流程</a:t>
            </a:r>
          </a:p>
          <a:p>
            <a:pPr indent="406400">
              <a:lnSpc>
                <a:spcPts val="2500"/>
              </a:lnSpc>
              <a:spcBef>
                <a:spcPts val="600"/>
              </a:spcBef>
            </a:pPr>
            <a:r>
              <a:rPr lang="zh-CN" altLang="en-US" sz="1600" dirty="0"/>
              <a:t>披露关联交易流程，包括关联交易的信息流、物流和资金流，</a:t>
            </a:r>
            <a:endParaRPr lang="en-US" altLang="zh-CN" sz="1600" dirty="0"/>
          </a:p>
          <a:p>
            <a:pPr>
              <a:lnSpc>
                <a:spcPts val="2500"/>
              </a:lnSpc>
              <a:spcBef>
                <a:spcPts val="0"/>
              </a:spcBef>
            </a:pPr>
            <a:r>
              <a:rPr lang="zh-CN" altLang="en-US" sz="1600" dirty="0"/>
              <a:t>与非关联交易业务流程的异同等。</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766830"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4.1 </a:t>
            </a:r>
            <a:r>
              <a:rPr lang="zh-CN" altLang="en-US" sz="1600" dirty="0">
                <a:latin typeface="微软雅黑" panose="020B0503020204020204" pitchFamily="34" charset="-122"/>
                <a:ea typeface="微软雅黑" panose="020B0503020204020204" pitchFamily="34" charset="-122"/>
              </a:rPr>
              <a:t>关联交易概况</a:t>
            </a:r>
          </a:p>
        </p:txBody>
      </p:sp>
      <p:sp>
        <p:nvSpPr>
          <p:cNvPr id="2049" name="Rectangle 1"/>
          <p:cNvSpPr>
            <a:spLocks noChangeArrowheads="1"/>
          </p:cNvSpPr>
          <p:nvPr/>
        </p:nvSpPr>
        <p:spPr bwMode="auto">
          <a:xfrm>
            <a:off x="1032020" y="1258453"/>
            <a:ext cx="7572428" cy="3617595"/>
          </a:xfrm>
          <a:prstGeom prst="rect">
            <a:avLst/>
          </a:prstGeom>
          <a:noFill/>
          <a:ln w="9525">
            <a:noFill/>
            <a:miter lim="800000"/>
          </a:ln>
          <a:effectLst/>
        </p:spPr>
        <p:txBody>
          <a:bodyPr vert="horz" wrap="square" lIns="91440" tIns="45720" rIns="91440" bIns="45720" numCol="1" anchor="ctr" anchorCtr="0" compatLnSpc="1">
            <a:spAutoFit/>
          </a:bodyPr>
          <a:lstStyle/>
          <a:p>
            <a:pPr marL="0" lvl="2" indent="406400" algn="l">
              <a:lnSpc>
                <a:spcPts val="2500"/>
              </a:lnSpc>
              <a:spcBef>
                <a:spcPts val="0"/>
              </a:spcBef>
              <a:buClrTx/>
              <a:buSzTx/>
              <a:buFontTx/>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4.1.3 功能风险描述</a:t>
            </a:r>
          </a:p>
          <a:p>
            <a:pPr indent="406400">
              <a:lnSpc>
                <a:spcPts val="2500"/>
              </a:lnSpc>
              <a:spcBef>
                <a:spcPts val="0"/>
              </a:spcBef>
            </a:pPr>
            <a:r>
              <a:rPr lang="zh-CN" altLang="en-US" sz="1600" dirty="0"/>
              <a:t>通过填写</a:t>
            </a:r>
            <a:r>
              <a:rPr lang="en-US" altLang="zh-CN" sz="1600" b="1" dirty="0">
                <a:hlinkClick r:id="rId3" action="ppaction://hlinksldjump"/>
              </a:rPr>
              <a:t>《</a:t>
            </a:r>
            <a:r>
              <a:rPr lang="zh-CN" altLang="en-US" sz="1600" b="1" dirty="0">
                <a:hlinkClick r:id="rId3" action="ppaction://hlinksldjump"/>
              </a:rPr>
              <a:t>功能风险表</a:t>
            </a:r>
            <a:r>
              <a:rPr lang="en-US" altLang="zh-CN" sz="1600" b="1" dirty="0">
                <a:hlinkClick r:id="rId3" action="ppaction://hlinksldjump"/>
              </a:rPr>
              <a:t>》</a:t>
            </a:r>
            <a:r>
              <a:rPr lang="zh-CN" altLang="en-US" sz="1600" dirty="0"/>
              <a:t>（见附件</a:t>
            </a:r>
            <a:r>
              <a:rPr lang="en-US" altLang="zh-CN" sz="1600" dirty="0"/>
              <a:t>5</a:t>
            </a:r>
            <a:r>
              <a:rPr lang="zh-CN" altLang="en-US" sz="1600" dirty="0"/>
              <a:t>）披露企业在各类关联交易中执行的功能、承担的风险和使用的资产。</a:t>
            </a:r>
            <a:endParaRPr lang="en-US" altLang="zh-CN" sz="1600" dirty="0"/>
          </a:p>
          <a:p>
            <a:pPr marL="0" lvl="2" indent="406400">
              <a:lnSpc>
                <a:spcPts val="2500"/>
              </a:lnSpc>
              <a:spcBef>
                <a:spcPts val="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4.1.4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交易定价影响要素</a:t>
            </a:r>
          </a:p>
          <a:p>
            <a:pPr indent="406400">
              <a:lnSpc>
                <a:spcPts val="2500"/>
              </a:lnSpc>
              <a:spcBef>
                <a:spcPts val="0"/>
              </a:spcBef>
            </a:pPr>
            <a:r>
              <a:rPr lang="zh-CN" altLang="en-US" sz="1600" dirty="0"/>
              <a:t>披露关联交易涉及的无形资产及其影响，成本节约、市场溢价等地域特殊因素。地域特殊因素应从劳动力成本、环境成本、市场规模、市场竞争程度、消费者购买力、商品或者劳务的可替代性、政府管制等方面进行分析。</a:t>
            </a:r>
            <a:endParaRPr lang="en-US" altLang="zh-CN" sz="1600" dirty="0"/>
          </a:p>
          <a:p>
            <a:pPr marL="0" lvl="2" indent="406400">
              <a:lnSpc>
                <a:spcPts val="2500"/>
              </a:lnSpc>
              <a:spcBef>
                <a:spcPts val="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4.1.5</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关联交易数据</a:t>
            </a:r>
          </a:p>
          <a:p>
            <a:pPr marL="0" lvl="2" indent="406400">
              <a:lnSpc>
                <a:spcPts val="2500"/>
              </a:lnSpc>
              <a:spcBef>
                <a:spcPts val="0"/>
              </a:spcBef>
            </a:pPr>
            <a:r>
              <a:rPr lang="zh-CN" altLang="en-US" sz="1600" dirty="0"/>
              <a:t>披露包括各关联方、各类关联交易涉及的交易金额。分别披露</a:t>
            </a:r>
            <a:endParaRPr lang="en-US" altLang="zh-CN" sz="1600" dirty="0"/>
          </a:p>
          <a:p>
            <a:pPr marL="0" lvl="2">
              <a:lnSpc>
                <a:spcPts val="2500"/>
              </a:lnSpc>
              <a:spcBef>
                <a:spcPts val="0"/>
              </a:spcBef>
            </a:pPr>
            <a:r>
              <a:rPr lang="zh-CN" altLang="en-US" sz="1600" dirty="0"/>
              <a:t>关联交易和非关联交易的收入、成本、费用和利润，不能直接归集</a:t>
            </a:r>
            <a:endParaRPr lang="en-US" altLang="zh-CN" sz="1600" dirty="0"/>
          </a:p>
          <a:p>
            <a:pPr marL="0" lvl="2">
              <a:lnSpc>
                <a:spcPts val="2500"/>
              </a:lnSpc>
              <a:spcBef>
                <a:spcPts val="0"/>
              </a:spcBef>
            </a:pPr>
            <a:r>
              <a:rPr lang="zh-CN" altLang="en-US" sz="1600" dirty="0"/>
              <a:t>的，按照合理比例划分，并说明该划分比例的依据。</a:t>
            </a:r>
            <a:endParaRPr lang="en-US" altLang="zh-CN" sz="1600" dirty="0"/>
          </a:p>
        </p:txBody>
      </p:sp>
      <p:sp>
        <p:nvSpPr>
          <p:cNvPr id="3" name="矩形 2"/>
          <p:cNvSpPr/>
          <p:nvPr/>
        </p:nvSpPr>
        <p:spPr>
          <a:xfrm>
            <a:off x="3275965" y="3651885"/>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561646"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4.2 </a:t>
            </a:r>
            <a:r>
              <a:rPr lang="zh-CN" altLang="en-US" sz="1600" dirty="0">
                <a:latin typeface="微软雅黑" panose="020B0503020204020204" pitchFamily="34" charset="-122"/>
                <a:ea typeface="微软雅黑" panose="020B0503020204020204" pitchFamily="34" charset="-122"/>
              </a:rPr>
              <a:t>价值链分析</a:t>
            </a:r>
          </a:p>
        </p:txBody>
      </p:sp>
      <p:sp>
        <p:nvSpPr>
          <p:cNvPr id="2049" name="Rectangle 1"/>
          <p:cNvSpPr>
            <a:spLocks noChangeArrowheads="1"/>
          </p:cNvSpPr>
          <p:nvPr/>
        </p:nvSpPr>
        <p:spPr bwMode="auto">
          <a:xfrm>
            <a:off x="1043608" y="1275606"/>
            <a:ext cx="7572428" cy="3493520"/>
          </a:xfrm>
          <a:prstGeom prst="rect">
            <a:avLst/>
          </a:prstGeom>
          <a:noFill/>
          <a:ln w="9525">
            <a:noFill/>
            <a:miter lim="800000"/>
          </a:ln>
          <a:effectLst/>
        </p:spPr>
        <p:txBody>
          <a:bodyPr vert="horz" wrap="square" lIns="91440" tIns="45720" rIns="91440" bIns="45720" numCol="1" anchor="ctr" anchorCtr="0" compatLnSpc="1">
            <a:spAutoFit/>
          </a:bodyPr>
          <a:lstStyle/>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4.2.1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企业集团业务流、物流和资金流</a:t>
            </a:r>
          </a:p>
          <a:p>
            <a:pPr indent="406400">
              <a:lnSpc>
                <a:spcPts val="2500"/>
              </a:lnSpc>
              <a:spcBef>
                <a:spcPts val="0"/>
              </a:spcBef>
            </a:pPr>
            <a:r>
              <a:rPr lang="zh-CN" altLang="en-US" sz="1600" dirty="0"/>
              <a:t>披露企业集团业务流、物流和资金流，包括商品、劳务或者其他交易标的从设计、开发、生产制造、营销、销售、交货、结算、消费、售后服务、循环利用等各环节及其参与方。</a:t>
            </a:r>
            <a:endParaRPr lang="en-US" altLang="zh-CN" sz="1600" dirty="0"/>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4.2.2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财务报表</a:t>
            </a:r>
          </a:p>
          <a:p>
            <a:pPr marL="0" lvl="2" indent="406400">
              <a:lnSpc>
                <a:spcPts val="2500"/>
              </a:lnSpc>
              <a:spcBef>
                <a:spcPts val="0"/>
              </a:spcBef>
            </a:pPr>
            <a:r>
              <a:rPr lang="zh-CN" altLang="en-US" sz="1600" dirty="0"/>
              <a:t>披露上述各环节参与方最近会计年度的财务报表。</a:t>
            </a:r>
            <a:endParaRPr lang="en-US" altLang="zh-CN" sz="1600" dirty="0"/>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4.2.3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地域特殊因素</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0" lvl="2" indent="406400">
              <a:lnSpc>
                <a:spcPts val="2500"/>
              </a:lnSpc>
              <a:spcBef>
                <a:spcPts val="0"/>
              </a:spcBef>
            </a:pPr>
            <a:r>
              <a:rPr lang="zh-CN" altLang="en-US" sz="1600" dirty="0"/>
              <a:t>披露地域特殊因素对企业创造价值贡献的计量及其归属。</a:t>
            </a:r>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4.2.4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企业集团利润</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marL="0" lvl="2" indent="406400">
              <a:lnSpc>
                <a:spcPts val="2500"/>
              </a:lnSpc>
              <a:spcBef>
                <a:spcPts val="0"/>
              </a:spcBef>
            </a:pPr>
            <a:r>
              <a:rPr lang="zh-CN" altLang="en-US" sz="1600" dirty="0"/>
              <a:t>披露企业集团利润在全球价值链条中的分配原则和分配结果。</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48064" y="801747"/>
            <a:ext cx="1202830" cy="461665"/>
          </a:xfrm>
          <a:prstGeom prst="rect">
            <a:avLst/>
          </a:prstGeom>
          <a:effectLst/>
        </p:spPr>
        <p:txBody>
          <a:bodyPr>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pPr>
              <a:defRPr/>
            </a:pPr>
            <a:r>
              <a:rPr lang="en-US" altLang="zh-CN" dirty="0">
                <a:solidFill>
                  <a:schemeClr val="tx1">
                    <a:lumMod val="65000"/>
                    <a:lumOff val="35000"/>
                    <a:alpha val="40000"/>
                  </a:schemeClr>
                </a:solidFill>
              </a:rPr>
              <a:t>PREFACE</a:t>
            </a:r>
          </a:p>
        </p:txBody>
      </p:sp>
      <p:sp>
        <p:nvSpPr>
          <p:cNvPr id="4" name="矩形 3"/>
          <p:cNvSpPr>
            <a:spLocks noChangeArrowheads="1"/>
          </p:cNvSpPr>
          <p:nvPr/>
        </p:nvSpPr>
        <p:spPr bwMode="auto">
          <a:xfrm>
            <a:off x="539750" y="1324646"/>
            <a:ext cx="7604150" cy="3091815"/>
          </a:xfrm>
          <a:prstGeom prst="rect">
            <a:avLst/>
          </a:prstGeom>
          <a:noFill/>
          <a:ln>
            <a:noFill/>
          </a:ln>
        </p:spPr>
        <p:txBody>
          <a:bodyPr wrap="square">
            <a:spAutoFit/>
          </a:bodyPr>
          <a:lstStyle/>
          <a:p>
            <a:pPr indent="360045" algn="just" fontAlgn="auto">
              <a:lnSpc>
                <a:spcPts val="2600"/>
              </a:lnSpc>
              <a:spcBef>
                <a:spcPts val="0"/>
              </a:spcBef>
              <a:spcAft>
                <a:spcPts val="0"/>
              </a:spcAft>
              <a:defRPr/>
            </a:pPr>
            <a:r>
              <a:rPr lang="zh-CN" altLang="en-US" sz="1500" kern="0" dirty="0">
                <a:latin typeface="微软雅黑" panose="020B0503020204020204" pitchFamily="34" charset="-122"/>
                <a:ea typeface="微软雅黑" panose="020B0503020204020204" pitchFamily="34" charset="-122"/>
              </a:rPr>
              <a:t>近年来，随着经济全球化的迅猛发展，跨国企业的关联交易日益增加，达到同期资料报送条件的企业逐年上升，为进一步规范同期资料的报送内容，提高报送质量，帮助企业防范因资料报送不规范、不完整而引发的涉税风险，减轻企业报送纸质资料的负担，武汉市税务局在广泛征询纳税人意见的基础上，根据企业所得税法及其实施条例和</a:t>
            </a:r>
            <a:r>
              <a:rPr lang="en-US" altLang="zh-CN" sz="1500" kern="0" dirty="0">
                <a:latin typeface="微软雅黑" panose="020B0503020204020204" pitchFamily="34" charset="-122"/>
                <a:ea typeface="微软雅黑" panose="020B0503020204020204" pitchFamily="34" charset="-122"/>
              </a:rPr>
              <a:t>《</a:t>
            </a:r>
            <a:r>
              <a:rPr lang="zh-CN" altLang="en-US" sz="1500" kern="0" dirty="0">
                <a:latin typeface="微软雅黑" panose="020B0503020204020204" pitchFamily="34" charset="-122"/>
                <a:ea typeface="微软雅黑" panose="020B0503020204020204" pitchFamily="34" charset="-122"/>
              </a:rPr>
              <a:t>国家税务总局关于完善关联申报和同期资料管理有关事项的公告</a:t>
            </a:r>
            <a:r>
              <a:rPr lang="en-US" altLang="zh-CN" sz="1500" kern="0" dirty="0">
                <a:latin typeface="微软雅黑" panose="020B0503020204020204" pitchFamily="34" charset="-122"/>
                <a:ea typeface="微软雅黑" panose="020B0503020204020204" pitchFamily="34" charset="-122"/>
              </a:rPr>
              <a:t>》</a:t>
            </a:r>
            <a:r>
              <a:rPr lang="zh-CN" altLang="en-US" sz="1500" kern="0" dirty="0">
                <a:latin typeface="微软雅黑" panose="020B0503020204020204" pitchFamily="34" charset="-122"/>
                <a:ea typeface="微软雅黑" panose="020B0503020204020204" pitchFamily="34" charset="-122"/>
              </a:rPr>
              <a:t>等有关文件规定，制作了同期资料有关本地文档的报送模板及其附表，其中“附表”是文档内容表格化的体现，可以使文档内容更加直观和易于理解。税务机关推出同期资料报送模板和附表，并同步开通电子税务局网上报送功能，将进一步推动同期资料规范化、模板化、数据化，以使税务机关更好地服务于纳税人。</a:t>
            </a:r>
          </a:p>
        </p:txBody>
      </p:sp>
      <p:sp>
        <p:nvSpPr>
          <p:cNvPr id="5" name="矩形 4"/>
          <p:cNvSpPr/>
          <p:nvPr/>
        </p:nvSpPr>
        <p:spPr>
          <a:xfrm>
            <a:off x="6321498" y="555526"/>
            <a:ext cx="1584177" cy="707886"/>
          </a:xfrm>
          <a:prstGeom prst="rect">
            <a:avLst/>
          </a:prstGeom>
          <a:effectLst/>
        </p:spPr>
        <p:txBody>
          <a:bodyPr>
            <a:spAutoFit/>
          </a:bodyPr>
          <a:lstStyle/>
          <a:p>
            <a:pPr algn="just" fontAlgn="auto">
              <a:spcBef>
                <a:spcPts val="0"/>
              </a:spcBef>
              <a:spcAft>
                <a:spcPts val="0"/>
              </a:spcAft>
              <a:defRPr/>
            </a:pPr>
            <a:r>
              <a:rPr lang="zh-CN" altLang="en-US" sz="4000" b="1" dirty="0">
                <a:solidFill>
                  <a:schemeClr val="tx1">
                    <a:lumMod val="65000"/>
                    <a:lumOff val="35000"/>
                    <a:alpha val="91000"/>
                  </a:schemeClr>
                </a:solidFill>
                <a:latin typeface="微软雅黑" panose="020B0503020204020204" pitchFamily="34" charset="-122"/>
                <a:ea typeface="微软雅黑" panose="020B0503020204020204" pitchFamily="34" charset="-122"/>
              </a:rPr>
              <a:t>序 言</a:t>
            </a:r>
            <a:endParaRPr lang="en-US" altLang="zh-CN" sz="4000" b="1" dirty="0">
              <a:solidFill>
                <a:schemeClr val="tx1">
                  <a:lumMod val="65000"/>
                  <a:lumOff val="35000"/>
                  <a:alpha val="91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rot="10800000">
            <a:off x="642910" y="1269906"/>
            <a:ext cx="750099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14348" y="428610"/>
            <a:ext cx="2071702" cy="428628"/>
          </a:xfrm>
          <a:prstGeom prst="rect">
            <a:avLst/>
          </a:prstGeom>
        </p:spPr>
        <p:txBody>
          <a:bodyPr wrap="square" anchor="ctr" anchorCtr="1">
            <a:noAutofit/>
          </a:bodyPr>
          <a:lstStyle/>
          <a:p>
            <a:pPr algn="ctr"/>
            <a:r>
              <a:rPr lang="en-US" altLang="zh-CN" sz="1700" b="1" kern="0" dirty="0" err="1">
                <a:solidFill>
                  <a:schemeClr val="tx1">
                    <a:lumMod val="65000"/>
                    <a:lumOff val="35000"/>
                  </a:schemeClr>
                </a:solidFill>
                <a:latin typeface="微软雅黑" panose="020B0503020204020204" pitchFamily="34" charset="-122"/>
                <a:ea typeface="微软雅黑" panose="020B0503020204020204" pitchFamily="34" charset="-122"/>
              </a:rPr>
              <a:t>同期资料</a:t>
            </a:r>
            <a:r>
              <a:rPr lang="zh-CN" altLang="en-US" sz="1700" b="1" kern="0" dirty="0">
                <a:solidFill>
                  <a:schemeClr val="tx1">
                    <a:lumMod val="65000"/>
                    <a:lumOff val="35000"/>
                  </a:schemeClr>
                </a:solidFill>
                <a:latin typeface="微软雅黑" panose="020B0503020204020204" pitchFamily="34" charset="-122"/>
                <a:ea typeface="微软雅黑" panose="020B0503020204020204" pitchFamily="34" charset="-122"/>
              </a:rPr>
              <a:t>网报讲解</a:t>
            </a:r>
            <a:endParaRPr lang="zh-CN" altLang="en-US" sz="1700" b="1"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356462"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4.3 </a:t>
            </a:r>
            <a:r>
              <a:rPr lang="zh-CN" altLang="en-US" sz="1600" dirty="0">
                <a:latin typeface="微软雅黑" panose="020B0503020204020204" pitchFamily="34" charset="-122"/>
                <a:ea typeface="微软雅黑" panose="020B0503020204020204" pitchFamily="34" charset="-122"/>
              </a:rPr>
              <a:t>对外投资</a:t>
            </a:r>
          </a:p>
        </p:txBody>
      </p:sp>
      <p:sp>
        <p:nvSpPr>
          <p:cNvPr id="2049" name="Rectangle 1"/>
          <p:cNvSpPr>
            <a:spLocks noChangeArrowheads="1"/>
          </p:cNvSpPr>
          <p:nvPr/>
        </p:nvSpPr>
        <p:spPr bwMode="auto">
          <a:xfrm>
            <a:off x="1000100" y="1285866"/>
            <a:ext cx="7572428" cy="3362459"/>
          </a:xfrm>
          <a:prstGeom prst="rect">
            <a:avLst/>
          </a:prstGeom>
          <a:noFill/>
          <a:ln w="9525">
            <a:noFill/>
            <a:miter lim="800000"/>
          </a:ln>
          <a:effectLst/>
        </p:spPr>
        <p:txBody>
          <a:bodyPr vert="horz" wrap="square" lIns="91440" tIns="45720" rIns="91440" bIns="45720" numCol="1" anchor="ctr" anchorCtr="0" compatLnSpc="1">
            <a:spAutoFit/>
          </a:bodyPr>
          <a:lstStyle/>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4.3.1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对外投资基本信息</a:t>
            </a:r>
          </a:p>
          <a:p>
            <a:pPr indent="406400">
              <a:lnSpc>
                <a:spcPts val="2500"/>
              </a:lnSpc>
              <a:spcBef>
                <a:spcPts val="0"/>
              </a:spcBef>
            </a:pPr>
            <a:r>
              <a:rPr lang="zh-CN" altLang="en-US" sz="1600" dirty="0"/>
              <a:t>披露企业对外投资项目的投资地区、金额、主营业务及战略规划。</a:t>
            </a:r>
            <a:endParaRPr lang="en-US" altLang="zh-CN" sz="1600" dirty="0"/>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4.3.2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对外投资项目概况</a:t>
            </a:r>
          </a:p>
          <a:p>
            <a:pPr marL="0" lvl="2" indent="406400">
              <a:lnSpc>
                <a:spcPts val="2500"/>
              </a:lnSpc>
              <a:spcBef>
                <a:spcPts val="600"/>
              </a:spcBef>
            </a:pPr>
            <a:r>
              <a:rPr lang="zh-CN" altLang="en-US" sz="1600" dirty="0"/>
              <a:t>披露企业对外投资项目的股权结构、组织结构，高级管理员的雇佣方式，项目决策权限归属。</a:t>
            </a:r>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4.3.3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对外投资项目数据</a:t>
            </a:r>
          </a:p>
          <a:p>
            <a:pPr marL="0" lvl="2" indent="406400">
              <a:lnSpc>
                <a:spcPts val="2500"/>
              </a:lnSpc>
              <a:spcBef>
                <a:spcPts val="600"/>
              </a:spcBef>
            </a:pPr>
            <a:r>
              <a:rPr lang="zh-CN" altLang="en-US" sz="1600" dirty="0"/>
              <a:t>披露企业对外投资项目的营运数据，如资产负债率、总资产周转率、资本收益率、净资产收益率等。</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a:p>
            <a:pPr marL="0" lvl="2" indent="406400">
              <a:lnSpc>
                <a:spcPts val="2500"/>
              </a:lnSpc>
              <a:spcBef>
                <a:spcPts val="600"/>
              </a:spcBef>
            </a:pPr>
            <a:endParaRPr lang="zh-CN" altLang="en-US" sz="1600" dirty="0"/>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766830"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4.4 </a:t>
            </a:r>
            <a:r>
              <a:rPr lang="zh-CN" altLang="en-US" sz="1600" dirty="0">
                <a:latin typeface="微软雅黑" panose="020B0503020204020204" pitchFamily="34" charset="-122"/>
                <a:ea typeface="微软雅黑" panose="020B0503020204020204" pitchFamily="34" charset="-122"/>
              </a:rPr>
              <a:t>关联股权转让</a:t>
            </a:r>
          </a:p>
        </p:txBody>
      </p:sp>
      <p:sp>
        <p:nvSpPr>
          <p:cNvPr id="2049" name="Rectangle 1"/>
          <p:cNvSpPr>
            <a:spLocks noChangeArrowheads="1"/>
          </p:cNvSpPr>
          <p:nvPr/>
        </p:nvSpPr>
        <p:spPr bwMode="auto">
          <a:xfrm>
            <a:off x="1000100" y="1330092"/>
            <a:ext cx="7572428" cy="3041858"/>
          </a:xfrm>
          <a:prstGeom prst="rect">
            <a:avLst/>
          </a:prstGeom>
          <a:noFill/>
          <a:ln w="9525">
            <a:noFill/>
            <a:miter lim="800000"/>
          </a:ln>
          <a:effectLst/>
        </p:spPr>
        <p:txBody>
          <a:bodyPr vert="horz" wrap="square" lIns="91440" tIns="45720" rIns="91440" bIns="45720" numCol="1" anchor="ctr" anchorCtr="0" compatLnSpc="1">
            <a:spAutoFit/>
          </a:bodyPr>
          <a:lstStyle/>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4.4.1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股权转让概况</a:t>
            </a:r>
          </a:p>
          <a:p>
            <a:pPr marL="0" lvl="2" indent="406400">
              <a:lnSpc>
                <a:spcPts val="2500"/>
              </a:lnSpc>
              <a:spcBef>
                <a:spcPts val="600"/>
              </a:spcBef>
            </a:pPr>
            <a:r>
              <a:rPr lang="zh-CN" altLang="en-US" sz="1600" dirty="0"/>
              <a:t>披露企业股权转让背景、参与方、时间、价格、支付方式，以及影响股权转让的其他因素。</a:t>
            </a:r>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4.4.2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股权转让标的的相关信息</a:t>
            </a:r>
          </a:p>
          <a:p>
            <a:pPr marL="0" lvl="2" indent="406400">
              <a:lnSpc>
                <a:spcPts val="2500"/>
              </a:lnSpc>
              <a:spcBef>
                <a:spcPts val="600"/>
              </a:spcBef>
            </a:pPr>
            <a:r>
              <a:rPr lang="zh-CN" altLang="en-US" sz="1600" dirty="0"/>
              <a:t>披露股权转让标的所在地，出让方获取该股权的时间、方式和成本，股权收益等。</a:t>
            </a:r>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4.4.3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其他信息</a:t>
            </a:r>
          </a:p>
          <a:p>
            <a:pPr marL="0" lvl="2" indent="406400">
              <a:lnSpc>
                <a:spcPts val="2500"/>
              </a:lnSpc>
              <a:spcBef>
                <a:spcPts val="600"/>
              </a:spcBef>
            </a:pPr>
            <a:r>
              <a:rPr lang="zh-CN" altLang="en-US" sz="1600" dirty="0"/>
              <a:t>披露尽职调查报告或资产评估报告等与股权转让相关的其他信息。</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356462"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4.5 </a:t>
            </a:r>
            <a:r>
              <a:rPr lang="zh-CN" altLang="en-US" sz="1600" dirty="0">
                <a:latin typeface="微软雅黑" panose="020B0503020204020204" pitchFamily="34" charset="-122"/>
                <a:ea typeface="微软雅黑" panose="020B0503020204020204" pitchFamily="34" charset="-122"/>
              </a:rPr>
              <a:t>关联劳务</a:t>
            </a:r>
          </a:p>
        </p:txBody>
      </p:sp>
      <p:sp>
        <p:nvSpPr>
          <p:cNvPr id="2049" name="Rectangle 1"/>
          <p:cNvSpPr>
            <a:spLocks noChangeArrowheads="1"/>
          </p:cNvSpPr>
          <p:nvPr/>
        </p:nvSpPr>
        <p:spPr bwMode="auto">
          <a:xfrm>
            <a:off x="1000100" y="1286068"/>
            <a:ext cx="7572428" cy="3328475"/>
          </a:xfrm>
          <a:prstGeom prst="rect">
            <a:avLst/>
          </a:prstGeom>
          <a:noFill/>
          <a:ln w="9525">
            <a:noFill/>
            <a:miter lim="800000"/>
          </a:ln>
          <a:effectLst/>
        </p:spPr>
        <p:txBody>
          <a:bodyPr vert="horz" wrap="square" lIns="91440" tIns="45720" rIns="91440" bIns="45720" numCol="1" anchor="ctr" anchorCtr="0" compatLnSpc="1">
            <a:spAutoFit/>
          </a:bodyPr>
          <a:lstStyle/>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4.5.1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关联劳务概况</a:t>
            </a:r>
          </a:p>
          <a:p>
            <a:pPr marL="0" lvl="2" indent="406400">
              <a:lnSpc>
                <a:spcPts val="2500"/>
              </a:lnSpc>
              <a:spcBef>
                <a:spcPts val="600"/>
              </a:spcBef>
            </a:pPr>
            <a:r>
              <a:rPr lang="zh-CN" altLang="en-US" sz="1600" dirty="0"/>
              <a:t>披露劳务提供方和接受方，劳务的具体内容、特性、开展方式、定价原则、支付形式，以及劳务发生后各方受益情况等。</a:t>
            </a:r>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4.5.2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劳务成本费用的归集</a:t>
            </a:r>
          </a:p>
          <a:p>
            <a:pPr marL="0" lvl="2" indent="406400">
              <a:lnSpc>
                <a:spcPts val="2500"/>
              </a:lnSpc>
              <a:spcBef>
                <a:spcPts val="600"/>
              </a:spcBef>
            </a:pPr>
            <a:r>
              <a:rPr lang="zh-CN" altLang="en-US" sz="1600" dirty="0"/>
              <a:t>披露劳务成本费用的归集方法、项目、金额、分配标准、计算过程及结果等。</a:t>
            </a:r>
          </a:p>
          <a:p>
            <a:pPr marL="0" lvl="2" indent="406400">
              <a:lnSpc>
                <a:spcPts val="2500"/>
              </a:lnSpc>
              <a:spcBef>
                <a:spcPts val="600"/>
              </a:spcBef>
            </a:pPr>
            <a:r>
              <a:rPr lang="en-US" altLang="zh-CN" sz="1600" dirty="0">
                <a:latin typeface="微软雅黑" panose="020B0503020204020204" pitchFamily="34" charset="-122"/>
                <a:ea typeface="微软雅黑" panose="020B0503020204020204" pitchFamily="34" charset="-122"/>
                <a:cs typeface="Arial" panose="020B0604020202020204" pitchFamily="34" charset="0"/>
              </a:rPr>
              <a:t>4.5.3 </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其他劳务交易</a:t>
            </a:r>
          </a:p>
          <a:p>
            <a:pPr marL="0" lvl="2" indent="406400">
              <a:lnSpc>
                <a:spcPts val="2500"/>
              </a:lnSpc>
              <a:spcBef>
                <a:spcPts val="600"/>
              </a:spcBef>
            </a:pPr>
            <a:r>
              <a:rPr lang="zh-CN" altLang="en-US" sz="1600" dirty="0"/>
              <a:t>披露企业及其所属企业集团与非关联方存在相同或者类似劳务</a:t>
            </a:r>
            <a:endParaRPr lang="en-US" altLang="zh-CN" sz="1600" dirty="0"/>
          </a:p>
          <a:p>
            <a:pPr marL="0" lvl="2">
              <a:lnSpc>
                <a:spcPts val="2500"/>
              </a:lnSpc>
              <a:spcBef>
                <a:spcPts val="0"/>
              </a:spcBef>
            </a:pPr>
            <a:r>
              <a:rPr lang="zh-CN" altLang="en-US" sz="1600" dirty="0"/>
              <a:t>交易的，还应当详细说明关联劳务与非关联劳务在定价原则和交易</a:t>
            </a:r>
            <a:endParaRPr lang="en-US" altLang="zh-CN" sz="1600" dirty="0"/>
          </a:p>
          <a:p>
            <a:pPr marL="0" lvl="2">
              <a:lnSpc>
                <a:spcPts val="2500"/>
              </a:lnSpc>
              <a:spcBef>
                <a:spcPts val="0"/>
              </a:spcBef>
            </a:pPr>
            <a:r>
              <a:rPr lang="zh-CN" altLang="en-US" sz="1600" dirty="0"/>
              <a:t>结果上的异同。</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3203121"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4.6 </a:t>
            </a:r>
            <a:r>
              <a:rPr lang="zh-CN" altLang="en-US" sz="1600" dirty="0">
                <a:latin typeface="微软雅黑" panose="020B0503020204020204" pitchFamily="34" charset="-122"/>
                <a:ea typeface="微软雅黑" panose="020B0503020204020204" pitchFamily="34" charset="-122"/>
              </a:rPr>
              <a:t>预约定价安排和其他税收裁定</a:t>
            </a:r>
          </a:p>
        </p:txBody>
      </p:sp>
      <p:sp>
        <p:nvSpPr>
          <p:cNvPr id="2049" name="Rectangle 1"/>
          <p:cNvSpPr>
            <a:spLocks noChangeArrowheads="1"/>
          </p:cNvSpPr>
          <p:nvPr/>
        </p:nvSpPr>
        <p:spPr bwMode="auto">
          <a:xfrm>
            <a:off x="1000100" y="1334160"/>
            <a:ext cx="7572428" cy="733534"/>
          </a:xfrm>
          <a:prstGeom prst="rect">
            <a:avLst/>
          </a:prstGeom>
          <a:noFill/>
          <a:ln w="9525">
            <a:noFill/>
            <a:miter lim="800000"/>
          </a:ln>
          <a:effectLst/>
        </p:spPr>
        <p:txBody>
          <a:bodyPr vert="horz" wrap="square" lIns="91440" tIns="45720" rIns="91440" bIns="45720" numCol="1" anchor="ctr" anchorCtr="0" compatLnSpc="1">
            <a:spAutoFit/>
          </a:bodyPr>
          <a:lstStyle/>
          <a:p>
            <a:pPr marL="0" lvl="2"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披露与企业关联交易直接相关的，中国以外其他国家税务主管当局签订的预约定价安排和作出的其他税收裁定。</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413" y="1671638"/>
            <a:ext cx="2376487" cy="2025650"/>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2419350" y="1857375"/>
            <a:ext cx="1835759" cy="1938992"/>
          </a:xfrm>
          <a:prstGeom prst="rect">
            <a:avLst/>
          </a:prstGeom>
          <a:noFill/>
          <a:ln w="9525">
            <a:noFill/>
            <a:miter lim="800000"/>
          </a:ln>
        </p:spPr>
        <p:txBody>
          <a:bodyPr wrap="none">
            <a:spAutoFit/>
          </a:bodyPr>
          <a:lstStyle/>
          <a:p>
            <a:r>
              <a:rPr lang="en-US" altLang="zh-CN" sz="12000" dirty="0">
                <a:solidFill>
                  <a:schemeClr val="bg2"/>
                </a:solidFill>
                <a:latin typeface="Impact" panose="020B0806030902050204" pitchFamily="34" charset="0"/>
              </a:rPr>
              <a:t>05</a:t>
            </a:r>
            <a:endParaRPr lang="zh-CN" altLang="en-US" sz="12000" dirty="0">
              <a:solidFill>
                <a:schemeClr val="bg2"/>
              </a:solidFill>
              <a:latin typeface="Impact" panose="020B0806030902050204" pitchFamily="34" charset="0"/>
            </a:endParaRPr>
          </a:p>
        </p:txBody>
      </p:sp>
      <p:sp>
        <p:nvSpPr>
          <p:cNvPr id="9" name="TextBox 8"/>
          <p:cNvSpPr txBox="1"/>
          <p:nvPr/>
        </p:nvSpPr>
        <p:spPr>
          <a:xfrm>
            <a:off x="4211960" y="1912771"/>
            <a:ext cx="3647152" cy="923330"/>
          </a:xfrm>
          <a:prstGeom prst="rect">
            <a:avLst/>
          </a:prstGeom>
          <a:noFill/>
        </p:spPr>
        <p:txBody>
          <a:bodyPr wrap="none">
            <a:spAutoFit/>
          </a:bodyPr>
          <a:lstStyle/>
          <a:p>
            <a:pPr fontAlgn="auto">
              <a:spcBef>
                <a:spcPts val="0"/>
              </a:spcBef>
              <a:spcAft>
                <a:spcPts val="0"/>
              </a:spcAft>
              <a:defRPr/>
            </a:pPr>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可比性分析</a:t>
            </a:r>
          </a:p>
        </p:txBody>
      </p:sp>
      <p:cxnSp>
        <p:nvCxnSpPr>
          <p:cNvPr id="11" name="直接连接符 10"/>
          <p:cNvCxnSpPr/>
          <p:nvPr/>
        </p:nvCxnSpPr>
        <p:spPr>
          <a:xfrm>
            <a:off x="4152900" y="2825750"/>
            <a:ext cx="308292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12"/>
          <p:cNvGrpSpPr/>
          <p:nvPr/>
        </p:nvGrpSpPr>
        <p:grpSpPr bwMode="auto">
          <a:xfrm>
            <a:off x="4571998" y="2920997"/>
            <a:ext cx="974816" cy="307777"/>
            <a:chOff x="1694389" y="3210524"/>
            <a:chExt cx="974911" cy="307579"/>
          </a:xfrm>
        </p:grpSpPr>
        <p:sp>
          <p:nvSpPr>
            <p:cNvPr id="3" name="矩形 13"/>
            <p:cNvSpPr/>
            <p:nvPr/>
          </p:nvSpPr>
          <p:spPr>
            <a:xfrm flipH="1">
              <a:off x="1694389" y="3364419"/>
              <a:ext cx="71445"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4"/>
            <p:cNvSpPr txBox="1"/>
            <p:nvPr/>
          </p:nvSpPr>
          <p:spPr>
            <a:xfrm>
              <a:off x="1766401" y="3210524"/>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可比对象</a:t>
              </a:r>
            </a:p>
          </p:txBody>
        </p:sp>
      </p:grpSp>
      <p:grpSp>
        <p:nvGrpSpPr>
          <p:cNvPr id="12" name="组合 15"/>
          <p:cNvGrpSpPr/>
          <p:nvPr/>
        </p:nvGrpSpPr>
        <p:grpSpPr bwMode="auto">
          <a:xfrm>
            <a:off x="5973762" y="2921000"/>
            <a:ext cx="974816" cy="307777"/>
            <a:chOff x="1694389" y="3537386"/>
            <a:chExt cx="974910" cy="307579"/>
          </a:xfrm>
        </p:grpSpPr>
        <p:sp>
          <p:nvSpPr>
            <p:cNvPr id="5" name="矩形 16"/>
            <p:cNvSpPr/>
            <p:nvPr/>
          </p:nvSpPr>
          <p:spPr>
            <a:xfrm flipH="1">
              <a:off x="1694389" y="3691276"/>
              <a:ext cx="71444"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Box 17"/>
            <p:cNvSpPr txBox="1"/>
            <p:nvPr/>
          </p:nvSpPr>
          <p:spPr>
            <a:xfrm>
              <a:off x="1766401" y="3537386"/>
              <a:ext cx="902898"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选择条件</a:t>
              </a:r>
            </a:p>
          </p:txBody>
        </p:sp>
      </p:grpSp>
      <p:grpSp>
        <p:nvGrpSpPr>
          <p:cNvPr id="13" name="组合 18"/>
          <p:cNvGrpSpPr/>
          <p:nvPr/>
        </p:nvGrpSpPr>
        <p:grpSpPr bwMode="auto">
          <a:xfrm>
            <a:off x="4571998" y="3281359"/>
            <a:ext cx="974814" cy="307777"/>
            <a:chOff x="1694389" y="3875935"/>
            <a:chExt cx="974909" cy="307579"/>
          </a:xfrm>
        </p:grpSpPr>
        <p:sp>
          <p:nvSpPr>
            <p:cNvPr id="7" name="矩形 19"/>
            <p:cNvSpPr/>
            <p:nvPr/>
          </p:nvSpPr>
          <p:spPr>
            <a:xfrm flipH="1">
              <a:off x="1694389" y="4029829"/>
              <a:ext cx="71445"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Box 20"/>
            <p:cNvSpPr txBox="1"/>
            <p:nvPr/>
          </p:nvSpPr>
          <p:spPr>
            <a:xfrm>
              <a:off x="1766399" y="3875935"/>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搜索方法</a:t>
              </a:r>
            </a:p>
          </p:txBody>
        </p:sp>
      </p:grpSp>
      <p:grpSp>
        <p:nvGrpSpPr>
          <p:cNvPr id="14" name="组合 15"/>
          <p:cNvGrpSpPr/>
          <p:nvPr/>
        </p:nvGrpSpPr>
        <p:grpSpPr bwMode="auto">
          <a:xfrm>
            <a:off x="5973761" y="3281358"/>
            <a:ext cx="974815" cy="307777"/>
            <a:chOff x="1694389" y="4211986"/>
            <a:chExt cx="974910" cy="307579"/>
          </a:xfrm>
        </p:grpSpPr>
        <p:sp>
          <p:nvSpPr>
            <p:cNvPr id="17" name="矩形 16"/>
            <p:cNvSpPr/>
            <p:nvPr/>
          </p:nvSpPr>
          <p:spPr>
            <a:xfrm flipH="1">
              <a:off x="1694389" y="4365880"/>
              <a:ext cx="71444"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9" name="TextBox 18"/>
            <p:cNvSpPr txBox="1"/>
            <p:nvPr/>
          </p:nvSpPr>
          <p:spPr>
            <a:xfrm>
              <a:off x="1766400" y="4211986"/>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信息来源</a:t>
              </a:r>
            </a:p>
          </p:txBody>
        </p:sp>
      </p:grpSp>
      <p:sp>
        <p:nvSpPr>
          <p:cNvPr id="20" name="矩形 19"/>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Part1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同期资料模板介绍</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1452642"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 5 </a:t>
            </a:r>
            <a:r>
              <a:rPr lang="zh-CN" altLang="en-US" sz="1600" dirty="0">
                <a:latin typeface="微软雅黑" panose="020B0503020204020204" pitchFamily="34" charset="-122"/>
                <a:ea typeface="微软雅黑" panose="020B0503020204020204" pitchFamily="34" charset="-122"/>
              </a:rPr>
              <a:t>可比性分析</a:t>
            </a:r>
          </a:p>
        </p:txBody>
      </p:sp>
      <p:sp>
        <p:nvSpPr>
          <p:cNvPr id="2049" name="Rectangle 1"/>
          <p:cNvSpPr>
            <a:spLocks noChangeArrowheads="1"/>
          </p:cNvSpPr>
          <p:nvPr/>
        </p:nvSpPr>
        <p:spPr bwMode="auto">
          <a:xfrm>
            <a:off x="1403648" y="1355061"/>
            <a:ext cx="7572428" cy="3010568"/>
          </a:xfrm>
          <a:prstGeom prst="rect">
            <a:avLst/>
          </a:prstGeom>
          <a:noFill/>
          <a:ln w="9525">
            <a:noFill/>
            <a:miter lim="800000"/>
          </a:ln>
          <a:effectLst/>
        </p:spPr>
        <p:txBody>
          <a:bodyPr vert="horz" wrap="square" lIns="91440" tIns="45720" rIns="91440" bIns="45720" numCol="1" anchor="ctr" anchorCtr="0" compatLnSpc="1">
            <a:spAutoFit/>
          </a:bodyPr>
          <a:lstStyle/>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可比性分析考虑的因素，包括交易资产或者劳务特性，交易各方功能、风险和资产，合同条款，经济环境，经营策略等。</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可比企业执行的功能、承担的风险以及使用的资产等相关信息。</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可比对象搜索方法、信息来源、选择条件及理由。</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所选取的内部或者外部可比非受控交易信息和可比企业的财务信息。</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可比数据的差异调整及理由。</a:t>
            </a: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a:p>
            <a:pPr lvl="0" indent="406400">
              <a:lnSpc>
                <a:spcPts val="2500"/>
              </a:lnSpc>
              <a:spcBef>
                <a:spcPts val="600"/>
              </a:spcBef>
            </a:pPr>
            <a:r>
              <a:rPr lang="zh-CN" altLang="en-US" sz="1600" dirty="0">
                <a:latin typeface="微软雅黑" panose="020B0503020204020204" pitchFamily="34" charset="-122"/>
                <a:ea typeface="微软雅黑" panose="020B0503020204020204" pitchFamily="34" charset="-122"/>
                <a:cs typeface="Arial" panose="020B0604020202020204" pitchFamily="34" charset="0"/>
              </a:rPr>
              <a:t>其中，可比企业筛选方法的有关内容通过填写</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可比性分析表</a:t>
            </a:r>
            <a:r>
              <a:rPr lang="en-US" altLang="zh-CN" sz="1600" b="1" dirty="0">
                <a:latin typeface="微软雅黑" panose="020B0503020204020204" pitchFamily="34" charset="-122"/>
                <a:ea typeface="微软雅黑" panose="020B0503020204020204" pitchFamily="34" charset="-122"/>
                <a:cs typeface="Arial" panose="020B0604020202020204" pitchFamily="34" charset="0"/>
                <a:hlinkClick r:id="rId3" action="ppaction://hlinksldjump"/>
              </a:rPr>
              <a:t>》</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（见附件</a:t>
            </a:r>
            <a:r>
              <a:rPr lang="en-US" altLang="zh-CN" sz="1600" dirty="0">
                <a:latin typeface="微软雅黑" panose="020B0503020204020204" pitchFamily="34" charset="-122"/>
                <a:ea typeface="微软雅黑" panose="020B0503020204020204" pitchFamily="34" charset="-122"/>
                <a:cs typeface="Arial" panose="020B0604020202020204" pitchFamily="34" charset="0"/>
              </a:rPr>
              <a:t>6</a:t>
            </a:r>
            <a:r>
              <a:rPr lang="zh-CN" altLang="en-US" sz="1600" dirty="0">
                <a:latin typeface="微软雅黑" panose="020B0503020204020204" pitchFamily="34" charset="-122"/>
                <a:ea typeface="微软雅黑" panose="020B0503020204020204" pitchFamily="34" charset="-122"/>
                <a:cs typeface="Arial" panose="020B0604020202020204" pitchFamily="34" charset="0"/>
              </a:rPr>
              <a:t>）披露。</a:t>
            </a: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413" y="1671638"/>
            <a:ext cx="2376487" cy="2025650"/>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2419350" y="1857375"/>
            <a:ext cx="1843774" cy="1938992"/>
          </a:xfrm>
          <a:prstGeom prst="rect">
            <a:avLst/>
          </a:prstGeom>
          <a:noFill/>
          <a:ln w="9525">
            <a:noFill/>
            <a:miter lim="800000"/>
          </a:ln>
        </p:spPr>
        <p:txBody>
          <a:bodyPr wrap="none">
            <a:spAutoFit/>
          </a:bodyPr>
          <a:lstStyle/>
          <a:p>
            <a:r>
              <a:rPr lang="en-US" altLang="zh-CN" sz="12000" dirty="0">
                <a:solidFill>
                  <a:schemeClr val="bg2"/>
                </a:solidFill>
                <a:latin typeface="Impact" panose="020B0806030902050204" pitchFamily="34" charset="0"/>
              </a:rPr>
              <a:t>06</a:t>
            </a:r>
            <a:endParaRPr lang="zh-CN" altLang="en-US" sz="12000" dirty="0">
              <a:solidFill>
                <a:schemeClr val="bg2"/>
              </a:solidFill>
              <a:latin typeface="Impact" panose="020B0806030902050204" pitchFamily="34" charset="0"/>
            </a:endParaRPr>
          </a:p>
        </p:txBody>
      </p:sp>
      <p:sp>
        <p:nvSpPr>
          <p:cNvPr id="9" name="TextBox 8"/>
          <p:cNvSpPr txBox="1"/>
          <p:nvPr/>
        </p:nvSpPr>
        <p:spPr>
          <a:xfrm>
            <a:off x="4211960" y="1912771"/>
            <a:ext cx="3646188" cy="1477328"/>
          </a:xfrm>
          <a:prstGeom prst="rect">
            <a:avLst/>
          </a:prstGeom>
          <a:noFill/>
        </p:spPr>
        <p:txBody>
          <a:bodyPr wrap="square">
            <a:spAutoFit/>
          </a:bodyPr>
          <a:lstStyle/>
          <a:p>
            <a:pPr fontAlgn="auto">
              <a:spcBef>
                <a:spcPts val="0"/>
              </a:spcBef>
              <a:spcAft>
                <a:spcPts val="0"/>
              </a:spcAft>
              <a:defRPr/>
            </a:pPr>
            <a:r>
              <a:rPr lang="zh-CN" altLang="en-US" sz="45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转让定价方法的选择和使用</a:t>
            </a:r>
          </a:p>
        </p:txBody>
      </p:sp>
      <p:sp>
        <p:nvSpPr>
          <p:cNvPr id="6" name="矩形 5"/>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Part1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同期资料模板介绍</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8" name="Freeform 6"/>
          <p:cNvSpPr/>
          <p:nvPr/>
        </p:nvSpPr>
        <p:spPr bwMode="auto">
          <a:xfrm>
            <a:off x="642910" y="1000114"/>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00114"/>
            <a:ext cx="2888932" cy="338554"/>
          </a:xfrm>
          <a:prstGeom prst="rect">
            <a:avLst/>
          </a:prstGeom>
        </p:spPr>
        <p:txBody>
          <a:bodyPr wrap="none">
            <a:spAutoFit/>
          </a:bodyPr>
          <a:lstStyle/>
          <a:p>
            <a:pPr marL="0" lvl="1"/>
            <a:r>
              <a:rPr lang="en-US" altLang="zh-CN" sz="1600" dirty="0">
                <a:latin typeface="微软雅黑" panose="020B0503020204020204" pitchFamily="34" charset="-122"/>
                <a:ea typeface="微软雅黑" panose="020B0503020204020204" pitchFamily="34" charset="-122"/>
              </a:rPr>
              <a:t> 6 </a:t>
            </a:r>
            <a:r>
              <a:rPr lang="zh-CN" altLang="en-US" sz="1600" dirty="0">
                <a:latin typeface="微软雅黑" panose="020B0503020204020204" pitchFamily="34" charset="-122"/>
                <a:ea typeface="微软雅黑" panose="020B0503020204020204" pitchFamily="34" charset="-122"/>
              </a:rPr>
              <a:t>转让定价方法的选择和使用</a:t>
            </a:r>
          </a:p>
        </p:txBody>
      </p:sp>
      <p:sp>
        <p:nvSpPr>
          <p:cNvPr id="2049" name="Rectangle 1"/>
          <p:cNvSpPr>
            <a:spLocks noChangeArrowheads="1"/>
          </p:cNvSpPr>
          <p:nvPr/>
        </p:nvSpPr>
        <p:spPr bwMode="auto">
          <a:xfrm>
            <a:off x="1536076" y="1347614"/>
            <a:ext cx="7607924" cy="2689967"/>
          </a:xfrm>
          <a:prstGeom prst="rect">
            <a:avLst/>
          </a:prstGeom>
          <a:noFill/>
          <a:ln w="9525">
            <a:noFill/>
            <a:miter lim="800000"/>
          </a:ln>
          <a:effectLst/>
        </p:spPr>
        <p:txBody>
          <a:bodyPr vert="horz" wrap="square" lIns="91440" tIns="45720" rIns="91440" bIns="45720" numCol="1" anchor="ctr" anchorCtr="0" compatLnSpc="1">
            <a:spAutoFit/>
          </a:bodyPr>
          <a:lstStyle/>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被测试方的选择及理由。</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转让定价方法的选用及理由，无论选择何种转让定价方法，均须说明企业对集团整体利润或者剩余利润所做的贡献。</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确定可比非关联交易价格或者利润的过程中所做的假设和判断。</a:t>
            </a:r>
            <a:endParaRPr lang="en-US" altLang="zh-CN" sz="1600" b="0" i="0" dirty="0">
              <a:solidFill>
                <a:srgbClr val="333333"/>
              </a:solidFill>
              <a:effectLst/>
              <a:latin typeface="Microsoft YaHei" panose="020B0503020204020204" pitchFamily="34" charset="-122"/>
              <a:ea typeface="Microsoft YaHei" panose="020B0503020204020204" pitchFamily="34" charset="-122"/>
            </a:endParaRPr>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运用合理的转让定价方法和可比性分析结果，确定可比非关联交易价格或者利润。</a:t>
            </a:r>
            <a:endParaRPr lang="en-US" altLang="zh-CN" sz="1600" b="0" i="0" dirty="0">
              <a:solidFill>
                <a:srgbClr val="333333"/>
              </a:solidFill>
              <a:effectLst/>
              <a:latin typeface="Microsoft YaHei" panose="020B0503020204020204" pitchFamily="34" charset="-122"/>
              <a:ea typeface="Microsoft YaHei" panose="020B0503020204020204" pitchFamily="34" charset="-122"/>
            </a:endParaRPr>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其他支持所选用转让定价方法的资料。</a:t>
            </a:r>
            <a:endParaRPr lang="en-US" altLang="zh-CN" sz="1600" dirty="0"/>
          </a:p>
          <a:p>
            <a:pPr marL="285750" lvl="0" indent="-285750">
              <a:lnSpc>
                <a:spcPts val="2500"/>
              </a:lnSpc>
              <a:spcBef>
                <a:spcPts val="600"/>
              </a:spcBef>
              <a:buFont typeface="Wingdings" panose="05000000000000000000" pitchFamily="2" charset="2"/>
              <a:buChar char="Ø"/>
            </a:pPr>
            <a:r>
              <a:rPr lang="zh-CN" altLang="en-US" sz="1600" b="0" i="0" dirty="0">
                <a:solidFill>
                  <a:srgbClr val="333333"/>
                </a:solidFill>
                <a:effectLst/>
                <a:latin typeface="Microsoft YaHei" panose="020B0503020204020204" pitchFamily="34" charset="-122"/>
                <a:ea typeface="Microsoft YaHei" panose="020B0503020204020204" pitchFamily="34" charset="-122"/>
              </a:rPr>
              <a:t>关联交易定价是否符合独立交易原则的分析及结论。</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286116" y="2071684"/>
            <a:ext cx="5314275" cy="861774"/>
          </a:xfrm>
          <a:prstGeom prst="rect">
            <a:avLst/>
          </a:prstGeom>
          <a:noFill/>
          <a:ln w="9525">
            <a:noFill/>
            <a:miter lim="800000"/>
          </a:ln>
        </p:spPr>
        <p:txBody>
          <a:bodyPr wrap="none">
            <a:spAutoFit/>
          </a:bodyPr>
          <a:lstStyle/>
          <a:p>
            <a:r>
              <a:rPr lang="zh-CN" altLang="en-US" sz="5000" dirty="0">
                <a:solidFill>
                  <a:schemeClr val="tx1">
                    <a:lumMod val="65000"/>
                    <a:lumOff val="35000"/>
                  </a:schemeClr>
                </a:solidFill>
                <a:latin typeface="华文琥珀" panose="02010800040101010101" pitchFamily="2" charset="-122"/>
                <a:ea typeface="华文琥珀" panose="02010800040101010101" pitchFamily="2" charset="-122"/>
              </a:rPr>
              <a:t>同期资料网报操作</a:t>
            </a:r>
          </a:p>
        </p:txBody>
      </p:sp>
      <p:sp>
        <p:nvSpPr>
          <p:cNvPr id="18" name="矩形 17"/>
          <p:cNvSpPr/>
          <p:nvPr/>
        </p:nvSpPr>
        <p:spPr>
          <a:xfrm>
            <a:off x="714348" y="428610"/>
            <a:ext cx="3000396" cy="428628"/>
          </a:xfrm>
          <a:prstGeom prst="rect">
            <a:avLst/>
          </a:prstGeom>
        </p:spPr>
        <p:txBody>
          <a:bodyPr wrap="square" anchor="ctr" anchorCtr="0">
            <a:no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同期资料网报讲解</a:t>
            </a:r>
          </a:p>
        </p:txBody>
      </p:sp>
      <p:sp>
        <p:nvSpPr>
          <p:cNvPr id="23" name="等腰三角形 22"/>
          <p:cNvSpPr/>
          <p:nvPr/>
        </p:nvSpPr>
        <p:spPr>
          <a:xfrm>
            <a:off x="884927" y="2500312"/>
            <a:ext cx="985984" cy="863097"/>
          </a:xfrm>
          <a:prstGeom prst="triangle">
            <a:avLst/>
          </a:prstGeom>
          <a:solidFill>
            <a:srgbClr val="00ABD0">
              <a:alpha val="14000"/>
            </a:srgb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等腰三角形 24"/>
          <p:cNvSpPr/>
          <p:nvPr/>
        </p:nvSpPr>
        <p:spPr>
          <a:xfrm>
            <a:off x="1856927" y="2500312"/>
            <a:ext cx="1035660" cy="863097"/>
          </a:xfrm>
          <a:prstGeom prst="triangle">
            <a:avLst/>
          </a:prstGeom>
          <a:solidFill>
            <a:schemeClr val="bg2">
              <a:alpha val="14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等腰三角形 27"/>
          <p:cNvSpPr/>
          <p:nvPr/>
        </p:nvSpPr>
        <p:spPr>
          <a:xfrm rot="17991775">
            <a:off x="1769848" y="1425126"/>
            <a:ext cx="992448" cy="863995"/>
          </a:xfrm>
          <a:prstGeom prst="triangle">
            <a:avLst/>
          </a:prstGeom>
          <a:solidFill>
            <a:srgbClr val="00ABD0">
              <a:alpha val="14000"/>
            </a:srgb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等腰三角形 28"/>
          <p:cNvSpPr/>
          <p:nvPr/>
        </p:nvSpPr>
        <p:spPr>
          <a:xfrm rot="17987984">
            <a:off x="766325" y="1428395"/>
            <a:ext cx="991061" cy="858943"/>
          </a:xfrm>
          <a:prstGeom prst="triangle">
            <a:avLst/>
          </a:prstGeom>
          <a:solidFill>
            <a:schemeClr val="tx2">
              <a:lumMod val="60000"/>
              <a:lumOff val="40000"/>
              <a:alpha val="14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857224" y="1928808"/>
            <a:ext cx="2273379" cy="1138773"/>
          </a:xfrm>
          <a:prstGeom prst="rect">
            <a:avLst/>
          </a:prstGeom>
        </p:spPr>
        <p:txBody>
          <a:bodyPr wrap="none">
            <a:spAutoFit/>
          </a:bodyPr>
          <a:lstStyle/>
          <a:p>
            <a:r>
              <a:rPr lang="en-US" altLang="zh-CN" sz="6800" b="1" dirty="0">
                <a:solidFill>
                  <a:schemeClr val="tx2">
                    <a:lumMod val="75000"/>
                  </a:schemeClr>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Part2</a:t>
            </a:r>
            <a:endParaRPr lang="zh-CN" altLang="en-US" sz="6800" b="1" dirty="0">
              <a:solidFill>
                <a:schemeClr val="tx2">
                  <a:lumMod val="75000"/>
                </a:schemeClr>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Part2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同期资料网报操作</a:t>
            </a:r>
          </a:p>
        </p:txBody>
      </p:sp>
      <p:pic>
        <p:nvPicPr>
          <p:cNvPr id="5" name="图片 4"/>
          <p:cNvPicPr>
            <a:picLocks noChangeAspect="1"/>
          </p:cNvPicPr>
          <p:nvPr/>
        </p:nvPicPr>
        <p:blipFill>
          <a:blip r:embed="rId3" cstate="print"/>
          <a:stretch>
            <a:fillRect/>
          </a:stretch>
        </p:blipFill>
        <p:spPr>
          <a:xfrm>
            <a:off x="395536" y="1246210"/>
            <a:ext cx="8208912" cy="3897290"/>
          </a:xfrm>
          <a:prstGeom prst="rect">
            <a:avLst/>
          </a:prstGeom>
        </p:spPr>
      </p:pic>
      <p:sp>
        <p:nvSpPr>
          <p:cNvPr id="16" name="文本框 15"/>
          <p:cNvSpPr txBox="1"/>
          <p:nvPr/>
        </p:nvSpPr>
        <p:spPr>
          <a:xfrm>
            <a:off x="539552" y="897539"/>
            <a:ext cx="8064896" cy="338554"/>
          </a:xfrm>
          <a:prstGeom prst="rect">
            <a:avLst/>
          </a:prstGeom>
          <a:noFill/>
        </p:spPr>
        <p:txBody>
          <a:bodyPr wrap="square">
            <a:spAutoFit/>
          </a:bodyPr>
          <a:lstStyle/>
          <a:p>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进入方法</a:t>
            </a:r>
            <a:r>
              <a:rPr lang="en-US" altLang="zh-CN"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在办税中心</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税费申报及缴纳</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申报辅助信息报告</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特别纳税调整数据采集</a:t>
            </a:r>
            <a:endParaRPr lang="zh-CN" altLang="en-US"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矩形 3"/>
          <p:cNvSpPr>
            <a:spLocks noChangeArrowheads="1"/>
          </p:cNvSpPr>
          <p:nvPr/>
        </p:nvSpPr>
        <p:spPr bwMode="auto">
          <a:xfrm>
            <a:off x="539750" y="1324646"/>
            <a:ext cx="7604150" cy="2758440"/>
          </a:xfrm>
          <a:prstGeom prst="rect">
            <a:avLst/>
          </a:prstGeom>
          <a:noFill/>
          <a:ln>
            <a:noFill/>
          </a:ln>
        </p:spPr>
        <p:txBody>
          <a:bodyPr wrap="square">
            <a:spAutoFit/>
          </a:bodyPr>
          <a:lstStyle/>
          <a:p>
            <a:pPr indent="360045" algn="just" fontAlgn="auto">
              <a:lnSpc>
                <a:spcPts val="2600"/>
              </a:lnSpc>
              <a:spcBef>
                <a:spcPts val="0"/>
              </a:spcBef>
              <a:spcAft>
                <a:spcPts val="0"/>
              </a:spcAft>
              <a:defRPr/>
            </a:pPr>
            <a:r>
              <a:rPr lang="zh-CN" sz="1500" kern="0" dirty="0">
                <a:latin typeface="微软雅黑" panose="020B0503020204020204" pitchFamily="34" charset="-122"/>
                <a:ea typeface="微软雅黑" panose="020B0503020204020204" pitchFamily="34" charset="-122"/>
              </a:rPr>
              <a:t>《</a:t>
            </a:r>
            <a:r>
              <a:rPr sz="1500" kern="0" dirty="0">
                <a:latin typeface="微软雅黑" panose="020B0503020204020204" pitchFamily="34" charset="-122"/>
                <a:ea typeface="微软雅黑" panose="020B0503020204020204" pitchFamily="34" charset="-122"/>
              </a:rPr>
              <a:t>国家税务总局关于完善关联申报和同期资料管理有关事项的公告</a:t>
            </a:r>
            <a:r>
              <a:rPr lang="zh-CN" sz="1500" kern="0" dirty="0">
                <a:latin typeface="微软雅黑" panose="020B0503020204020204" pitchFamily="34" charset="-122"/>
                <a:ea typeface="微软雅黑" panose="020B0503020204020204" pitchFamily="34" charset="-122"/>
              </a:rPr>
              <a:t>》（</a:t>
            </a:r>
            <a:r>
              <a:rPr sz="1500" kern="0" dirty="0">
                <a:latin typeface="微软雅黑" panose="020B0503020204020204" pitchFamily="34" charset="-122"/>
                <a:ea typeface="微软雅黑" panose="020B0503020204020204" pitchFamily="34" charset="-122"/>
              </a:rPr>
              <a:t>国家税务总局公告2016年第42号</a:t>
            </a:r>
            <a:r>
              <a:rPr lang="zh-CN" sz="1500" kern="0" dirty="0">
                <a:latin typeface="微软雅黑" panose="020B0503020204020204" pitchFamily="34" charset="-122"/>
                <a:ea typeface="微软雅黑" panose="020B0503020204020204" pitchFamily="34" charset="-122"/>
              </a:rPr>
              <a:t>）</a:t>
            </a:r>
            <a:endParaRPr sz="1500" kern="0" dirty="0">
              <a:latin typeface="微软雅黑" panose="020B0503020204020204" pitchFamily="34" charset="-122"/>
              <a:ea typeface="微软雅黑" panose="020B0503020204020204" pitchFamily="34" charset="-122"/>
            </a:endParaRPr>
          </a:p>
          <a:p>
            <a:pPr indent="360045" algn="just" fontAlgn="auto">
              <a:lnSpc>
                <a:spcPts val="2600"/>
              </a:lnSpc>
              <a:spcBef>
                <a:spcPts val="0"/>
              </a:spcBef>
              <a:spcAft>
                <a:spcPts val="0"/>
              </a:spcAft>
              <a:defRPr/>
            </a:pPr>
            <a:r>
              <a:rPr sz="1500" kern="0" dirty="0">
                <a:latin typeface="微软雅黑" panose="020B0503020204020204" pitchFamily="34" charset="-122"/>
                <a:ea typeface="微软雅黑" panose="020B0503020204020204" pitchFamily="34" charset="-122"/>
              </a:rPr>
              <a:t>十三、年度关联交易金额符合下列条件之一的企业，应当准备本地文档:</a:t>
            </a:r>
          </a:p>
          <a:p>
            <a:pPr indent="360045" algn="just" fontAlgn="auto">
              <a:lnSpc>
                <a:spcPts val="2600"/>
              </a:lnSpc>
              <a:spcBef>
                <a:spcPts val="0"/>
              </a:spcBef>
              <a:spcAft>
                <a:spcPts val="0"/>
              </a:spcAft>
              <a:defRPr/>
            </a:pPr>
            <a:r>
              <a:rPr sz="1500" kern="0" dirty="0">
                <a:latin typeface="微软雅黑" panose="020B0503020204020204" pitchFamily="34" charset="-122"/>
                <a:ea typeface="微软雅黑" panose="020B0503020204020204" pitchFamily="34" charset="-122"/>
              </a:rPr>
              <a:t>（一）有形资产所有权转让金额（来料加工业务按照年度进出口报关价格计算）超过2亿元。</a:t>
            </a:r>
          </a:p>
          <a:p>
            <a:pPr indent="360045" algn="just" fontAlgn="auto">
              <a:lnSpc>
                <a:spcPts val="2600"/>
              </a:lnSpc>
              <a:spcBef>
                <a:spcPts val="0"/>
              </a:spcBef>
              <a:spcAft>
                <a:spcPts val="0"/>
              </a:spcAft>
              <a:defRPr/>
            </a:pPr>
            <a:r>
              <a:rPr sz="1500" kern="0" dirty="0">
                <a:latin typeface="微软雅黑" panose="020B0503020204020204" pitchFamily="34" charset="-122"/>
                <a:ea typeface="微软雅黑" panose="020B0503020204020204" pitchFamily="34" charset="-122"/>
              </a:rPr>
              <a:t>（二）金融资产转让金额超过1亿元。</a:t>
            </a:r>
          </a:p>
          <a:p>
            <a:pPr indent="360045" algn="just" fontAlgn="auto">
              <a:lnSpc>
                <a:spcPts val="2600"/>
              </a:lnSpc>
              <a:spcBef>
                <a:spcPts val="0"/>
              </a:spcBef>
              <a:spcAft>
                <a:spcPts val="0"/>
              </a:spcAft>
              <a:defRPr/>
            </a:pPr>
            <a:r>
              <a:rPr sz="1500" kern="0" dirty="0">
                <a:latin typeface="微软雅黑" panose="020B0503020204020204" pitchFamily="34" charset="-122"/>
                <a:ea typeface="微软雅黑" panose="020B0503020204020204" pitchFamily="34" charset="-122"/>
              </a:rPr>
              <a:t>（三）无形资产所有权转让金额超过1亿元。</a:t>
            </a:r>
          </a:p>
          <a:p>
            <a:pPr indent="360045" algn="just" fontAlgn="auto">
              <a:lnSpc>
                <a:spcPts val="2600"/>
              </a:lnSpc>
              <a:spcBef>
                <a:spcPts val="0"/>
              </a:spcBef>
              <a:spcAft>
                <a:spcPts val="0"/>
              </a:spcAft>
              <a:defRPr/>
            </a:pPr>
            <a:r>
              <a:rPr sz="1500" kern="0" dirty="0">
                <a:latin typeface="微软雅黑" panose="020B0503020204020204" pitchFamily="34" charset="-122"/>
                <a:ea typeface="微软雅黑" panose="020B0503020204020204" pitchFamily="34" charset="-122"/>
              </a:rPr>
              <a:t>（四）其他关联交易金额合计超过4000万元。</a:t>
            </a:r>
          </a:p>
        </p:txBody>
      </p:sp>
      <p:sp>
        <p:nvSpPr>
          <p:cNvPr id="5" name="矩形 4"/>
          <p:cNvSpPr/>
          <p:nvPr/>
        </p:nvSpPr>
        <p:spPr>
          <a:xfrm>
            <a:off x="5435600" y="795655"/>
            <a:ext cx="3740785" cy="475615"/>
          </a:xfrm>
          <a:prstGeom prst="rect">
            <a:avLst/>
          </a:prstGeom>
          <a:effectLst/>
        </p:spPr>
        <p:txBody>
          <a:bodyPr wrap="square">
            <a:spAutoFit/>
          </a:bodyPr>
          <a:lstStyle/>
          <a:p>
            <a:pPr algn="just" fontAlgn="auto">
              <a:spcBef>
                <a:spcPts val="0"/>
              </a:spcBef>
              <a:spcAft>
                <a:spcPts val="0"/>
              </a:spcAft>
              <a:defRPr/>
            </a:pPr>
            <a:r>
              <a:rPr lang="zh-CN" altLang="en-US" sz="2500" b="1" dirty="0">
                <a:solidFill>
                  <a:schemeClr val="tx1">
                    <a:lumMod val="65000"/>
                    <a:lumOff val="35000"/>
                    <a:alpha val="91000"/>
                  </a:schemeClr>
                </a:solidFill>
                <a:latin typeface="微软雅黑" panose="020B0503020204020204" pitchFamily="34" charset="-122"/>
                <a:ea typeface="微软雅黑" panose="020B0503020204020204" pitchFamily="34" charset="-122"/>
              </a:rPr>
              <a:t>本地文档报送条件</a:t>
            </a:r>
          </a:p>
        </p:txBody>
      </p:sp>
      <p:cxnSp>
        <p:nvCxnSpPr>
          <p:cNvPr id="6" name="直接连接符 5"/>
          <p:cNvCxnSpPr/>
          <p:nvPr/>
        </p:nvCxnSpPr>
        <p:spPr>
          <a:xfrm rot="10800000">
            <a:off x="642910" y="1269906"/>
            <a:ext cx="7500990"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714348" y="428610"/>
            <a:ext cx="2071702" cy="428628"/>
          </a:xfrm>
          <a:prstGeom prst="rect">
            <a:avLst/>
          </a:prstGeom>
        </p:spPr>
        <p:txBody>
          <a:bodyPr wrap="square" anchor="ctr" anchorCtr="1">
            <a:noAutofit/>
          </a:bodyPr>
          <a:lstStyle/>
          <a:p>
            <a:pPr algn="ctr"/>
            <a:r>
              <a:rPr lang="en-US" altLang="zh-CN" sz="1700" b="1" kern="0" dirty="0" err="1">
                <a:solidFill>
                  <a:schemeClr val="tx1">
                    <a:lumMod val="65000"/>
                    <a:lumOff val="35000"/>
                  </a:schemeClr>
                </a:solidFill>
                <a:latin typeface="微软雅黑" panose="020B0503020204020204" pitchFamily="34" charset="-122"/>
                <a:ea typeface="微软雅黑" panose="020B0503020204020204" pitchFamily="34" charset="-122"/>
              </a:rPr>
              <a:t>同期资料</a:t>
            </a:r>
            <a:r>
              <a:rPr lang="zh-CN" altLang="en-US" sz="1700" b="1" kern="0" dirty="0">
                <a:solidFill>
                  <a:schemeClr val="tx1">
                    <a:lumMod val="65000"/>
                    <a:lumOff val="35000"/>
                  </a:schemeClr>
                </a:solidFill>
                <a:latin typeface="微软雅黑" panose="020B0503020204020204" pitchFamily="34" charset="-122"/>
                <a:ea typeface="微软雅黑" panose="020B0503020204020204" pitchFamily="34" charset="-122"/>
              </a:rPr>
              <a:t>网报讲解</a:t>
            </a:r>
            <a:endParaRPr lang="zh-CN" altLang="en-US" sz="1700" b="1" dirty="0">
              <a:solidFill>
                <a:schemeClr val="tx1">
                  <a:lumMod val="65000"/>
                  <a:lumOff val="35000"/>
                </a:schemeClr>
              </a:solidFill>
            </a:endParaRPr>
          </a:p>
        </p:txBody>
      </p:sp>
      <p:sp>
        <p:nvSpPr>
          <p:cNvPr id="3" name="矩形 2"/>
          <p:cNvSpPr/>
          <p:nvPr/>
        </p:nvSpPr>
        <p:spPr>
          <a:xfrm>
            <a:off x="4787900" y="3867150"/>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Part2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同期资料网报操作</a:t>
            </a:r>
          </a:p>
        </p:txBody>
      </p:sp>
      <p:pic>
        <p:nvPicPr>
          <p:cNvPr id="3" name="图片 2"/>
          <p:cNvPicPr>
            <a:picLocks noChangeAspect="1"/>
          </p:cNvPicPr>
          <p:nvPr/>
        </p:nvPicPr>
        <p:blipFill>
          <a:blip r:embed="rId3" cstate="print"/>
          <a:stretch>
            <a:fillRect/>
          </a:stretch>
        </p:blipFill>
        <p:spPr>
          <a:xfrm>
            <a:off x="390871" y="1275606"/>
            <a:ext cx="8285585" cy="3384376"/>
          </a:xfrm>
          <a:prstGeom prst="rect">
            <a:avLst/>
          </a:prstGeom>
        </p:spPr>
      </p:pic>
      <p:sp>
        <p:nvSpPr>
          <p:cNvPr id="6" name="文本框 5"/>
          <p:cNvSpPr txBox="1"/>
          <p:nvPr/>
        </p:nvSpPr>
        <p:spPr>
          <a:xfrm>
            <a:off x="539552" y="897539"/>
            <a:ext cx="8064896" cy="338554"/>
          </a:xfrm>
          <a:prstGeom prst="rect">
            <a:avLst/>
          </a:prstGeom>
          <a:noFill/>
        </p:spPr>
        <p:txBody>
          <a:bodyPr wrap="square">
            <a:spAutoFit/>
          </a:bodyPr>
          <a:lstStyle/>
          <a:p>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进入方法</a:t>
            </a:r>
            <a:r>
              <a:rPr lang="en-US" altLang="zh-CN"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在办税中心</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税费申报及缴纳</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申报辅助信息报告</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特别纳税调整数据采集</a:t>
            </a:r>
            <a:endParaRPr lang="zh-CN" altLang="en-US"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Part2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同期资料网报操作</a:t>
            </a:r>
          </a:p>
        </p:txBody>
      </p:sp>
      <p:pic>
        <p:nvPicPr>
          <p:cNvPr id="4" name="图片 3"/>
          <p:cNvPicPr>
            <a:picLocks noChangeAspect="1"/>
          </p:cNvPicPr>
          <p:nvPr/>
        </p:nvPicPr>
        <p:blipFill>
          <a:blip r:embed="rId3" cstate="print"/>
          <a:stretch>
            <a:fillRect/>
          </a:stretch>
        </p:blipFill>
        <p:spPr>
          <a:xfrm>
            <a:off x="323528" y="1203598"/>
            <a:ext cx="8310792" cy="3960440"/>
          </a:xfrm>
          <a:prstGeom prst="rect">
            <a:avLst/>
          </a:prstGeom>
        </p:spPr>
      </p:pic>
      <p:sp>
        <p:nvSpPr>
          <p:cNvPr id="6" name="文本框 5"/>
          <p:cNvSpPr txBox="1"/>
          <p:nvPr/>
        </p:nvSpPr>
        <p:spPr>
          <a:xfrm>
            <a:off x="539552" y="897539"/>
            <a:ext cx="8064896" cy="338554"/>
          </a:xfrm>
          <a:prstGeom prst="rect">
            <a:avLst/>
          </a:prstGeom>
          <a:noFill/>
        </p:spPr>
        <p:txBody>
          <a:bodyPr wrap="square">
            <a:spAutoFit/>
          </a:bodyPr>
          <a:lstStyle/>
          <a:p>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进入方法</a:t>
            </a:r>
            <a:r>
              <a:rPr lang="en-US" altLang="zh-CN"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首页搜索“特别纳税调整数据采集”。</a:t>
            </a:r>
            <a:endParaRPr lang="zh-CN" altLang="en-US" dirty="0"/>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Part2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同期资料网报操作</a:t>
            </a:r>
          </a:p>
        </p:txBody>
      </p:sp>
      <p:pic>
        <p:nvPicPr>
          <p:cNvPr id="3" name="图片 2"/>
          <p:cNvPicPr>
            <a:picLocks noChangeAspect="1"/>
          </p:cNvPicPr>
          <p:nvPr/>
        </p:nvPicPr>
        <p:blipFill>
          <a:blip r:embed="rId3" cstate="print"/>
          <a:stretch>
            <a:fillRect/>
          </a:stretch>
        </p:blipFill>
        <p:spPr>
          <a:xfrm>
            <a:off x="373054" y="1203598"/>
            <a:ext cx="8591434" cy="3816424"/>
          </a:xfrm>
          <a:prstGeom prst="rect">
            <a:avLst/>
          </a:prstGeom>
        </p:spPr>
      </p:pic>
      <p:sp>
        <p:nvSpPr>
          <p:cNvPr id="5" name="文本框 4"/>
          <p:cNvSpPr txBox="1"/>
          <p:nvPr/>
        </p:nvSpPr>
        <p:spPr>
          <a:xfrm>
            <a:off x="539552" y="897539"/>
            <a:ext cx="8064896" cy="338554"/>
          </a:xfrm>
          <a:prstGeom prst="rect">
            <a:avLst/>
          </a:prstGeom>
          <a:noFill/>
        </p:spPr>
        <p:txBody>
          <a:bodyPr wrap="square">
            <a:spAutoFit/>
          </a:bodyPr>
          <a:lstStyle/>
          <a:p>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进入方法</a:t>
            </a:r>
            <a:r>
              <a:rPr lang="en-US" altLang="zh-CN"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首页搜索“特别纳税调整数据采集”。</a:t>
            </a:r>
            <a:endParaRPr lang="zh-CN" altLang="en-US" dirty="0"/>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Part2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同期资料网报操作</a:t>
            </a:r>
          </a:p>
        </p:txBody>
      </p:sp>
      <p:sp>
        <p:nvSpPr>
          <p:cNvPr id="3" name="文本框 2"/>
          <p:cNvSpPr txBox="1"/>
          <p:nvPr/>
        </p:nvSpPr>
        <p:spPr>
          <a:xfrm>
            <a:off x="539552" y="897539"/>
            <a:ext cx="8064896" cy="338554"/>
          </a:xfrm>
          <a:prstGeom prst="rect">
            <a:avLst/>
          </a:prstGeom>
          <a:noFill/>
        </p:spPr>
        <p:txBody>
          <a:bodyPr wrap="square">
            <a:spAutoFit/>
          </a:bodyPr>
          <a:lstStyle/>
          <a:p>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下载同期资料模板：</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点击“同期资料模板下载”，可下载本地文档模板及其附表。</a:t>
            </a:r>
            <a:endParaRPr lang="zh-CN" altLang="en-US" dirty="0"/>
          </a:p>
        </p:txBody>
      </p:sp>
      <p:pic>
        <p:nvPicPr>
          <p:cNvPr id="1026" name="Picture 2"/>
          <p:cNvPicPr>
            <a:picLocks noChangeAspect="1" noChangeArrowheads="1"/>
          </p:cNvPicPr>
          <p:nvPr/>
        </p:nvPicPr>
        <p:blipFill>
          <a:blip r:embed="rId3" cstate="print"/>
          <a:srcRect/>
          <a:stretch>
            <a:fillRect/>
          </a:stretch>
        </p:blipFill>
        <p:spPr bwMode="auto">
          <a:xfrm>
            <a:off x="755576" y="1203598"/>
            <a:ext cx="6744867" cy="379177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Part2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同期资料网报操作</a:t>
            </a:r>
          </a:p>
        </p:txBody>
      </p:sp>
      <p:sp>
        <p:nvSpPr>
          <p:cNvPr id="3" name="文本框 2"/>
          <p:cNvSpPr txBox="1"/>
          <p:nvPr/>
        </p:nvSpPr>
        <p:spPr>
          <a:xfrm>
            <a:off x="539552" y="897539"/>
            <a:ext cx="8064896" cy="829945"/>
          </a:xfrm>
          <a:prstGeom prst="rect">
            <a:avLst/>
          </a:prstGeom>
          <a:noFill/>
        </p:spPr>
        <p:txBody>
          <a:bodyPr wrap="square">
            <a:spAutoFit/>
          </a:bodyPr>
          <a:lstStyle/>
          <a:p>
            <a:pPr indent="457200"/>
            <a:r>
              <a:rPr lang="zh-CN" altLang="en-US" sz="1600" b="1"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上传、提交同期资料：</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依次点击“附件文书”中的“同期资料</a:t>
            </a:r>
            <a:r>
              <a:rPr lang="en-US" altLang="zh-CN"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本地文档”</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、“企业集团股权结构图”</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、“同期资料附表”后面的“上传”按钮，上传同期资料相关文档、图片</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sym typeface="+mn-ea"/>
              </a:rPr>
              <a:t>、表格</a:t>
            </a:r>
            <a:r>
              <a:rPr lang="zh-CN" altLang="en-US" sz="1600" dirty="0">
                <a:solidFill>
                  <a:prstClr val="black"/>
                </a:solidFill>
                <a:latin typeface="微软雅黑" panose="020B0503020204020204" pitchFamily="34" charset="-122"/>
                <a:ea typeface="微软雅黑" panose="020B0503020204020204" pitchFamily="34" charset="-122"/>
                <a:cs typeface="Arial" panose="020B0604020202020204" pitchFamily="34" charset="0"/>
              </a:rPr>
              <a:t>。上传成功后，点击页面下方“提交”按钮，完成同期资料报送。</a:t>
            </a:r>
            <a:endParaRPr lang="zh-CN" altLang="en-US" dirty="0"/>
          </a:p>
        </p:txBody>
      </p:sp>
      <p:sp>
        <p:nvSpPr>
          <p:cNvPr id="5" name="矩形 4"/>
          <p:cNvSpPr/>
          <p:nvPr/>
        </p:nvSpPr>
        <p:spPr>
          <a:xfrm>
            <a:off x="8100060" y="1491615"/>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0" name="Picture 2"/>
          <p:cNvPicPr>
            <a:picLocks noChangeAspect="1" noChangeArrowheads="1"/>
          </p:cNvPicPr>
          <p:nvPr/>
        </p:nvPicPr>
        <p:blipFill>
          <a:blip r:embed="rId3" cstate="print"/>
          <a:srcRect t="6378" b="8581"/>
          <a:stretch>
            <a:fillRect/>
          </a:stretch>
        </p:blipFill>
        <p:spPr bwMode="auto">
          <a:xfrm>
            <a:off x="539552" y="1707654"/>
            <a:ext cx="6885546" cy="329183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61" name="Picture 41" descr="77H58PIC34n_1024"/>
          <p:cNvPicPr>
            <a:picLocks noChangeAspect="1" noChangeArrowheads="1"/>
          </p:cNvPicPr>
          <p:nvPr/>
        </p:nvPicPr>
        <p:blipFill>
          <a:blip r:embed="rId3" cstate="print"/>
          <a:srcRect/>
          <a:stretch>
            <a:fillRect/>
          </a:stretch>
        </p:blipFill>
        <p:spPr bwMode="auto">
          <a:xfrm>
            <a:off x="0" y="0"/>
            <a:ext cx="9144000" cy="5143500"/>
          </a:xfrm>
          <a:prstGeom prst="rect">
            <a:avLst/>
          </a:prstGeom>
          <a:noFill/>
          <a:ln w="9525">
            <a:noFill/>
            <a:miter lim="800000"/>
            <a:headEnd/>
            <a:tailEnd/>
          </a:ln>
        </p:spPr>
      </p:pic>
      <p:sp>
        <p:nvSpPr>
          <p:cNvPr id="9" name="文本框 8"/>
          <p:cNvSpPr txBox="1">
            <a:spLocks noChangeArrowheads="1"/>
          </p:cNvSpPr>
          <p:nvPr/>
        </p:nvSpPr>
        <p:spPr bwMode="auto">
          <a:xfrm>
            <a:off x="571472" y="1805276"/>
            <a:ext cx="6000792" cy="1052226"/>
          </a:xfrm>
          <a:prstGeom prst="rect">
            <a:avLst/>
          </a:prstGeom>
          <a:noFill/>
          <a:ln w="9525">
            <a:noFill/>
            <a:miter lim="800000"/>
          </a:ln>
        </p:spPr>
        <p:txBody>
          <a:bodyPr wrap="square" lIns="51449" tIns="25725" rIns="51449" bIns="25725">
            <a:spAutoFit/>
          </a:bodyPr>
          <a:lstStyle/>
          <a:p>
            <a:pPr defTabSz="514350"/>
            <a:r>
              <a:rPr lang="zh-CN" altLang="en-US" sz="6500" b="1" dirty="0">
                <a:solidFill>
                  <a:srgbClr val="595959"/>
                </a:solidFill>
                <a:latin typeface="微软雅黑" panose="020B0503020204020204" pitchFamily="34" charset="-122"/>
                <a:ea typeface="微软雅黑" panose="020B0503020204020204" pitchFamily="34" charset="-122"/>
              </a:rPr>
              <a:t>同期资料</a:t>
            </a:r>
            <a:r>
              <a:rPr lang="zh-CN" altLang="en-US" sz="4500" b="1" dirty="0">
                <a:solidFill>
                  <a:srgbClr val="595959"/>
                </a:solidFill>
                <a:latin typeface="微软雅黑" panose="020B0503020204020204" pitchFamily="34" charset="-122"/>
                <a:ea typeface="微软雅黑" panose="020B0503020204020204" pitchFamily="34" charset="-122"/>
              </a:rPr>
              <a:t>网报讲解</a:t>
            </a:r>
          </a:p>
        </p:txBody>
      </p:sp>
      <p:sp>
        <p:nvSpPr>
          <p:cNvPr id="16398" name="文本框 16"/>
          <p:cNvSpPr txBox="1">
            <a:spLocks noChangeArrowheads="1"/>
          </p:cNvSpPr>
          <p:nvPr/>
        </p:nvSpPr>
        <p:spPr bwMode="auto">
          <a:xfrm>
            <a:off x="598487" y="2835280"/>
            <a:ext cx="5199062" cy="522288"/>
          </a:xfrm>
          <a:prstGeom prst="rect">
            <a:avLst/>
          </a:prstGeom>
          <a:noFill/>
          <a:ln w="9525">
            <a:noFill/>
            <a:miter lim="800000"/>
          </a:ln>
        </p:spPr>
        <p:txBody>
          <a:bodyPr lIns="51449" tIns="25725" rIns="51449" bIns="25725">
            <a:spAutoFit/>
          </a:bodyPr>
          <a:lstStyle/>
          <a:p>
            <a:pPr defTabSz="514350"/>
            <a:r>
              <a:rPr lang="zh-CN" altLang="en-US" sz="3100" b="1" dirty="0">
                <a:solidFill>
                  <a:srgbClr val="5F5F5F"/>
                </a:solidFill>
                <a:latin typeface="微软雅黑" panose="020B0503020204020204" pitchFamily="34" charset="-122"/>
                <a:ea typeface="微软雅黑" panose="020B0503020204020204" pitchFamily="34" charset="-122"/>
              </a:rPr>
              <a:t>谢 谢 您 的 观 看 ！</a:t>
            </a:r>
          </a:p>
        </p:txBody>
      </p:sp>
      <p:cxnSp>
        <p:nvCxnSpPr>
          <p:cNvPr id="11" name="直接连接符 10"/>
          <p:cNvCxnSpPr/>
          <p:nvPr/>
        </p:nvCxnSpPr>
        <p:spPr>
          <a:xfrm rot="10800000">
            <a:off x="642916" y="3357568"/>
            <a:ext cx="5715035" cy="1588"/>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bwMode="auto">
          <a:xfrm>
            <a:off x="642910" y="3500444"/>
            <a:ext cx="4071966" cy="428628"/>
            <a:chOff x="1735656" y="3094967"/>
            <a:chExt cx="2844049" cy="290189"/>
          </a:xfrm>
        </p:grpSpPr>
        <p:sp>
          <p:nvSpPr>
            <p:cNvPr id="14" name="矩形 58"/>
            <p:cNvSpPr>
              <a:spLocks noChangeArrowheads="1"/>
            </p:cNvSpPr>
            <p:nvPr/>
          </p:nvSpPr>
          <p:spPr bwMode="auto">
            <a:xfrm>
              <a:off x="1735656" y="3094967"/>
              <a:ext cx="2844049" cy="290189"/>
            </a:xfrm>
            <a:prstGeom prst="rect">
              <a:avLst/>
            </a:prstGeom>
            <a:solidFill>
              <a:srgbClr val="595959"/>
            </a:solidFill>
            <a:ln w="10795" algn="ctr">
              <a:noFill/>
              <a:miter lim="800000"/>
            </a:ln>
          </p:spPr>
          <p:txBody>
            <a:bodyPr lIns="68589" tIns="34295" rIns="68589" bIns="34295" anchor="ctr"/>
            <a:lstStyle/>
            <a:p>
              <a:pPr algn="ctr" defTabSz="685800"/>
              <a:endParaRPr lang="zh-CN" altLang="en-US" sz="1400">
                <a:solidFill>
                  <a:schemeClr val="tx2"/>
                </a:solidFill>
                <a:latin typeface="Calibri" panose="020F0502020204030204" pitchFamily="34" charset="0"/>
              </a:endParaRPr>
            </a:p>
          </p:txBody>
        </p:sp>
        <p:sp>
          <p:nvSpPr>
            <p:cNvPr id="15" name="矩形 59"/>
            <p:cNvSpPr>
              <a:spLocks noChangeArrowheads="1"/>
            </p:cNvSpPr>
            <p:nvPr/>
          </p:nvSpPr>
          <p:spPr bwMode="auto">
            <a:xfrm>
              <a:off x="1735656" y="3143335"/>
              <a:ext cx="2818640" cy="192168"/>
            </a:xfrm>
            <a:prstGeom prst="rect">
              <a:avLst/>
            </a:prstGeom>
            <a:noFill/>
            <a:ln w="9525">
              <a:noFill/>
              <a:miter lim="800000"/>
            </a:ln>
          </p:spPr>
          <p:txBody>
            <a:bodyPr wrap="square" lIns="68589" tIns="34295" rIns="68589" bIns="34295">
              <a:spAutoFit/>
            </a:bodyPr>
            <a:lstStyle/>
            <a:p>
              <a:pPr algn="ctr" defTabSz="685800"/>
              <a:r>
                <a:rPr lang="zh-CN" altLang="en-US" sz="1400" b="1" dirty="0">
                  <a:solidFill>
                    <a:srgbClr val="FFFFFF"/>
                  </a:solidFill>
                  <a:latin typeface="微软雅黑" panose="020B0503020204020204" pitchFamily="34" charset="-122"/>
                  <a:ea typeface="微软雅黑" panose="020B0503020204020204" pitchFamily="34" charset="-122"/>
                </a:rPr>
                <a:t>国家税务总局武汉市税务局      </a:t>
              </a:r>
              <a:r>
                <a:rPr lang="en-US" altLang="zh-CN" sz="1400" b="1" dirty="0">
                  <a:solidFill>
                    <a:srgbClr val="FFFFFF"/>
                  </a:solidFill>
                  <a:latin typeface="微软雅黑" panose="020B0503020204020204" pitchFamily="34" charset="-122"/>
                  <a:ea typeface="微软雅黑" panose="020B0503020204020204" pitchFamily="34" charset="-122"/>
                </a:rPr>
                <a:t>2022</a:t>
              </a:r>
              <a:r>
                <a:rPr lang="zh-CN" altLang="en-US" sz="1400" b="1" dirty="0">
                  <a:solidFill>
                    <a:srgbClr val="FFFFFF"/>
                  </a:solidFill>
                  <a:latin typeface="微软雅黑" panose="020B0503020204020204" pitchFamily="34" charset="-122"/>
                  <a:ea typeface="微软雅黑" panose="020B0503020204020204" pitchFamily="34" charset="-122"/>
                </a:rPr>
                <a:t>年</a:t>
              </a:r>
              <a:r>
                <a:rPr lang="en-US" altLang="zh-CN" sz="1400" b="1" dirty="0">
                  <a:solidFill>
                    <a:srgbClr val="FFFFFF"/>
                  </a:solidFill>
                  <a:latin typeface="微软雅黑" panose="020B0503020204020204" pitchFamily="34" charset="-122"/>
                  <a:ea typeface="微软雅黑" panose="020B0503020204020204" pitchFamily="34" charset="-122"/>
                </a:rPr>
                <a:t>6</a:t>
              </a:r>
              <a:r>
                <a:rPr lang="zh-CN" altLang="en-US" sz="1400" b="1" dirty="0">
                  <a:solidFill>
                    <a:srgbClr val="FFFFFF"/>
                  </a:solidFill>
                  <a:latin typeface="微软雅黑" panose="020B0503020204020204" pitchFamily="34" charset="-122"/>
                  <a:ea typeface="微软雅黑" panose="020B0503020204020204" pitchFamily="34" charset="-122"/>
                </a:rPr>
                <a:t>月</a:t>
              </a:r>
              <a:r>
                <a:rPr lang="en-US" altLang="zh-CN" sz="1400" b="1" dirty="0">
                  <a:solidFill>
                    <a:srgbClr val="FFFFFF"/>
                  </a:solidFill>
                  <a:latin typeface="微软雅黑" panose="020B0503020204020204" pitchFamily="34" charset="-122"/>
                  <a:ea typeface="微软雅黑" panose="020B0503020204020204" pitchFamily="34" charset="-122"/>
                </a:rPr>
                <a:t>22</a:t>
              </a:r>
              <a:r>
                <a:rPr lang="zh-CN" altLang="en-US" sz="1400" b="1" dirty="0">
                  <a:solidFill>
                    <a:srgbClr val="FFFFFF"/>
                  </a:solidFill>
                  <a:latin typeface="微软雅黑" panose="020B0503020204020204" pitchFamily="34" charset="-122"/>
                  <a:ea typeface="微软雅黑" panose="020B0503020204020204" pitchFamily="34" charset="-122"/>
                </a:rPr>
                <a:t>日</a:t>
              </a:r>
            </a:p>
          </p:txBody>
        </p:sp>
      </p:gr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2049" name="Rectangle 1"/>
          <p:cNvSpPr>
            <a:spLocks noChangeArrowheads="1"/>
          </p:cNvSpPr>
          <p:nvPr/>
        </p:nvSpPr>
        <p:spPr bwMode="auto">
          <a:xfrm>
            <a:off x="142844" y="928676"/>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lvl="0"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1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企业所属集团概况表</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6" name="表格 5"/>
          <p:cNvGraphicFramePr>
            <a:graphicFrameLocks noGrp="1"/>
          </p:cNvGraphicFramePr>
          <p:nvPr/>
        </p:nvGraphicFramePr>
        <p:xfrm>
          <a:off x="285720" y="1500180"/>
          <a:ext cx="8643996" cy="1285884"/>
        </p:xfrm>
        <a:graphic>
          <a:graphicData uri="http://schemas.openxmlformats.org/drawingml/2006/table">
            <a:tbl>
              <a:tblPr/>
              <a:tblGrid>
                <a:gridCol w="714380">
                  <a:extLst>
                    <a:ext uri="{9D8B030D-6E8A-4147-A177-3AD203B41FA5}">
                      <a16:colId xmlns:a16="http://schemas.microsoft.com/office/drawing/2014/main" xmlns="" val="20000"/>
                    </a:ext>
                  </a:extLst>
                </a:gridCol>
                <a:gridCol w="785818">
                  <a:extLst>
                    <a:ext uri="{9D8B030D-6E8A-4147-A177-3AD203B41FA5}">
                      <a16:colId xmlns:a16="http://schemas.microsoft.com/office/drawing/2014/main" xmlns="" val="20001"/>
                    </a:ext>
                  </a:extLst>
                </a:gridCol>
                <a:gridCol w="571504">
                  <a:extLst>
                    <a:ext uri="{9D8B030D-6E8A-4147-A177-3AD203B41FA5}">
                      <a16:colId xmlns:a16="http://schemas.microsoft.com/office/drawing/2014/main" xmlns="" val="20002"/>
                    </a:ext>
                  </a:extLst>
                </a:gridCol>
                <a:gridCol w="908281">
                  <a:extLst>
                    <a:ext uri="{9D8B030D-6E8A-4147-A177-3AD203B41FA5}">
                      <a16:colId xmlns:a16="http://schemas.microsoft.com/office/drawing/2014/main" xmlns="" val="20003"/>
                    </a:ext>
                  </a:extLst>
                </a:gridCol>
                <a:gridCol w="1301193">
                  <a:extLst>
                    <a:ext uri="{9D8B030D-6E8A-4147-A177-3AD203B41FA5}">
                      <a16:colId xmlns:a16="http://schemas.microsoft.com/office/drawing/2014/main" xmlns="" val="20004"/>
                    </a:ext>
                  </a:extLst>
                </a:gridCol>
                <a:gridCol w="688866">
                  <a:extLst>
                    <a:ext uri="{9D8B030D-6E8A-4147-A177-3AD203B41FA5}">
                      <a16:colId xmlns:a16="http://schemas.microsoft.com/office/drawing/2014/main" xmlns="" val="20005"/>
                    </a:ext>
                  </a:extLst>
                </a:gridCol>
                <a:gridCol w="765407">
                  <a:extLst>
                    <a:ext uri="{9D8B030D-6E8A-4147-A177-3AD203B41FA5}">
                      <a16:colId xmlns:a16="http://schemas.microsoft.com/office/drawing/2014/main" xmlns="" val="20006"/>
                    </a:ext>
                  </a:extLst>
                </a:gridCol>
                <a:gridCol w="918488">
                  <a:extLst>
                    <a:ext uri="{9D8B030D-6E8A-4147-A177-3AD203B41FA5}">
                      <a16:colId xmlns:a16="http://schemas.microsoft.com/office/drawing/2014/main" xmlns="" val="20007"/>
                    </a:ext>
                  </a:extLst>
                </a:gridCol>
                <a:gridCol w="1148111">
                  <a:extLst>
                    <a:ext uri="{9D8B030D-6E8A-4147-A177-3AD203B41FA5}">
                      <a16:colId xmlns:a16="http://schemas.microsoft.com/office/drawing/2014/main" xmlns="" val="20008"/>
                    </a:ext>
                  </a:extLst>
                </a:gridCol>
                <a:gridCol w="841948">
                  <a:extLst>
                    <a:ext uri="{9D8B030D-6E8A-4147-A177-3AD203B41FA5}">
                      <a16:colId xmlns:a16="http://schemas.microsoft.com/office/drawing/2014/main" xmlns="" val="20009"/>
                    </a:ext>
                  </a:extLst>
                </a:gridCol>
              </a:tblGrid>
              <a:tr h="284280">
                <a:tc rowSpan="2">
                  <a:txBody>
                    <a:bodyPr/>
                    <a:lstStyle/>
                    <a:p>
                      <a:pPr algn="ctr" fontAlgn="ctr"/>
                      <a:r>
                        <a:rPr lang="zh-CN" altLang="en-US" sz="1600" b="0" i="0" u="none" strike="noStrike" dirty="0">
                          <a:solidFill>
                            <a:srgbClr val="000000"/>
                          </a:solidFill>
                          <a:latin typeface="宋体" panose="02010600030101010101" pitchFamily="2" charset="-122"/>
                        </a:rPr>
                        <a:t>纳税人识别号</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zh-CN" altLang="en-US" sz="1600" b="0" i="0" u="none" strike="noStrike">
                          <a:solidFill>
                            <a:srgbClr val="000000"/>
                          </a:solidFill>
                          <a:latin typeface="宋体" panose="02010600030101010101" pitchFamily="2" charset="-122"/>
                        </a:rPr>
                        <a:t>纳税人名称</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zh-CN" altLang="en-US" sz="1600" b="0" i="0" u="none" strike="noStrike" dirty="0">
                          <a:solidFill>
                            <a:srgbClr val="000000"/>
                          </a:solidFill>
                          <a:latin typeface="宋体" panose="02010600030101010101" pitchFamily="2" charset="-122"/>
                        </a:rPr>
                        <a:t>公司网址</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fontAlgn="ctr"/>
                      <a:r>
                        <a:rPr lang="zh-CN" altLang="en-US" sz="1600" b="0" i="0" u="none" strike="noStrike">
                          <a:solidFill>
                            <a:srgbClr val="000000"/>
                          </a:solidFill>
                          <a:latin typeface="宋体" panose="02010600030101010101" pitchFamily="2" charset="-122"/>
                        </a:rPr>
                        <a:t>所属集团情况</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553276">
                <a:tc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algn="ctr" fontAlgn="ctr"/>
                      <a:r>
                        <a:rPr lang="zh-CN" altLang="en-US" sz="1600" b="1" i="0" u="none" strike="noStrike" dirty="0">
                          <a:solidFill>
                            <a:srgbClr val="000000"/>
                          </a:solidFill>
                          <a:latin typeface="宋体" panose="02010600030101010101" pitchFamily="2" charset="-122"/>
                        </a:rPr>
                        <a:t>所属集团</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fontAlgn="ctr"/>
                      <a:r>
                        <a:rPr lang="zh-CN" altLang="en-US" sz="1600" b="0" i="0" u="none" strike="noStrike" dirty="0">
                          <a:solidFill>
                            <a:srgbClr val="000000"/>
                          </a:solidFill>
                          <a:latin typeface="宋体" panose="02010600030101010101" pitchFamily="2" charset="-122"/>
                        </a:rPr>
                        <a:t>集团最终控股企业名称</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600" b="0" i="0" u="none" strike="noStrike">
                          <a:solidFill>
                            <a:srgbClr val="000000"/>
                          </a:solidFill>
                          <a:latin typeface="宋体" panose="02010600030101010101" pitchFamily="2" charset="-122"/>
                        </a:rPr>
                        <a:t>国家</a:t>
                      </a:r>
                      <a:r>
                        <a:rPr lang="en-US" altLang="zh-CN" sz="1600" b="0" i="0" u="none" strike="noStrike">
                          <a:solidFill>
                            <a:srgbClr val="000000"/>
                          </a:solidFill>
                          <a:latin typeface="宋体" panose="02010600030101010101" pitchFamily="2" charset="-122"/>
                        </a:rPr>
                        <a:t>/</a:t>
                      </a:r>
                      <a:r>
                        <a:rPr lang="zh-CN" altLang="en-US" sz="1600" b="0" i="0" u="none" strike="noStrike">
                          <a:solidFill>
                            <a:srgbClr val="000000"/>
                          </a:solidFill>
                          <a:latin typeface="宋体" panose="02010600030101010101" pitchFamily="2" charset="-122"/>
                        </a:rPr>
                        <a:t>地区</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600" b="0" i="0" u="none" strike="noStrike">
                          <a:solidFill>
                            <a:srgbClr val="000000"/>
                          </a:solidFill>
                          <a:latin typeface="宋体" panose="02010600030101010101" pitchFamily="2" charset="-122"/>
                        </a:rPr>
                        <a:t>集团成立时间</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600" b="0" i="0" u="none" strike="noStrike">
                          <a:solidFill>
                            <a:srgbClr val="000000"/>
                          </a:solidFill>
                          <a:latin typeface="宋体" panose="02010600030101010101" pitchFamily="2" charset="-122"/>
                        </a:rPr>
                        <a:t>集团公司网址</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600" b="0" i="0" u="none" strike="noStrike">
                          <a:solidFill>
                            <a:srgbClr val="000000"/>
                          </a:solidFill>
                          <a:latin typeface="宋体" panose="02010600030101010101" pitchFamily="2" charset="-122"/>
                        </a:rPr>
                        <a:t>上市公司交易所名称</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zh-CN" altLang="en-US" sz="1600" b="0" i="0" u="none" strike="noStrike">
                          <a:solidFill>
                            <a:srgbClr val="000000"/>
                          </a:solidFill>
                          <a:latin typeface="宋体" panose="02010600030101010101" pitchFamily="2" charset="-122"/>
                        </a:rPr>
                        <a:t>上市公司代码</a:t>
                      </a: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448328">
                <a:tc>
                  <a:txBody>
                    <a:bodyPr/>
                    <a:lstStyle/>
                    <a:p>
                      <a:pPr algn="ctr" fontAlgn="ctr"/>
                      <a:endParaRPr lang="zh-CN" altLang="en-US" sz="1600" b="0" i="0" u="none" strike="noStrike">
                        <a:solidFill>
                          <a:srgbClr val="000000"/>
                        </a:solidFill>
                        <a:latin typeface="宋体" panose="02010600030101010101" pitchFamily="2"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600" b="0" i="0" u="none" strike="noStrike">
                        <a:solidFill>
                          <a:srgbClr val="000000"/>
                        </a:solidFill>
                        <a:latin typeface="宋体" panose="02010600030101010101" pitchFamily="2"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600" b="0" i="0" u="none" strike="noStrike">
                        <a:solidFill>
                          <a:srgbClr val="000000"/>
                        </a:solidFill>
                        <a:latin typeface="宋体" panose="02010600030101010101" pitchFamily="2"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600" b="0" i="0" u="none" strike="noStrike" dirty="0">
                        <a:solidFill>
                          <a:srgbClr val="000000"/>
                        </a:solidFill>
                        <a:latin typeface="宋体" panose="02010600030101010101" pitchFamily="2"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600" b="0" i="0" u="none" strike="noStrike">
                        <a:solidFill>
                          <a:srgbClr val="000000"/>
                        </a:solidFill>
                        <a:latin typeface="宋体" panose="02010600030101010101" pitchFamily="2"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zh-CN" altLang="en-US" sz="1600" b="0" i="0" u="none" strike="noStrike">
                        <a:solidFill>
                          <a:srgbClr val="000000"/>
                        </a:solidFill>
                        <a:latin typeface="宋体" panose="02010600030101010101" pitchFamily="2"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600" b="0" i="0" u="none" strike="noStrike">
                        <a:solidFill>
                          <a:srgbClr val="000000"/>
                        </a:solidFill>
                        <a:latin typeface="黑体" panose="02010609060101010101"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600" b="0" i="0" u="none" strike="noStrike">
                        <a:solidFill>
                          <a:srgbClr val="000000"/>
                        </a:solidFill>
                        <a:latin typeface="黑体" panose="02010609060101010101"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600" b="0" i="0" u="none" strike="noStrike">
                        <a:solidFill>
                          <a:srgbClr val="000000"/>
                        </a:solidFill>
                        <a:latin typeface="黑体" panose="02010609060101010101"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zh-CN" altLang="en-US" sz="1600" b="0" i="0" u="none" strike="noStrike" dirty="0">
                        <a:solidFill>
                          <a:srgbClr val="000000"/>
                        </a:solidFill>
                        <a:latin typeface="黑体" panose="02010609060101010101" charset="-122"/>
                      </a:endParaRPr>
                    </a:p>
                  </a:txBody>
                  <a:tcPr marL="7336" marR="7336" marT="733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sp>
        <p:nvSpPr>
          <p:cNvPr id="10" name="矩形 9"/>
          <p:cNvSpPr/>
          <p:nvPr/>
        </p:nvSpPr>
        <p:spPr>
          <a:xfrm>
            <a:off x="500034" y="2857502"/>
            <a:ext cx="8143932" cy="1800493"/>
          </a:xfrm>
          <a:prstGeom prst="rect">
            <a:avLst/>
          </a:prstGeom>
        </p:spPr>
        <p:txBody>
          <a:bodyPr wrap="square">
            <a:spAutoFit/>
          </a:bodyPr>
          <a:lstStyle/>
          <a:p>
            <a:r>
              <a:rPr lang="zh-CN" altLang="en-US" sz="1600" b="1" dirty="0">
                <a:solidFill>
                  <a:srgbClr val="000000"/>
                </a:solidFill>
                <a:latin typeface="宋体" panose="02010600030101010101" pitchFamily="2" charset="-122"/>
              </a:rPr>
              <a:t>所属集团：</a:t>
            </a:r>
            <a:endParaRPr lang="en-US" altLang="zh-CN" sz="1600" b="1" dirty="0">
              <a:solidFill>
                <a:srgbClr val="000000"/>
              </a:solidFill>
              <a:latin typeface="宋体" panose="02010600030101010101" pitchFamily="2" charset="-122"/>
            </a:endParaRPr>
          </a:p>
          <a:p>
            <a:pPr>
              <a:buFont typeface="Wingdings" panose="05000000000000000000" pitchFamily="2" charset="2"/>
              <a:buChar char="Ø"/>
            </a:pPr>
            <a:r>
              <a:rPr lang="zh-CN" altLang="en-US" sz="1600" dirty="0">
                <a:latin typeface="宋体" panose="02010600030101010101" pitchFamily="2" charset="-122"/>
              </a:rPr>
              <a:t>当企业集团特别大且有多层上市公司的时候，根据股权结构逐级向上追溯，直至第一个上市公司为止，以这个上市公司作为“所属集团”填报。</a:t>
            </a:r>
            <a:endParaRPr lang="en-US" altLang="zh-CN" sz="1600" dirty="0">
              <a:latin typeface="宋体" panose="02010600030101010101" pitchFamily="2" charset="-122"/>
            </a:endParaRPr>
          </a:p>
          <a:p>
            <a:pPr>
              <a:spcBef>
                <a:spcPts val="600"/>
              </a:spcBef>
              <a:buFont typeface="Wingdings" panose="05000000000000000000" pitchFamily="2" charset="2"/>
              <a:buChar char="Ø"/>
            </a:pPr>
            <a:r>
              <a:rPr lang="zh-CN" altLang="en-US" sz="1600" dirty="0">
                <a:latin typeface="宋体" panose="02010600030101010101" pitchFamily="2" charset="-122"/>
              </a:rPr>
              <a:t>若双方持股都是</a:t>
            </a:r>
            <a:r>
              <a:rPr lang="en-US" altLang="zh-CN" sz="1600" dirty="0">
                <a:latin typeface="宋体" panose="02010600030101010101" pitchFamily="2" charset="-122"/>
              </a:rPr>
              <a:t>50%</a:t>
            </a:r>
            <a:r>
              <a:rPr lang="zh-CN" altLang="en-US" sz="1600" dirty="0">
                <a:latin typeface="宋体" panose="02010600030101010101" pitchFamily="2" charset="-122"/>
              </a:rPr>
              <a:t>的合资公司，需要分析填报，如果合资协议里面规定</a:t>
            </a:r>
            <a:endParaRPr lang="en-US" altLang="zh-CN" sz="1600" dirty="0">
              <a:latin typeface="宋体" panose="02010600030101010101" pitchFamily="2" charset="-122"/>
            </a:endParaRPr>
          </a:p>
          <a:p>
            <a:pPr>
              <a:spcBef>
                <a:spcPts val="600"/>
              </a:spcBef>
            </a:pPr>
            <a:r>
              <a:rPr lang="zh-CN" altLang="en-US" sz="1600" dirty="0">
                <a:latin typeface="宋体" panose="02010600030101010101" pitchFamily="2" charset="-122"/>
              </a:rPr>
              <a:t>其中一方为主导或者现实中其中一方是事实上的主导方，那么就以主导的</a:t>
            </a:r>
            <a:endParaRPr lang="en-US" altLang="zh-CN" sz="1600" dirty="0">
              <a:latin typeface="宋体" panose="02010600030101010101" pitchFamily="2" charset="-122"/>
            </a:endParaRPr>
          </a:p>
          <a:p>
            <a:pPr>
              <a:spcBef>
                <a:spcPts val="600"/>
              </a:spcBef>
            </a:pPr>
            <a:r>
              <a:rPr lang="zh-CN" altLang="en-US" sz="1600" dirty="0">
                <a:latin typeface="宋体" panose="02010600030101010101" pitchFamily="2" charset="-122"/>
              </a:rPr>
              <a:t>这一方为所属集团。若双方股东地位平等的时候，可将两个集团全部写上。</a:t>
            </a:r>
          </a:p>
        </p:txBody>
      </p:sp>
      <p:sp>
        <p:nvSpPr>
          <p:cNvPr id="11" name="右箭头 10">
            <a:hlinkClick r:id="rId3" action="ppaction://hlinksldjump"/>
          </p:cNvPr>
          <p:cNvSpPr/>
          <p:nvPr/>
        </p:nvSpPr>
        <p:spPr>
          <a:xfrm>
            <a:off x="8215338" y="428610"/>
            <a:ext cx="642942" cy="5000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2049" name="Rectangle 1"/>
          <p:cNvSpPr>
            <a:spLocks noChangeArrowheads="1"/>
          </p:cNvSpPr>
          <p:nvPr/>
        </p:nvSpPr>
        <p:spPr bwMode="auto">
          <a:xfrm>
            <a:off x="142844" y="872883"/>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业务</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产品财务数据表</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8" name="表格 7"/>
          <p:cNvGraphicFramePr>
            <a:graphicFrameLocks noGrp="1"/>
          </p:cNvGraphicFramePr>
          <p:nvPr/>
        </p:nvGraphicFramePr>
        <p:xfrm>
          <a:off x="285720" y="1214428"/>
          <a:ext cx="8643998" cy="3583740"/>
        </p:xfrm>
        <a:graphic>
          <a:graphicData uri="http://schemas.openxmlformats.org/drawingml/2006/table">
            <a:tbl>
              <a:tblPr/>
              <a:tblGrid>
                <a:gridCol w="428628">
                  <a:extLst>
                    <a:ext uri="{9D8B030D-6E8A-4147-A177-3AD203B41FA5}">
                      <a16:colId xmlns:a16="http://schemas.microsoft.com/office/drawing/2014/main" xmlns="" val="20000"/>
                    </a:ext>
                  </a:extLst>
                </a:gridCol>
                <a:gridCol w="500066">
                  <a:extLst>
                    <a:ext uri="{9D8B030D-6E8A-4147-A177-3AD203B41FA5}">
                      <a16:colId xmlns:a16="http://schemas.microsoft.com/office/drawing/2014/main" xmlns="" val="20001"/>
                    </a:ext>
                  </a:extLst>
                </a:gridCol>
                <a:gridCol w="1143008">
                  <a:extLst>
                    <a:ext uri="{9D8B030D-6E8A-4147-A177-3AD203B41FA5}">
                      <a16:colId xmlns:a16="http://schemas.microsoft.com/office/drawing/2014/main" xmlns="" val="20002"/>
                    </a:ext>
                  </a:extLst>
                </a:gridCol>
                <a:gridCol w="500066">
                  <a:extLst>
                    <a:ext uri="{9D8B030D-6E8A-4147-A177-3AD203B41FA5}">
                      <a16:colId xmlns:a16="http://schemas.microsoft.com/office/drawing/2014/main" xmlns="" val="20003"/>
                    </a:ext>
                  </a:extLst>
                </a:gridCol>
                <a:gridCol w="785818">
                  <a:extLst>
                    <a:ext uri="{9D8B030D-6E8A-4147-A177-3AD203B41FA5}">
                      <a16:colId xmlns:a16="http://schemas.microsoft.com/office/drawing/2014/main" xmlns="" val="20004"/>
                    </a:ext>
                  </a:extLst>
                </a:gridCol>
                <a:gridCol w="500066">
                  <a:extLst>
                    <a:ext uri="{9D8B030D-6E8A-4147-A177-3AD203B41FA5}">
                      <a16:colId xmlns:a16="http://schemas.microsoft.com/office/drawing/2014/main" xmlns="" val="20005"/>
                    </a:ext>
                  </a:extLst>
                </a:gridCol>
                <a:gridCol w="500066">
                  <a:extLst>
                    <a:ext uri="{9D8B030D-6E8A-4147-A177-3AD203B41FA5}">
                      <a16:colId xmlns:a16="http://schemas.microsoft.com/office/drawing/2014/main" xmlns="" val="20006"/>
                    </a:ext>
                  </a:extLst>
                </a:gridCol>
                <a:gridCol w="642942">
                  <a:extLst>
                    <a:ext uri="{9D8B030D-6E8A-4147-A177-3AD203B41FA5}">
                      <a16:colId xmlns:a16="http://schemas.microsoft.com/office/drawing/2014/main" xmlns="" val="20007"/>
                    </a:ext>
                  </a:extLst>
                </a:gridCol>
                <a:gridCol w="357190">
                  <a:extLst>
                    <a:ext uri="{9D8B030D-6E8A-4147-A177-3AD203B41FA5}">
                      <a16:colId xmlns:a16="http://schemas.microsoft.com/office/drawing/2014/main" xmlns="" val="20008"/>
                    </a:ext>
                  </a:extLst>
                </a:gridCol>
                <a:gridCol w="500066">
                  <a:extLst>
                    <a:ext uri="{9D8B030D-6E8A-4147-A177-3AD203B41FA5}">
                      <a16:colId xmlns:a16="http://schemas.microsoft.com/office/drawing/2014/main" xmlns="" val="20009"/>
                    </a:ext>
                  </a:extLst>
                </a:gridCol>
                <a:gridCol w="428628">
                  <a:extLst>
                    <a:ext uri="{9D8B030D-6E8A-4147-A177-3AD203B41FA5}">
                      <a16:colId xmlns:a16="http://schemas.microsoft.com/office/drawing/2014/main" xmlns="" val="20010"/>
                    </a:ext>
                  </a:extLst>
                </a:gridCol>
                <a:gridCol w="428628">
                  <a:extLst>
                    <a:ext uri="{9D8B030D-6E8A-4147-A177-3AD203B41FA5}">
                      <a16:colId xmlns:a16="http://schemas.microsoft.com/office/drawing/2014/main" xmlns="" val="20011"/>
                    </a:ext>
                  </a:extLst>
                </a:gridCol>
                <a:gridCol w="500066">
                  <a:extLst>
                    <a:ext uri="{9D8B030D-6E8A-4147-A177-3AD203B41FA5}">
                      <a16:colId xmlns:a16="http://schemas.microsoft.com/office/drawing/2014/main" xmlns="" val="20012"/>
                    </a:ext>
                  </a:extLst>
                </a:gridCol>
                <a:gridCol w="428628">
                  <a:extLst>
                    <a:ext uri="{9D8B030D-6E8A-4147-A177-3AD203B41FA5}">
                      <a16:colId xmlns:a16="http://schemas.microsoft.com/office/drawing/2014/main" xmlns="" val="20013"/>
                    </a:ext>
                  </a:extLst>
                </a:gridCol>
                <a:gridCol w="571504">
                  <a:extLst>
                    <a:ext uri="{9D8B030D-6E8A-4147-A177-3AD203B41FA5}">
                      <a16:colId xmlns:a16="http://schemas.microsoft.com/office/drawing/2014/main" xmlns="" val="20014"/>
                    </a:ext>
                  </a:extLst>
                </a:gridCol>
                <a:gridCol w="428628">
                  <a:extLst>
                    <a:ext uri="{9D8B030D-6E8A-4147-A177-3AD203B41FA5}">
                      <a16:colId xmlns:a16="http://schemas.microsoft.com/office/drawing/2014/main" xmlns="" val="20015"/>
                    </a:ext>
                  </a:extLst>
                </a:gridCol>
              </a:tblGrid>
              <a:tr h="269264">
                <a:tc>
                  <a:txBody>
                    <a:bodyPr/>
                    <a:lstStyle/>
                    <a:p>
                      <a:pPr algn="ctr"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latin typeface="宋体" panose="02010600030101010101" pitchFamily="2" charset="-122"/>
                        </a:rPr>
                        <a:t>业务</a:t>
                      </a:r>
                      <a:r>
                        <a:rPr lang="en-US" altLang="zh-CN" sz="1000" b="0" i="0" u="none" strike="noStrike" dirty="0">
                          <a:solidFill>
                            <a:srgbClr val="000000"/>
                          </a:solidFill>
                          <a:latin typeface="宋体" panose="02010600030101010101" pitchFamily="2" charset="-122"/>
                        </a:rPr>
                        <a:t>/</a:t>
                      </a:r>
                      <a:r>
                        <a:rPr lang="zh-CN" altLang="en-US" sz="1000" b="0" i="0" u="none" strike="noStrike" dirty="0">
                          <a:solidFill>
                            <a:srgbClr val="000000"/>
                          </a:solidFill>
                          <a:latin typeface="宋体" panose="02010600030101010101" pitchFamily="2" charset="-122"/>
                        </a:rPr>
                        <a:t>产品名称</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latin typeface="宋体" panose="02010600030101010101" pitchFamily="2" charset="-122"/>
                        </a:rPr>
                        <a:t>交易类型</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业务</a:t>
                      </a:r>
                      <a:r>
                        <a:rPr lang="en-US" altLang="zh-CN" sz="1000" b="0" i="0" u="none" strike="noStrike">
                          <a:solidFill>
                            <a:srgbClr val="000000"/>
                          </a:solidFill>
                          <a:latin typeface="宋体" panose="02010600030101010101" pitchFamily="2" charset="-122"/>
                        </a:rPr>
                        <a:t>/</a:t>
                      </a:r>
                      <a:r>
                        <a:rPr lang="zh-CN" altLang="en-US" sz="1000" b="0" i="0" u="none" strike="noStrike">
                          <a:solidFill>
                            <a:srgbClr val="000000"/>
                          </a:solidFill>
                          <a:latin typeface="宋体" panose="02010600030101010101" pitchFamily="2" charset="-122"/>
                        </a:rPr>
                        <a:t>产品收入</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其中：销售给关联方再加工的产品收入</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业务</a:t>
                      </a:r>
                      <a:r>
                        <a:rPr lang="en-US" altLang="zh-CN" sz="1000" b="0" i="0" u="none" strike="noStrike">
                          <a:solidFill>
                            <a:srgbClr val="000000"/>
                          </a:solidFill>
                          <a:latin typeface="宋体" panose="02010600030101010101" pitchFamily="2" charset="-122"/>
                        </a:rPr>
                        <a:t>/</a:t>
                      </a:r>
                      <a:r>
                        <a:rPr lang="zh-CN" altLang="en-US" sz="1000" b="0" i="0" u="none" strike="noStrike">
                          <a:solidFill>
                            <a:srgbClr val="000000"/>
                          </a:solidFill>
                          <a:latin typeface="宋体" panose="02010600030101010101" pitchFamily="2" charset="-122"/>
                        </a:rPr>
                        <a:t>产品成本</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其中：关联采购成本</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其中：采购关联方自制半成品</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费用</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其中：销售费用</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latin typeface="宋体" panose="02010600030101010101" pitchFamily="2" charset="-122"/>
                        </a:rPr>
                        <a:t>其中：利息费用</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latin typeface="宋体" panose="02010600030101010101" pitchFamily="2" charset="-122"/>
                        </a:rPr>
                        <a:t>其中：研发费用</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a:solidFill>
                            <a:srgbClr val="000000"/>
                          </a:solidFill>
                          <a:latin typeface="宋体" panose="02010600030101010101" pitchFamily="2" charset="-122"/>
                        </a:rPr>
                        <a:t>费用划分方法</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latin typeface="宋体" panose="02010600030101010101" pitchFamily="2" charset="-122"/>
                        </a:rPr>
                        <a:t>业务</a:t>
                      </a:r>
                      <a:r>
                        <a:rPr lang="en-US" altLang="zh-CN" sz="1000" b="0" i="0" u="none" strike="noStrike" dirty="0">
                          <a:solidFill>
                            <a:srgbClr val="000000"/>
                          </a:solidFill>
                          <a:latin typeface="宋体" panose="02010600030101010101" pitchFamily="2" charset="-122"/>
                        </a:rPr>
                        <a:t>/</a:t>
                      </a:r>
                      <a:r>
                        <a:rPr lang="zh-CN" altLang="en-US" sz="1000" b="0" i="0" u="none" strike="noStrike" dirty="0">
                          <a:solidFill>
                            <a:srgbClr val="000000"/>
                          </a:solidFill>
                          <a:latin typeface="宋体" panose="02010600030101010101" pitchFamily="2" charset="-122"/>
                        </a:rPr>
                        <a:t>产品利润</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solidFill>
                            <a:srgbClr val="000000"/>
                          </a:solidFill>
                          <a:latin typeface="宋体" panose="02010600030101010101" pitchFamily="2" charset="-122"/>
                        </a:rPr>
                        <a:t>再销售加成率（非必填）</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00" b="0" i="0" u="none" strike="noStrike">
                          <a:solidFill>
                            <a:srgbClr val="000000"/>
                          </a:solidFill>
                          <a:latin typeface="宋体" panose="02010600030101010101" pitchFamily="2" charset="-122"/>
                        </a:rPr>
                        <a:t>关联采购加成率</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rowSpan="5">
                  <a:txBody>
                    <a:bodyPr/>
                    <a:lstStyle/>
                    <a:p>
                      <a:pPr algn="ctr" fontAlgn="ctr"/>
                      <a:r>
                        <a:rPr lang="zh-CN" altLang="en-US" sz="1000" b="0" i="0" u="none" strike="noStrike">
                          <a:solidFill>
                            <a:srgbClr val="000000"/>
                          </a:solidFill>
                          <a:latin typeface="宋体" panose="02010600030101010101" pitchFamily="2" charset="-122"/>
                        </a:rPr>
                        <a:t>业务</a:t>
                      </a:r>
                      <a:r>
                        <a:rPr lang="en-US" altLang="zh-CN" sz="1000" b="0" i="0" u="none" strike="noStrike">
                          <a:solidFill>
                            <a:srgbClr val="000000"/>
                          </a:solidFill>
                          <a:latin typeface="宋体" panose="02010600030101010101" pitchFamily="2" charset="-122"/>
                        </a:rPr>
                        <a:t>/</a:t>
                      </a:r>
                      <a:r>
                        <a:rPr lang="zh-CN" altLang="en-US" sz="1000" b="0" i="0" u="none" strike="noStrike">
                          <a:solidFill>
                            <a:srgbClr val="000000"/>
                          </a:solidFill>
                          <a:latin typeface="宋体" panose="02010600030101010101" pitchFamily="2" charset="-122"/>
                        </a:rPr>
                        <a:t>产品</a:t>
                      </a:r>
                      <a:r>
                        <a:rPr lang="en-US" sz="1000" b="0" i="0" u="none" strike="noStrike">
                          <a:solidFill>
                            <a:srgbClr val="000000"/>
                          </a:solidFill>
                          <a:latin typeface="宋体" panose="02010600030101010101" pitchFamily="2" charset="-122"/>
                        </a:rPr>
                        <a:t>A</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000" b="0" i="0" u="none" strike="noStrike">
                          <a:solidFill>
                            <a:srgbClr val="000000"/>
                          </a:solidFill>
                          <a:latin typeface="宋体" panose="02010600030101010101" pitchFamily="2" charset="-122"/>
                        </a:rPr>
                        <a:t>境外关联交易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境外非关联交易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a:solidFill>
                            <a:srgbClr val="000000"/>
                          </a:solidFill>
                          <a:latin typeface="宋体" panose="02010600030101010101" pitchFamily="2" charset="-122"/>
                        </a:rPr>
                        <a:t>-</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小计</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0">
                <a:tc rowSpan="5">
                  <a:txBody>
                    <a:bodyPr/>
                    <a:lstStyle/>
                    <a:p>
                      <a:pPr algn="ctr" fontAlgn="ctr"/>
                      <a:r>
                        <a:rPr lang="zh-CN" altLang="en-US" sz="1000" b="0" i="0" u="none" strike="noStrike">
                          <a:solidFill>
                            <a:srgbClr val="000000"/>
                          </a:solidFill>
                          <a:latin typeface="宋体" panose="02010600030101010101" pitchFamily="2" charset="-122"/>
                        </a:rPr>
                        <a:t>业务</a:t>
                      </a:r>
                      <a:r>
                        <a:rPr lang="en-US" altLang="zh-CN" sz="1000" b="0" i="0" u="none" strike="noStrike">
                          <a:solidFill>
                            <a:srgbClr val="000000"/>
                          </a:solidFill>
                          <a:latin typeface="宋体" panose="02010600030101010101" pitchFamily="2" charset="-122"/>
                        </a:rPr>
                        <a:t>/</a:t>
                      </a:r>
                      <a:r>
                        <a:rPr lang="zh-CN" altLang="en-US" sz="1000" b="0" i="0" u="none" strike="noStrike">
                          <a:solidFill>
                            <a:srgbClr val="000000"/>
                          </a:solidFill>
                          <a:latin typeface="宋体" panose="02010600030101010101" pitchFamily="2" charset="-122"/>
                        </a:rPr>
                        <a:t>产品</a:t>
                      </a:r>
                      <a:r>
                        <a:rPr lang="en-US" sz="1000" b="0" i="0" u="none" strike="noStrike">
                          <a:solidFill>
                            <a:srgbClr val="000000"/>
                          </a:solidFill>
                          <a:latin typeface="宋体" panose="02010600030101010101" pitchFamily="2" charset="-122"/>
                        </a:rPr>
                        <a:t>B</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000" b="0" i="0" u="none" strike="noStrike">
                          <a:solidFill>
                            <a:srgbClr val="000000"/>
                          </a:solidFill>
                          <a:latin typeface="宋体" panose="02010600030101010101" pitchFamily="2" charset="-122"/>
                        </a:rPr>
                        <a:t>境外关联交易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境外非关联交易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9"/>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小计</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0"/>
                  </a:ext>
                </a:extLst>
              </a:tr>
              <a:tr h="0">
                <a:tc rowSpan="5">
                  <a:txBody>
                    <a:bodyPr/>
                    <a:lstStyle/>
                    <a:p>
                      <a:pPr algn="ctr" fontAlgn="ctr"/>
                      <a:r>
                        <a:rPr lang="en-US" altLang="zh-CN" sz="1000" b="0" i="0" u="none" strike="noStrike">
                          <a:solidFill>
                            <a:srgbClr val="000000"/>
                          </a:solidFill>
                          <a:latin typeface="宋体" panose="02010600030101010101" pitchFamily="2" charset="-122"/>
                        </a:rPr>
                        <a:t>……</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000" b="0" i="0" u="none" strike="noStrike">
                          <a:solidFill>
                            <a:srgbClr val="000000"/>
                          </a:solidFill>
                          <a:latin typeface="宋体" panose="02010600030101010101" pitchFamily="2" charset="-122"/>
                        </a:rPr>
                        <a:t>境外关联交易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1"/>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境外非关联交易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2"/>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4"/>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小计</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5"/>
                  </a:ext>
                </a:extLst>
              </a:tr>
              <a:tr h="0">
                <a:tc rowSpan="5">
                  <a:txBody>
                    <a:bodyPr/>
                    <a:lstStyle/>
                    <a:p>
                      <a:pPr algn="ctr" fontAlgn="ctr"/>
                      <a:r>
                        <a:rPr lang="zh-CN" altLang="en-US" sz="1000" b="0" i="0" u="none" strike="noStrike">
                          <a:solidFill>
                            <a:srgbClr val="000000"/>
                          </a:solidFill>
                          <a:latin typeface="宋体" panose="02010600030101010101" pitchFamily="2" charset="-122"/>
                        </a:rPr>
                        <a:t>合计</a:t>
                      </a: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000" b="0" i="0" u="none" strike="noStrike">
                          <a:solidFill>
                            <a:srgbClr val="000000"/>
                          </a:solidFill>
                          <a:latin typeface="宋体" panose="02010600030101010101" pitchFamily="2" charset="-122"/>
                        </a:rPr>
                        <a:t>境外关联交易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境外非关联交易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7"/>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8"/>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a:solidFill>
                            <a:srgbClr val="000000"/>
                          </a:solidFill>
                          <a:latin typeface="宋体" panose="02010600030101010101" pitchFamily="2" charset="-122"/>
                        </a:rPr>
                        <a:t>境内非关联交易</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9"/>
                  </a:ext>
                </a:extLst>
              </a:tr>
              <a:tr h="0">
                <a:tc vMerge="1">
                  <a:txBody>
                    <a:bodyPr/>
                    <a:lstStyle/>
                    <a:p>
                      <a:endParaRPr lang="zh-CN"/>
                    </a:p>
                  </a:txBody>
                  <a:tcPr/>
                </a:tc>
                <a:tc vMerge="1">
                  <a:txBody>
                    <a:bodyPr/>
                    <a:lstStyle/>
                    <a:p>
                      <a:endParaRPr lang="zh-CN"/>
                    </a:p>
                  </a:txBody>
                  <a:tcPr/>
                </a:tc>
                <a:tc>
                  <a:txBody>
                    <a:bodyPr/>
                    <a:lstStyle/>
                    <a:p>
                      <a:pPr algn="ctr" fontAlgn="b"/>
                      <a:r>
                        <a:rPr lang="zh-CN" altLang="en-US" sz="1000" b="0" i="0" u="none" strike="noStrike" dirty="0">
                          <a:solidFill>
                            <a:srgbClr val="000000"/>
                          </a:solidFill>
                          <a:latin typeface="宋体" panose="02010600030101010101" pitchFamily="2" charset="-122"/>
                        </a:rPr>
                        <a:t>小计</a:t>
                      </a:r>
                    </a:p>
                  </a:txBody>
                  <a:tcPr marL="3740" marR="3740" marT="374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000" b="0" i="0" u="none" strike="noStrike" dirty="0">
                        <a:solidFill>
                          <a:srgbClr val="000000"/>
                        </a:solidFill>
                        <a:latin typeface="宋体" panose="02010600030101010101" pitchFamily="2" charset="-122"/>
                      </a:endParaRPr>
                    </a:p>
                  </a:txBody>
                  <a:tcPr marL="3740" marR="3740" marT="3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20"/>
                  </a:ext>
                </a:extLst>
              </a:tr>
            </a:tbl>
          </a:graphicData>
        </a:graphic>
      </p:graphicFrame>
      <p:sp>
        <p:nvSpPr>
          <p:cNvPr id="3" name="矩形 2"/>
          <p:cNvSpPr/>
          <p:nvPr/>
        </p:nvSpPr>
        <p:spPr>
          <a:xfrm>
            <a:off x="3203575" y="1034415"/>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2049" name="Rectangle 1"/>
          <p:cNvSpPr>
            <a:spLocks noChangeArrowheads="1"/>
          </p:cNvSpPr>
          <p:nvPr/>
        </p:nvSpPr>
        <p:spPr bwMode="auto">
          <a:xfrm>
            <a:off x="142844" y="872883"/>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业务</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产品财务数据表</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500034" y="2857502"/>
            <a:ext cx="8286808" cy="2062103"/>
          </a:xfrm>
          <a:prstGeom prst="rect">
            <a:avLst/>
          </a:prstGeom>
        </p:spPr>
        <p:txBody>
          <a:bodyPr wrap="square">
            <a:spAutoFit/>
          </a:bodyPr>
          <a:lstStyle/>
          <a:p>
            <a:r>
              <a:rPr lang="zh-CN" altLang="en-US" sz="1600" b="1" dirty="0">
                <a:latin typeface="宋体" panose="02010600030101010101" pitchFamily="2" charset="-122"/>
              </a:rPr>
              <a:t>业务</a:t>
            </a:r>
            <a:r>
              <a:rPr lang="en-US" altLang="zh-CN" sz="1600" b="1" dirty="0">
                <a:latin typeface="宋体" panose="02010600030101010101" pitchFamily="2" charset="-122"/>
              </a:rPr>
              <a:t>/</a:t>
            </a:r>
            <a:r>
              <a:rPr lang="zh-CN" altLang="en-US" sz="1600" b="1" dirty="0">
                <a:latin typeface="宋体" panose="02010600030101010101" pitchFamily="2" charset="-122"/>
              </a:rPr>
              <a:t>产品名称：</a:t>
            </a:r>
            <a:r>
              <a:rPr lang="zh-CN" altLang="en-US" sz="1600" dirty="0"/>
              <a:t>填写企业销售额占比超过</a:t>
            </a:r>
            <a:r>
              <a:rPr lang="en-US" altLang="zh-CN" sz="1600" dirty="0"/>
              <a:t>10%</a:t>
            </a:r>
            <a:r>
              <a:rPr lang="zh-CN" altLang="en-US" sz="1600" dirty="0"/>
              <a:t>的业务</a:t>
            </a:r>
            <a:r>
              <a:rPr lang="en-US" altLang="zh-CN" sz="1600" dirty="0"/>
              <a:t>/</a:t>
            </a:r>
            <a:r>
              <a:rPr lang="zh-CN" altLang="en-US" sz="1600" dirty="0"/>
              <a:t>产品，只需填写产品名称大类。</a:t>
            </a:r>
            <a:endParaRPr lang="en-US" altLang="zh-CN" sz="1600" dirty="0"/>
          </a:p>
          <a:p>
            <a:r>
              <a:rPr lang="en-US" altLang="zh-CN" sz="1600" dirty="0">
                <a:solidFill>
                  <a:srgbClr val="C00000"/>
                </a:solidFill>
              </a:rPr>
              <a:t>【</a:t>
            </a:r>
            <a:r>
              <a:rPr lang="zh-CN" altLang="en-US" sz="1600" dirty="0">
                <a:solidFill>
                  <a:srgbClr val="C00000"/>
                </a:solidFill>
              </a:rPr>
              <a:t>注意</a:t>
            </a:r>
            <a:r>
              <a:rPr lang="en-US" altLang="zh-CN" sz="1600" dirty="0">
                <a:solidFill>
                  <a:srgbClr val="C00000"/>
                </a:solidFill>
              </a:rPr>
              <a:t>】</a:t>
            </a:r>
            <a:r>
              <a:rPr lang="zh-CN" altLang="en-US" sz="1600" dirty="0"/>
              <a:t>当存在以下情形时，名称相同产品应分开填写：</a:t>
            </a:r>
            <a:endParaRPr lang="en-US" altLang="zh-CN" sz="1600" dirty="0"/>
          </a:p>
          <a:p>
            <a:pPr>
              <a:buFont typeface="Wingdings" panose="05000000000000000000" pitchFamily="2" charset="2"/>
              <a:buChar char="Ø"/>
            </a:pPr>
            <a:r>
              <a:rPr lang="zh-CN" altLang="en-US" sz="1600" dirty="0"/>
              <a:t>本地企业不同贸易方式下的同种产品应区分不同价值链分开填列，比如来料加工模式下的</a:t>
            </a:r>
            <a:r>
              <a:rPr lang="en-US" altLang="zh-CN" sz="1600" dirty="0"/>
              <a:t>A</a:t>
            </a:r>
            <a:r>
              <a:rPr lang="zh-CN" altLang="en-US" sz="1600" dirty="0"/>
              <a:t>产品和一般贸易模式下的</a:t>
            </a:r>
            <a:r>
              <a:rPr lang="en-US" altLang="zh-CN" sz="1600" dirty="0"/>
              <a:t>A</a:t>
            </a:r>
            <a:r>
              <a:rPr lang="zh-CN" altLang="en-US" sz="1600" dirty="0"/>
              <a:t>产品应视为两种产品；</a:t>
            </a:r>
            <a:endParaRPr lang="en-US" altLang="zh-CN" sz="1600" dirty="0"/>
          </a:p>
          <a:p>
            <a:pPr>
              <a:buFont typeface="Wingdings" panose="05000000000000000000" pitchFamily="2" charset="2"/>
              <a:buChar char="Ø"/>
            </a:pPr>
            <a:r>
              <a:rPr lang="zh-CN" altLang="en-US" sz="1600" dirty="0"/>
              <a:t>本地企业履行不同功能的同种产品应分开填列，比如分销业务中的</a:t>
            </a:r>
            <a:endParaRPr lang="en-US" altLang="zh-CN" sz="1600" dirty="0"/>
          </a:p>
          <a:p>
            <a:r>
              <a:rPr lang="en-US" altLang="zh-CN" sz="1600" dirty="0"/>
              <a:t>B</a:t>
            </a:r>
            <a:r>
              <a:rPr lang="zh-CN" altLang="en-US" sz="1600" dirty="0"/>
              <a:t>产品和制造</a:t>
            </a:r>
            <a:r>
              <a:rPr lang="en-US" altLang="zh-CN" sz="1600" dirty="0"/>
              <a:t>+</a:t>
            </a:r>
            <a:r>
              <a:rPr lang="zh-CN" altLang="en-US" sz="1600" dirty="0"/>
              <a:t>分销业务中的</a:t>
            </a:r>
            <a:r>
              <a:rPr lang="en-US" altLang="zh-CN" sz="1600" dirty="0"/>
              <a:t>B</a:t>
            </a:r>
            <a:r>
              <a:rPr lang="zh-CN" altLang="en-US" sz="1600" dirty="0"/>
              <a:t>产品应视为两种产品。</a:t>
            </a:r>
            <a:endParaRPr lang="en-US" altLang="zh-CN" sz="1600" dirty="0"/>
          </a:p>
          <a:p>
            <a:pPr>
              <a:buFont typeface="Wingdings" panose="05000000000000000000" pitchFamily="2" charset="2"/>
              <a:buChar char="Ø"/>
            </a:pPr>
            <a:r>
              <a:rPr lang="zh-CN" altLang="en-US" sz="1600" dirty="0"/>
              <a:t>当同类型但不同型号产品中有某型号产品的利润率水平明显高于其</a:t>
            </a:r>
            <a:endParaRPr lang="en-US" altLang="zh-CN" sz="1600" dirty="0"/>
          </a:p>
          <a:p>
            <a:r>
              <a:rPr lang="zh-CN" altLang="en-US" sz="1600" dirty="0"/>
              <a:t>他型号时，应将这种型号产品单独填列。</a:t>
            </a:r>
            <a:endParaRPr lang="en-US" altLang="zh-CN" sz="1600" dirty="0"/>
          </a:p>
        </p:txBody>
      </p:sp>
      <p:graphicFrame>
        <p:nvGraphicFramePr>
          <p:cNvPr id="9" name="表格 8"/>
          <p:cNvGraphicFramePr>
            <a:graphicFrameLocks noGrp="1"/>
          </p:cNvGraphicFramePr>
          <p:nvPr/>
        </p:nvGraphicFramePr>
        <p:xfrm>
          <a:off x="357158" y="1285866"/>
          <a:ext cx="8501122" cy="1524772"/>
        </p:xfrm>
        <a:graphic>
          <a:graphicData uri="http://schemas.openxmlformats.org/drawingml/2006/table">
            <a:tbl>
              <a:tblPr/>
              <a:tblGrid>
                <a:gridCol w="500066">
                  <a:extLst>
                    <a:ext uri="{9D8B030D-6E8A-4147-A177-3AD203B41FA5}">
                      <a16:colId xmlns:a16="http://schemas.microsoft.com/office/drawing/2014/main" xmlns="" val="20000"/>
                    </a:ext>
                  </a:extLst>
                </a:gridCol>
                <a:gridCol w="1143008">
                  <a:extLst>
                    <a:ext uri="{9D8B030D-6E8A-4147-A177-3AD203B41FA5}">
                      <a16:colId xmlns:a16="http://schemas.microsoft.com/office/drawing/2014/main" xmlns="" val="20001"/>
                    </a:ext>
                  </a:extLst>
                </a:gridCol>
                <a:gridCol w="1285884">
                  <a:extLst>
                    <a:ext uri="{9D8B030D-6E8A-4147-A177-3AD203B41FA5}">
                      <a16:colId xmlns:a16="http://schemas.microsoft.com/office/drawing/2014/main" xmlns="" val="20002"/>
                    </a:ext>
                  </a:extLst>
                </a:gridCol>
                <a:gridCol w="1071570">
                  <a:extLst>
                    <a:ext uri="{9D8B030D-6E8A-4147-A177-3AD203B41FA5}">
                      <a16:colId xmlns:a16="http://schemas.microsoft.com/office/drawing/2014/main" xmlns="" val="20003"/>
                    </a:ext>
                  </a:extLst>
                </a:gridCol>
                <a:gridCol w="1428760">
                  <a:extLst>
                    <a:ext uri="{9D8B030D-6E8A-4147-A177-3AD203B41FA5}">
                      <a16:colId xmlns:a16="http://schemas.microsoft.com/office/drawing/2014/main" xmlns="" val="20004"/>
                    </a:ext>
                  </a:extLst>
                </a:gridCol>
                <a:gridCol w="1071570">
                  <a:extLst>
                    <a:ext uri="{9D8B030D-6E8A-4147-A177-3AD203B41FA5}">
                      <a16:colId xmlns:a16="http://schemas.microsoft.com/office/drawing/2014/main" xmlns="" val="20005"/>
                    </a:ext>
                  </a:extLst>
                </a:gridCol>
                <a:gridCol w="857256">
                  <a:extLst>
                    <a:ext uri="{9D8B030D-6E8A-4147-A177-3AD203B41FA5}">
                      <a16:colId xmlns:a16="http://schemas.microsoft.com/office/drawing/2014/main" xmlns="" val="20006"/>
                    </a:ext>
                  </a:extLst>
                </a:gridCol>
                <a:gridCol w="1143008">
                  <a:extLst>
                    <a:ext uri="{9D8B030D-6E8A-4147-A177-3AD203B41FA5}">
                      <a16:colId xmlns:a16="http://schemas.microsoft.com/office/drawing/2014/main" xmlns="" val="20007"/>
                    </a:ext>
                  </a:extLst>
                </a:gridCol>
              </a:tblGrid>
              <a:tr h="570737">
                <a:tc>
                  <a:txBody>
                    <a:bodyPr/>
                    <a:lstStyle/>
                    <a:p>
                      <a:pPr algn="ctr"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panose="02010600030101010101" pitchFamily="2" charset="-122"/>
                        </a:rPr>
                        <a:t>业务</a:t>
                      </a:r>
                      <a:r>
                        <a:rPr lang="en-US" altLang="zh-CN" sz="1200" b="1" i="0" u="none" strike="noStrike" dirty="0">
                          <a:solidFill>
                            <a:srgbClr val="000000"/>
                          </a:solidFill>
                          <a:latin typeface="宋体" panose="02010600030101010101" pitchFamily="2" charset="-122"/>
                        </a:rPr>
                        <a:t>/</a:t>
                      </a:r>
                      <a:r>
                        <a:rPr lang="zh-CN" altLang="en-US" sz="1200" b="1" i="0" u="none" strike="noStrike" dirty="0">
                          <a:solidFill>
                            <a:srgbClr val="000000"/>
                          </a:solidFill>
                          <a:latin typeface="宋体" panose="02010600030101010101" pitchFamily="2" charset="-122"/>
                        </a:rPr>
                        <a:t>产品名称</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0" i="0" u="none" strike="noStrike">
                          <a:solidFill>
                            <a:srgbClr val="000000"/>
                          </a:solidFill>
                          <a:latin typeface="宋体" panose="02010600030101010101" pitchFamily="2" charset="-122"/>
                        </a:rPr>
                        <a:t>交易类型</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业务</a:t>
                      </a:r>
                      <a:r>
                        <a:rPr lang="en-US" altLang="zh-CN" sz="1200" b="0" i="0" u="none" strike="noStrike">
                          <a:solidFill>
                            <a:srgbClr val="000000"/>
                          </a:solidFill>
                          <a:latin typeface="宋体" panose="02010600030101010101" pitchFamily="2" charset="-122"/>
                        </a:rPr>
                        <a:t>/</a:t>
                      </a:r>
                      <a:r>
                        <a:rPr lang="zh-CN" altLang="en-US" sz="1200" b="0" i="0" u="none" strike="noStrike">
                          <a:solidFill>
                            <a:srgbClr val="000000"/>
                          </a:solidFill>
                          <a:latin typeface="宋体" panose="02010600030101010101" pitchFamily="2" charset="-122"/>
                        </a:rPr>
                        <a:t>产品收入</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其中：销售给关联方再加工的产品收入</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业务</a:t>
                      </a:r>
                      <a:r>
                        <a:rPr lang="en-US" altLang="zh-CN" sz="1200" b="0" i="0" u="none" strike="noStrike" dirty="0">
                          <a:solidFill>
                            <a:srgbClr val="000000"/>
                          </a:solidFill>
                          <a:latin typeface="宋体" panose="02010600030101010101" pitchFamily="2" charset="-122"/>
                        </a:rPr>
                        <a:t>/</a:t>
                      </a:r>
                      <a:r>
                        <a:rPr lang="zh-CN" altLang="en-US" sz="1200" b="0" i="0" u="none" strike="noStrike" dirty="0">
                          <a:solidFill>
                            <a:srgbClr val="000000"/>
                          </a:solidFill>
                          <a:latin typeface="宋体" panose="02010600030101010101" pitchFamily="2" charset="-122"/>
                        </a:rPr>
                        <a:t>产品成本</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其中：关联采购成本</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其中：采购关联方自制半成品</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47440">
                <a:tc rowSpan="5">
                  <a:txBody>
                    <a:bodyPr/>
                    <a:lstStyle/>
                    <a:p>
                      <a:pPr algn="ctr" fontAlgn="ctr"/>
                      <a:r>
                        <a:rPr lang="zh-CN" altLang="en-US" sz="1200" b="0" i="0" u="none" strike="noStrike" dirty="0">
                          <a:solidFill>
                            <a:srgbClr val="000000"/>
                          </a:solidFill>
                          <a:latin typeface="宋体" panose="02010600030101010101" pitchFamily="2" charset="-122"/>
                        </a:rPr>
                        <a:t>业务</a:t>
                      </a:r>
                      <a:r>
                        <a:rPr lang="en-US" altLang="zh-CN" sz="1200" b="0" i="0" u="none" strike="noStrike" dirty="0">
                          <a:solidFill>
                            <a:srgbClr val="000000"/>
                          </a:solidFill>
                          <a:latin typeface="宋体" panose="02010600030101010101" pitchFamily="2" charset="-122"/>
                        </a:rPr>
                        <a:t>/</a:t>
                      </a:r>
                      <a:r>
                        <a:rPr lang="zh-CN" altLang="en-US" sz="1200" b="0" i="0" u="none" strike="noStrike" dirty="0">
                          <a:solidFill>
                            <a:srgbClr val="000000"/>
                          </a:solidFill>
                          <a:latin typeface="宋体" panose="02010600030101010101" pitchFamily="2" charset="-122"/>
                        </a:rPr>
                        <a:t>产品</a:t>
                      </a:r>
                      <a:r>
                        <a:rPr lang="en-US" sz="1200" b="0" i="0" u="none" strike="noStrike" dirty="0">
                          <a:solidFill>
                            <a:srgbClr val="000000"/>
                          </a:solidFill>
                          <a:latin typeface="宋体" panose="02010600030101010101" pitchFamily="2" charset="-122"/>
                        </a:rPr>
                        <a:t>A</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0" i="0" u="none" strike="noStrike" dirty="0">
                          <a:solidFill>
                            <a:srgbClr val="000000"/>
                          </a:solidFill>
                          <a:latin typeface="宋体" panose="02010600030101010101" pitchFamily="2" charset="-122"/>
                        </a:rPr>
                        <a:t>境外关联交易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境外非关联交易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境内非关联交易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小计</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2049" name="Rectangle 1"/>
          <p:cNvSpPr>
            <a:spLocks noChangeArrowheads="1"/>
          </p:cNvSpPr>
          <p:nvPr/>
        </p:nvSpPr>
        <p:spPr bwMode="auto">
          <a:xfrm>
            <a:off x="142844" y="872883"/>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业务</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产品财务数据表</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500034" y="2928940"/>
            <a:ext cx="8286808" cy="1477328"/>
          </a:xfrm>
          <a:prstGeom prst="rect">
            <a:avLst/>
          </a:prstGeom>
        </p:spPr>
        <p:txBody>
          <a:bodyPr wrap="square">
            <a:spAutoFit/>
          </a:bodyPr>
          <a:lstStyle/>
          <a:p>
            <a:pPr>
              <a:spcBef>
                <a:spcPts val="600"/>
              </a:spcBef>
            </a:pPr>
            <a:r>
              <a:rPr lang="zh-CN" altLang="en-US" sz="1600" b="1" dirty="0">
                <a:latin typeface="宋体" panose="02010600030101010101" pitchFamily="2" charset="-122"/>
              </a:rPr>
              <a:t>业务</a:t>
            </a:r>
            <a:r>
              <a:rPr lang="en-US" altLang="zh-CN" sz="1600" b="1" dirty="0">
                <a:latin typeface="宋体" panose="02010600030101010101" pitchFamily="2" charset="-122"/>
              </a:rPr>
              <a:t>/</a:t>
            </a:r>
            <a:r>
              <a:rPr lang="zh-CN" altLang="en-US" sz="1600" b="1" dirty="0">
                <a:latin typeface="宋体" panose="02010600030101010101" pitchFamily="2" charset="-122"/>
              </a:rPr>
              <a:t>产品收入：</a:t>
            </a:r>
            <a:r>
              <a:rPr lang="zh-CN" altLang="en-US" sz="1600" dirty="0"/>
              <a:t>填写各项交易类型下本地企业的销售收入。</a:t>
            </a:r>
            <a:r>
              <a:rPr lang="en-US" altLang="zh-CN" sz="1600" dirty="0">
                <a:solidFill>
                  <a:srgbClr val="C00000"/>
                </a:solidFill>
              </a:rPr>
              <a:t> 【</a:t>
            </a:r>
            <a:r>
              <a:rPr lang="zh-CN" altLang="en-US" sz="1600" dirty="0">
                <a:solidFill>
                  <a:srgbClr val="C00000"/>
                </a:solidFill>
              </a:rPr>
              <a:t>注意</a:t>
            </a:r>
            <a:r>
              <a:rPr lang="en-US" altLang="zh-CN" sz="1600" dirty="0">
                <a:solidFill>
                  <a:srgbClr val="C00000"/>
                </a:solidFill>
              </a:rPr>
              <a:t>】</a:t>
            </a:r>
            <a:r>
              <a:rPr lang="zh-CN" altLang="en-US" sz="1600" dirty="0"/>
              <a:t>如果是来料加工的，填写各项交易类型下加上料件金额后的销售收入。</a:t>
            </a:r>
            <a:endParaRPr lang="en-US" altLang="zh-CN" sz="1600" dirty="0"/>
          </a:p>
          <a:p>
            <a:pPr>
              <a:spcBef>
                <a:spcPts val="600"/>
              </a:spcBef>
            </a:pPr>
            <a:r>
              <a:rPr lang="zh-CN" altLang="en-US" sz="1600" b="1" dirty="0"/>
              <a:t>业务</a:t>
            </a:r>
            <a:r>
              <a:rPr lang="en-US" altLang="zh-CN" sz="1600" b="1" dirty="0"/>
              <a:t>/</a:t>
            </a:r>
            <a:r>
              <a:rPr lang="zh-CN" altLang="en-US" sz="1600" b="1" dirty="0"/>
              <a:t>产品成本：</a:t>
            </a:r>
            <a:r>
              <a:rPr lang="zh-CN" altLang="en-US" sz="1600" dirty="0"/>
              <a:t>填写各项交易类型下本地企业的销售成本。</a:t>
            </a:r>
            <a:r>
              <a:rPr lang="en-US" altLang="zh-CN" sz="1600" dirty="0">
                <a:solidFill>
                  <a:srgbClr val="C00000"/>
                </a:solidFill>
              </a:rPr>
              <a:t>【</a:t>
            </a:r>
            <a:r>
              <a:rPr lang="zh-CN" altLang="en-US" sz="1600" dirty="0">
                <a:solidFill>
                  <a:srgbClr val="C00000"/>
                </a:solidFill>
              </a:rPr>
              <a:t>注意</a:t>
            </a:r>
            <a:r>
              <a:rPr lang="en-US" altLang="zh-CN" sz="1600" dirty="0">
                <a:solidFill>
                  <a:srgbClr val="C00000"/>
                </a:solidFill>
              </a:rPr>
              <a:t>】</a:t>
            </a:r>
            <a:r>
              <a:rPr lang="zh-CN" altLang="en-US" sz="1600" dirty="0"/>
              <a:t>如果是来料加工的，填写各项交易类型下加上料件金额后的销售成本。</a:t>
            </a:r>
          </a:p>
          <a:p>
            <a:pPr>
              <a:spcBef>
                <a:spcPts val="600"/>
              </a:spcBef>
            </a:pPr>
            <a:r>
              <a:rPr lang="zh-CN" altLang="en-US" sz="1600" b="1" dirty="0"/>
              <a:t>关联采购成本：</a:t>
            </a:r>
            <a:r>
              <a:rPr lang="zh-CN" altLang="en-US" sz="1600" dirty="0"/>
              <a:t>填写各项交易类型下本地企业的关联料件采购成本。</a:t>
            </a:r>
            <a:endParaRPr lang="zh-CN" altLang="en-US" sz="1600" b="1" dirty="0">
              <a:latin typeface="宋体" panose="02010600030101010101" pitchFamily="2" charset="-122"/>
            </a:endParaRPr>
          </a:p>
        </p:txBody>
      </p:sp>
      <p:graphicFrame>
        <p:nvGraphicFramePr>
          <p:cNvPr id="9" name="表格 8"/>
          <p:cNvGraphicFramePr>
            <a:graphicFrameLocks noGrp="1"/>
          </p:cNvGraphicFramePr>
          <p:nvPr/>
        </p:nvGraphicFramePr>
        <p:xfrm>
          <a:off x="357158" y="1285866"/>
          <a:ext cx="8501122" cy="1524772"/>
        </p:xfrm>
        <a:graphic>
          <a:graphicData uri="http://schemas.openxmlformats.org/drawingml/2006/table">
            <a:tbl>
              <a:tblPr/>
              <a:tblGrid>
                <a:gridCol w="500066">
                  <a:extLst>
                    <a:ext uri="{9D8B030D-6E8A-4147-A177-3AD203B41FA5}">
                      <a16:colId xmlns:a16="http://schemas.microsoft.com/office/drawing/2014/main" xmlns="" val="20000"/>
                    </a:ext>
                  </a:extLst>
                </a:gridCol>
                <a:gridCol w="1143008">
                  <a:extLst>
                    <a:ext uri="{9D8B030D-6E8A-4147-A177-3AD203B41FA5}">
                      <a16:colId xmlns:a16="http://schemas.microsoft.com/office/drawing/2014/main" xmlns="" val="20001"/>
                    </a:ext>
                  </a:extLst>
                </a:gridCol>
                <a:gridCol w="1285884">
                  <a:extLst>
                    <a:ext uri="{9D8B030D-6E8A-4147-A177-3AD203B41FA5}">
                      <a16:colId xmlns:a16="http://schemas.microsoft.com/office/drawing/2014/main" xmlns="" val="20002"/>
                    </a:ext>
                  </a:extLst>
                </a:gridCol>
                <a:gridCol w="1071570">
                  <a:extLst>
                    <a:ext uri="{9D8B030D-6E8A-4147-A177-3AD203B41FA5}">
                      <a16:colId xmlns:a16="http://schemas.microsoft.com/office/drawing/2014/main" xmlns="" val="20003"/>
                    </a:ext>
                  </a:extLst>
                </a:gridCol>
                <a:gridCol w="1428760">
                  <a:extLst>
                    <a:ext uri="{9D8B030D-6E8A-4147-A177-3AD203B41FA5}">
                      <a16:colId xmlns:a16="http://schemas.microsoft.com/office/drawing/2014/main" xmlns="" val="20004"/>
                    </a:ext>
                  </a:extLst>
                </a:gridCol>
                <a:gridCol w="1071570">
                  <a:extLst>
                    <a:ext uri="{9D8B030D-6E8A-4147-A177-3AD203B41FA5}">
                      <a16:colId xmlns:a16="http://schemas.microsoft.com/office/drawing/2014/main" xmlns="" val="20005"/>
                    </a:ext>
                  </a:extLst>
                </a:gridCol>
                <a:gridCol w="857256">
                  <a:extLst>
                    <a:ext uri="{9D8B030D-6E8A-4147-A177-3AD203B41FA5}">
                      <a16:colId xmlns:a16="http://schemas.microsoft.com/office/drawing/2014/main" xmlns="" val="20006"/>
                    </a:ext>
                  </a:extLst>
                </a:gridCol>
                <a:gridCol w="1143008">
                  <a:extLst>
                    <a:ext uri="{9D8B030D-6E8A-4147-A177-3AD203B41FA5}">
                      <a16:colId xmlns:a16="http://schemas.microsoft.com/office/drawing/2014/main" xmlns="" val="20007"/>
                    </a:ext>
                  </a:extLst>
                </a:gridCol>
              </a:tblGrid>
              <a:tr h="570737">
                <a:tc>
                  <a:txBody>
                    <a:bodyPr/>
                    <a:lstStyle/>
                    <a:p>
                      <a:pPr algn="ctr"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业务</a:t>
                      </a:r>
                      <a:r>
                        <a:rPr lang="en-US" altLang="zh-CN" sz="1200" b="0" i="0" u="none" strike="noStrike" dirty="0">
                          <a:solidFill>
                            <a:srgbClr val="000000"/>
                          </a:solidFill>
                          <a:latin typeface="宋体" panose="02010600030101010101" pitchFamily="2" charset="-122"/>
                        </a:rPr>
                        <a:t>/</a:t>
                      </a:r>
                      <a:r>
                        <a:rPr lang="zh-CN" altLang="en-US" sz="1200" b="0" i="0" u="none" strike="noStrike" dirty="0">
                          <a:solidFill>
                            <a:srgbClr val="000000"/>
                          </a:solidFill>
                          <a:latin typeface="宋体" panose="02010600030101010101" pitchFamily="2" charset="-122"/>
                        </a:rPr>
                        <a:t>产品名称</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200" b="0" i="0" u="none" strike="noStrike" dirty="0">
                          <a:solidFill>
                            <a:srgbClr val="000000"/>
                          </a:solidFill>
                          <a:latin typeface="宋体" panose="02010600030101010101" pitchFamily="2" charset="-122"/>
                        </a:rPr>
                        <a:t>交易类型</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panose="02010600030101010101" pitchFamily="2" charset="-122"/>
                        </a:rPr>
                        <a:t>业务</a:t>
                      </a:r>
                      <a:r>
                        <a:rPr lang="en-US" altLang="zh-CN" sz="1200" b="1" i="0" u="none" strike="noStrike" dirty="0">
                          <a:solidFill>
                            <a:srgbClr val="000000"/>
                          </a:solidFill>
                          <a:latin typeface="宋体" panose="02010600030101010101" pitchFamily="2" charset="-122"/>
                        </a:rPr>
                        <a:t>/</a:t>
                      </a:r>
                      <a:r>
                        <a:rPr lang="zh-CN" altLang="en-US" sz="1200" b="1" i="0" u="none" strike="noStrike" dirty="0">
                          <a:solidFill>
                            <a:srgbClr val="000000"/>
                          </a:solidFill>
                          <a:latin typeface="宋体" panose="02010600030101010101" pitchFamily="2" charset="-122"/>
                        </a:rPr>
                        <a:t>产品收入</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0" i="0" u="none" strike="noStrike" dirty="0">
                          <a:solidFill>
                            <a:srgbClr val="000000"/>
                          </a:solidFill>
                          <a:latin typeface="宋体" panose="02010600030101010101" pitchFamily="2" charset="-122"/>
                        </a:rPr>
                        <a:t>其中：销售给关联方再加工的产品收入</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panose="02010600030101010101" pitchFamily="2" charset="-122"/>
                        </a:rPr>
                        <a:t>业务</a:t>
                      </a:r>
                      <a:r>
                        <a:rPr lang="en-US" altLang="zh-CN" sz="1200" b="1" i="0" u="none" strike="noStrike" dirty="0">
                          <a:solidFill>
                            <a:srgbClr val="000000"/>
                          </a:solidFill>
                          <a:latin typeface="宋体" panose="02010600030101010101" pitchFamily="2" charset="-122"/>
                        </a:rPr>
                        <a:t>/</a:t>
                      </a:r>
                      <a:r>
                        <a:rPr lang="zh-CN" altLang="en-US" sz="1200" b="1" i="0" u="none" strike="noStrike" dirty="0">
                          <a:solidFill>
                            <a:srgbClr val="000000"/>
                          </a:solidFill>
                          <a:latin typeface="宋体" panose="02010600030101010101" pitchFamily="2" charset="-122"/>
                        </a:rPr>
                        <a:t>产品成本</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其中：关联采购成本</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0" i="0" u="none" strike="noStrike" dirty="0">
                          <a:solidFill>
                            <a:srgbClr val="000000"/>
                          </a:solidFill>
                          <a:latin typeface="宋体" panose="02010600030101010101" pitchFamily="2" charset="-122"/>
                        </a:rPr>
                        <a:t>其中：采购关联方自制半成品</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47440">
                <a:tc rowSpan="5">
                  <a:txBody>
                    <a:bodyPr/>
                    <a:lstStyle/>
                    <a:p>
                      <a:pPr algn="ctr" fontAlgn="ctr"/>
                      <a:r>
                        <a:rPr lang="zh-CN" altLang="en-US" sz="1200" b="0" i="0" u="none" strike="noStrike" dirty="0">
                          <a:solidFill>
                            <a:srgbClr val="000000"/>
                          </a:solidFill>
                          <a:latin typeface="宋体" panose="02010600030101010101" pitchFamily="2" charset="-122"/>
                        </a:rPr>
                        <a:t>业务</a:t>
                      </a:r>
                      <a:r>
                        <a:rPr lang="en-US" altLang="zh-CN" sz="1200" b="0" i="0" u="none" strike="noStrike" dirty="0">
                          <a:solidFill>
                            <a:srgbClr val="000000"/>
                          </a:solidFill>
                          <a:latin typeface="宋体" panose="02010600030101010101" pitchFamily="2" charset="-122"/>
                        </a:rPr>
                        <a:t>/</a:t>
                      </a:r>
                      <a:r>
                        <a:rPr lang="zh-CN" altLang="en-US" sz="1200" b="0" i="0" u="none" strike="noStrike" dirty="0">
                          <a:solidFill>
                            <a:srgbClr val="000000"/>
                          </a:solidFill>
                          <a:latin typeface="宋体" panose="02010600030101010101" pitchFamily="2" charset="-122"/>
                        </a:rPr>
                        <a:t>产品</a:t>
                      </a:r>
                      <a:r>
                        <a:rPr lang="en-US" sz="1200" b="0" i="0" u="none" strike="noStrike" dirty="0">
                          <a:solidFill>
                            <a:srgbClr val="000000"/>
                          </a:solidFill>
                          <a:latin typeface="宋体" panose="02010600030101010101" pitchFamily="2" charset="-122"/>
                        </a:rPr>
                        <a:t>A</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0" i="0" u="none" strike="noStrike" dirty="0">
                          <a:solidFill>
                            <a:srgbClr val="000000"/>
                          </a:solidFill>
                          <a:latin typeface="宋体" panose="02010600030101010101" pitchFamily="2" charset="-122"/>
                        </a:rPr>
                        <a:t>境外关联交易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境外非关联交易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境内非关联交易</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200" b="0" i="0" u="none" strike="noStrike">
                          <a:solidFill>
                            <a:srgbClr val="000000"/>
                          </a:solidFill>
                          <a:latin typeface="宋体" panose="02010600030101010101" pitchFamily="2" charset="-122"/>
                        </a:rPr>
                        <a:t>-</a:t>
                      </a: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4744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小计</a:t>
                      </a:r>
                    </a:p>
                  </a:txBody>
                  <a:tcPr marL="7927" marR="7927" marT="792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7927" marR="7927" marT="79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628" y="857238"/>
            <a:ext cx="1490862" cy="830998"/>
          </a:xfrm>
          <a:prstGeom prst="rect">
            <a:avLst/>
          </a:prstGeom>
          <a:effectLst/>
        </p:spPr>
        <p:txBody>
          <a:bodyPr>
            <a:spAutoFit/>
          </a:bodyPr>
          <a:lstStyle>
            <a:defPPr>
              <a:defRPr lang="zh-CN"/>
            </a:defPPr>
            <a:lvl1pPr algn="just" fontAlgn="auto">
              <a:spcBef>
                <a:spcPts val="0"/>
              </a:spcBef>
              <a:spcAft>
                <a:spcPts val="0"/>
              </a:spcAft>
              <a:defRPr sz="2400" b="0">
                <a:solidFill>
                  <a:schemeClr val="tx2">
                    <a:alpha val="91000"/>
                  </a:schemeClr>
                </a:solidFill>
                <a:latin typeface="Impact" panose="020B0806030902050204" pitchFamily="34" charset="0"/>
                <a:ea typeface="微软雅黑" panose="020B0503020204020204" pitchFamily="34" charset="-122"/>
                <a:cs typeface="方正豪体简体" panose="03000509000000000000" pitchFamily="65" charset="-122"/>
              </a:defRPr>
            </a:lvl1pPr>
          </a:lstStyle>
          <a:p>
            <a:pPr>
              <a:defRPr/>
            </a:pPr>
            <a:r>
              <a:rPr lang="en-US" altLang="zh-CN" dirty="0">
                <a:solidFill>
                  <a:schemeClr val="tx1">
                    <a:lumMod val="65000"/>
                    <a:lumOff val="35000"/>
                    <a:alpha val="40000"/>
                  </a:schemeClr>
                </a:solidFill>
              </a:rPr>
              <a:t>CONTENTS</a:t>
            </a:r>
          </a:p>
          <a:p>
            <a:pPr>
              <a:defRPr/>
            </a:pPr>
            <a:endParaRPr lang="en-US" altLang="zh-CN" dirty="0">
              <a:solidFill>
                <a:schemeClr val="tx1">
                  <a:lumMod val="65000"/>
                  <a:lumOff val="35000"/>
                  <a:alpha val="40000"/>
                </a:schemeClr>
              </a:solidFill>
            </a:endParaRPr>
          </a:p>
        </p:txBody>
      </p:sp>
      <p:sp>
        <p:nvSpPr>
          <p:cNvPr id="5" name="矩形 4"/>
          <p:cNvSpPr/>
          <p:nvPr/>
        </p:nvSpPr>
        <p:spPr>
          <a:xfrm>
            <a:off x="6462094" y="611018"/>
            <a:ext cx="1584177" cy="707886"/>
          </a:xfrm>
          <a:prstGeom prst="rect">
            <a:avLst/>
          </a:prstGeom>
          <a:effectLst/>
        </p:spPr>
        <p:txBody>
          <a:bodyPr>
            <a:spAutoFit/>
          </a:bodyPr>
          <a:lstStyle/>
          <a:p>
            <a:pPr algn="just" fontAlgn="auto">
              <a:spcBef>
                <a:spcPts val="0"/>
              </a:spcBef>
              <a:spcAft>
                <a:spcPts val="0"/>
              </a:spcAft>
              <a:defRPr/>
            </a:pPr>
            <a:r>
              <a:rPr lang="zh-CN" altLang="en-US" sz="4000" b="1" dirty="0">
                <a:solidFill>
                  <a:schemeClr val="tx1">
                    <a:lumMod val="65000"/>
                    <a:lumOff val="35000"/>
                    <a:alpha val="91000"/>
                  </a:schemeClr>
                </a:solidFill>
                <a:latin typeface="微软雅黑" panose="020B0503020204020204" pitchFamily="34" charset="-122"/>
                <a:ea typeface="微软雅黑" panose="020B0503020204020204" pitchFamily="34" charset="-122"/>
              </a:rPr>
              <a:t>目 录</a:t>
            </a:r>
            <a:endParaRPr lang="en-US" altLang="zh-CN" sz="4000" b="1" dirty="0">
              <a:solidFill>
                <a:schemeClr val="tx1">
                  <a:lumMod val="65000"/>
                  <a:lumOff val="35000"/>
                  <a:alpha val="91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rot="10800000">
            <a:off x="1500174" y="1319502"/>
            <a:ext cx="6429413" cy="37803"/>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标题层"/>
          <p:cNvSpPr txBox="1"/>
          <p:nvPr/>
        </p:nvSpPr>
        <p:spPr bwMode="auto">
          <a:xfrm>
            <a:off x="1981213" y="2090735"/>
            <a:ext cx="600075" cy="400110"/>
          </a:xfrm>
          <a:prstGeom prst="rect">
            <a:avLst/>
          </a:prstGeom>
          <a:noFill/>
          <a:effectLst/>
        </p:spPr>
        <p:txBody>
          <a:bodyPr>
            <a:spAutoFit/>
          </a:bodyPr>
          <a:lstStyle/>
          <a:p>
            <a:pPr algn="ctr" fontAlgn="auto">
              <a:spcBef>
                <a:spcPts val="0"/>
              </a:spcBef>
              <a:spcAft>
                <a:spcPts val="0"/>
              </a:spcAft>
              <a:defRPr/>
            </a:pPr>
            <a:r>
              <a:rPr lang="en-US" altLang="zh-CN"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01</a:t>
            </a:r>
            <a:endParaRPr lang="zh-CN" altLang="en-US"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nvCxnSpPr>
        <p:spPr>
          <a:xfrm>
            <a:off x="2560662" y="2071684"/>
            <a:ext cx="0" cy="417512"/>
          </a:xfrm>
          <a:prstGeom prst="line">
            <a:avLst/>
          </a:prstGeom>
          <a:noFill/>
          <a:ln w="9525" cap="flat" cmpd="sng" algn="ctr">
            <a:solidFill>
              <a:schemeClr val="tx1">
                <a:lumMod val="65000"/>
                <a:lumOff val="35000"/>
              </a:schemeClr>
            </a:solidFill>
            <a:prstDash val="solid"/>
          </a:ln>
          <a:effectLst/>
        </p:spPr>
      </p:cxnSp>
      <p:sp>
        <p:nvSpPr>
          <p:cNvPr id="72" name="标题层"/>
          <p:cNvSpPr txBox="1"/>
          <p:nvPr/>
        </p:nvSpPr>
        <p:spPr bwMode="auto">
          <a:xfrm>
            <a:off x="2581288" y="2090735"/>
            <a:ext cx="2519362" cy="400110"/>
          </a:xfrm>
          <a:prstGeom prst="rect">
            <a:avLst/>
          </a:prstGeom>
          <a:noFill/>
          <a:effectLst/>
        </p:spPr>
        <p:txBody>
          <a:bodyPr>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概述</a:t>
            </a:r>
          </a:p>
        </p:txBody>
      </p:sp>
      <p:sp>
        <p:nvSpPr>
          <p:cNvPr id="90" name="标题层"/>
          <p:cNvSpPr txBox="1"/>
          <p:nvPr/>
        </p:nvSpPr>
        <p:spPr bwMode="auto">
          <a:xfrm>
            <a:off x="1981213" y="2622548"/>
            <a:ext cx="600075" cy="400110"/>
          </a:xfrm>
          <a:prstGeom prst="rect">
            <a:avLst/>
          </a:prstGeom>
          <a:noFill/>
          <a:effectLst/>
        </p:spPr>
        <p:txBody>
          <a:bodyPr>
            <a:spAutoFit/>
          </a:bodyPr>
          <a:lstStyle/>
          <a:p>
            <a:pPr algn="ctr" fontAlgn="auto">
              <a:spcBef>
                <a:spcPts val="0"/>
              </a:spcBef>
              <a:spcAft>
                <a:spcPts val="0"/>
              </a:spcAft>
              <a:defRPr/>
            </a:pPr>
            <a:r>
              <a:rPr lang="en-US" altLang="zh-CN"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nvCxnSpPr>
        <p:spPr>
          <a:xfrm>
            <a:off x="2560662" y="2605084"/>
            <a:ext cx="0" cy="417512"/>
          </a:xfrm>
          <a:prstGeom prst="line">
            <a:avLst/>
          </a:prstGeom>
          <a:noFill/>
          <a:ln w="9525" cap="flat" cmpd="sng" algn="ctr">
            <a:solidFill>
              <a:schemeClr val="tx1">
                <a:lumMod val="65000"/>
                <a:lumOff val="35000"/>
              </a:schemeClr>
            </a:solidFill>
            <a:prstDash val="solid"/>
          </a:ln>
          <a:effectLst/>
        </p:spPr>
      </p:cxnSp>
      <p:sp>
        <p:nvSpPr>
          <p:cNvPr id="92" name="标题层"/>
          <p:cNvSpPr txBox="1"/>
          <p:nvPr/>
        </p:nvSpPr>
        <p:spPr bwMode="auto">
          <a:xfrm>
            <a:off x="2581288" y="2622548"/>
            <a:ext cx="2519362" cy="400110"/>
          </a:xfrm>
          <a:prstGeom prst="rect">
            <a:avLst/>
          </a:prstGeom>
          <a:noFill/>
          <a:effectLst/>
        </p:spPr>
        <p:txBody>
          <a:bodyPr>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95" name="标题层"/>
          <p:cNvSpPr txBox="1"/>
          <p:nvPr/>
        </p:nvSpPr>
        <p:spPr bwMode="auto">
          <a:xfrm>
            <a:off x="1981213" y="3155948"/>
            <a:ext cx="600075" cy="400110"/>
          </a:xfrm>
          <a:prstGeom prst="rect">
            <a:avLst/>
          </a:prstGeom>
          <a:noFill/>
          <a:effectLst/>
        </p:spPr>
        <p:txBody>
          <a:bodyPr>
            <a:spAutoFit/>
          </a:bodyPr>
          <a:lstStyle/>
          <a:p>
            <a:pPr algn="ctr" fontAlgn="auto">
              <a:spcBef>
                <a:spcPts val="0"/>
              </a:spcBef>
              <a:spcAft>
                <a:spcPts val="0"/>
              </a:spcAft>
              <a:defRPr/>
            </a:pPr>
            <a:r>
              <a:rPr lang="en-US" altLang="zh-CN"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nvCxnSpPr>
        <p:spPr>
          <a:xfrm>
            <a:off x="2560662" y="3136896"/>
            <a:ext cx="0" cy="417513"/>
          </a:xfrm>
          <a:prstGeom prst="line">
            <a:avLst/>
          </a:prstGeom>
          <a:noFill/>
          <a:ln w="9525" cap="flat" cmpd="sng" algn="ctr">
            <a:solidFill>
              <a:schemeClr val="tx1">
                <a:lumMod val="65000"/>
                <a:lumOff val="35000"/>
              </a:schemeClr>
            </a:solidFill>
            <a:prstDash val="solid"/>
          </a:ln>
          <a:effectLst/>
        </p:spPr>
      </p:cxnSp>
      <p:sp>
        <p:nvSpPr>
          <p:cNvPr id="97" name="标题层"/>
          <p:cNvSpPr txBox="1"/>
          <p:nvPr/>
        </p:nvSpPr>
        <p:spPr bwMode="auto">
          <a:xfrm>
            <a:off x="2581288" y="3155948"/>
            <a:ext cx="2519362" cy="400110"/>
          </a:xfrm>
          <a:prstGeom prst="rect">
            <a:avLst/>
          </a:prstGeom>
          <a:noFill/>
          <a:effectLst/>
        </p:spPr>
        <p:txBody>
          <a:bodyPr>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关联关系</a:t>
            </a:r>
          </a:p>
        </p:txBody>
      </p:sp>
      <p:sp>
        <p:nvSpPr>
          <p:cNvPr id="100" name="标题层"/>
          <p:cNvSpPr txBox="1"/>
          <p:nvPr/>
        </p:nvSpPr>
        <p:spPr bwMode="auto">
          <a:xfrm>
            <a:off x="4081486" y="2071684"/>
            <a:ext cx="600075" cy="400110"/>
          </a:xfrm>
          <a:prstGeom prst="rect">
            <a:avLst/>
          </a:prstGeom>
          <a:noFill/>
          <a:effectLst/>
        </p:spPr>
        <p:txBody>
          <a:bodyPr>
            <a:spAutoFit/>
          </a:bodyPr>
          <a:lstStyle/>
          <a:p>
            <a:pPr algn="ctr" fontAlgn="auto">
              <a:spcBef>
                <a:spcPts val="0"/>
              </a:spcBef>
              <a:spcAft>
                <a:spcPts val="0"/>
              </a:spcAft>
              <a:defRPr/>
            </a:pPr>
            <a:r>
              <a:rPr lang="en-US" altLang="zh-CN"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nvCxnSpPr>
        <p:spPr>
          <a:xfrm>
            <a:off x="4646613" y="2071684"/>
            <a:ext cx="0" cy="417512"/>
          </a:xfrm>
          <a:prstGeom prst="line">
            <a:avLst/>
          </a:prstGeom>
          <a:noFill/>
          <a:ln w="9525" cap="flat" cmpd="sng" algn="ctr">
            <a:solidFill>
              <a:schemeClr val="tx1">
                <a:lumMod val="65000"/>
                <a:lumOff val="35000"/>
              </a:schemeClr>
            </a:solidFill>
            <a:prstDash val="solid"/>
          </a:ln>
          <a:effectLst/>
        </p:spPr>
      </p:cxnSp>
      <p:sp>
        <p:nvSpPr>
          <p:cNvPr id="102" name="标题层"/>
          <p:cNvSpPr txBox="1"/>
          <p:nvPr/>
        </p:nvSpPr>
        <p:spPr bwMode="auto">
          <a:xfrm>
            <a:off x="4643438" y="2071684"/>
            <a:ext cx="2519362" cy="400110"/>
          </a:xfrm>
          <a:prstGeom prst="rect">
            <a:avLst/>
          </a:prstGeom>
          <a:noFill/>
          <a:effectLst/>
        </p:spPr>
        <p:txBody>
          <a:bodyPr>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5" name="标题层"/>
          <p:cNvSpPr txBox="1"/>
          <p:nvPr/>
        </p:nvSpPr>
        <p:spPr bwMode="auto">
          <a:xfrm>
            <a:off x="4095769" y="2590797"/>
            <a:ext cx="600075" cy="400110"/>
          </a:xfrm>
          <a:prstGeom prst="rect">
            <a:avLst/>
          </a:prstGeom>
          <a:noFill/>
          <a:effectLst/>
        </p:spPr>
        <p:txBody>
          <a:bodyPr>
            <a:spAutoFit/>
          </a:bodyPr>
          <a:lstStyle/>
          <a:p>
            <a:pPr algn="ctr" fontAlgn="auto">
              <a:spcBef>
                <a:spcPts val="0"/>
              </a:spcBef>
              <a:spcAft>
                <a:spcPts val="0"/>
              </a:spcAft>
              <a:defRPr/>
            </a:pPr>
            <a:r>
              <a:rPr lang="en-US" altLang="zh-CN"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05</a:t>
            </a:r>
            <a:endParaRPr lang="zh-CN" altLang="en-US"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6" name="直接连接符 25"/>
          <p:cNvCxnSpPr/>
          <p:nvPr/>
        </p:nvCxnSpPr>
        <p:spPr>
          <a:xfrm>
            <a:off x="4643438" y="2590797"/>
            <a:ext cx="0" cy="417512"/>
          </a:xfrm>
          <a:prstGeom prst="line">
            <a:avLst/>
          </a:prstGeom>
          <a:noFill/>
          <a:ln w="9525" cap="flat" cmpd="sng" algn="ctr">
            <a:solidFill>
              <a:schemeClr val="tx1">
                <a:lumMod val="65000"/>
                <a:lumOff val="35000"/>
              </a:schemeClr>
            </a:solidFill>
            <a:prstDash val="solid"/>
          </a:ln>
          <a:effectLst/>
        </p:spPr>
      </p:cxnSp>
      <p:sp>
        <p:nvSpPr>
          <p:cNvPr id="27" name="标题层"/>
          <p:cNvSpPr txBox="1"/>
          <p:nvPr/>
        </p:nvSpPr>
        <p:spPr bwMode="auto">
          <a:xfrm>
            <a:off x="4657721" y="2590797"/>
            <a:ext cx="2519362" cy="400110"/>
          </a:xfrm>
          <a:prstGeom prst="rect">
            <a:avLst/>
          </a:prstGeom>
          <a:noFill/>
          <a:effectLst/>
        </p:spPr>
        <p:txBody>
          <a:bodyPr>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可比性分析</a:t>
            </a:r>
          </a:p>
        </p:txBody>
      </p:sp>
      <p:sp>
        <p:nvSpPr>
          <p:cNvPr id="28" name="标题层"/>
          <p:cNvSpPr txBox="1"/>
          <p:nvPr/>
        </p:nvSpPr>
        <p:spPr bwMode="auto">
          <a:xfrm>
            <a:off x="4114801" y="3162301"/>
            <a:ext cx="600075" cy="400110"/>
          </a:xfrm>
          <a:prstGeom prst="rect">
            <a:avLst/>
          </a:prstGeom>
          <a:noFill/>
          <a:effectLst/>
        </p:spPr>
        <p:txBody>
          <a:bodyPr>
            <a:spAutoFit/>
          </a:bodyPr>
          <a:lstStyle/>
          <a:p>
            <a:pPr algn="ctr" fontAlgn="auto">
              <a:spcBef>
                <a:spcPts val="0"/>
              </a:spcBef>
              <a:spcAft>
                <a:spcPts val="0"/>
              </a:spcAft>
              <a:defRPr/>
            </a:pPr>
            <a:r>
              <a:rPr lang="en-US" altLang="zh-CN"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rPr>
              <a:t>06</a:t>
            </a:r>
            <a:endParaRPr lang="zh-CN" altLang="en-US" sz="2000" kern="0" dirty="0">
              <a:solidFill>
                <a:schemeClr val="tx1">
                  <a:lumMod val="65000"/>
                  <a:lumOff val="35000"/>
                </a:scheme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29" name="直接连接符 28"/>
          <p:cNvCxnSpPr/>
          <p:nvPr/>
        </p:nvCxnSpPr>
        <p:spPr>
          <a:xfrm>
            <a:off x="4643438" y="3162301"/>
            <a:ext cx="0" cy="417512"/>
          </a:xfrm>
          <a:prstGeom prst="line">
            <a:avLst/>
          </a:prstGeom>
          <a:noFill/>
          <a:ln w="9525" cap="flat" cmpd="sng" algn="ctr">
            <a:solidFill>
              <a:schemeClr val="tx1">
                <a:lumMod val="65000"/>
                <a:lumOff val="35000"/>
              </a:schemeClr>
            </a:solidFill>
            <a:prstDash val="solid"/>
          </a:ln>
          <a:effectLst/>
        </p:spPr>
      </p:cxnSp>
      <p:sp>
        <p:nvSpPr>
          <p:cNvPr id="30" name="标题层"/>
          <p:cNvSpPr txBox="1"/>
          <p:nvPr/>
        </p:nvSpPr>
        <p:spPr bwMode="auto">
          <a:xfrm>
            <a:off x="4676753" y="3162301"/>
            <a:ext cx="3895775" cy="400110"/>
          </a:xfrm>
          <a:prstGeom prst="rect">
            <a:avLst/>
          </a:prstGeom>
          <a:noFill/>
          <a:effectLst/>
        </p:spPr>
        <p:txBody>
          <a:bodyPr wrap="square">
            <a:spAutoFit/>
          </a:bodyPr>
          <a:lstStyle/>
          <a:p>
            <a:pPr fontAlgn="auto">
              <a:spcBef>
                <a:spcPts val="0"/>
              </a:spcBef>
              <a:spcAft>
                <a:spcPts val="0"/>
              </a:spcAft>
              <a:defRPr/>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转让定价方法的使用和理由</a:t>
            </a:r>
          </a:p>
        </p:txBody>
      </p:sp>
      <p:sp>
        <p:nvSpPr>
          <p:cNvPr id="31" name="矩形 30"/>
          <p:cNvSpPr/>
          <p:nvPr/>
        </p:nvSpPr>
        <p:spPr>
          <a:xfrm>
            <a:off x="714348" y="428610"/>
            <a:ext cx="2071702" cy="428628"/>
          </a:xfrm>
          <a:prstGeom prst="rect">
            <a:avLst/>
          </a:prstGeom>
        </p:spPr>
        <p:txBody>
          <a:bodyPr wrap="square" anchor="ctr" anchorCtr="1">
            <a:noAutofit/>
          </a:bodyPr>
          <a:lstStyle/>
          <a:p>
            <a:pPr algn="ctr"/>
            <a:r>
              <a:rPr lang="en-US" altLang="zh-CN" sz="1700" b="1" kern="0" dirty="0" err="1">
                <a:solidFill>
                  <a:schemeClr val="tx1">
                    <a:lumMod val="65000"/>
                    <a:lumOff val="35000"/>
                  </a:schemeClr>
                </a:solidFill>
                <a:latin typeface="微软雅黑" panose="020B0503020204020204" pitchFamily="34" charset="-122"/>
                <a:ea typeface="微软雅黑" panose="020B0503020204020204" pitchFamily="34" charset="-122"/>
              </a:rPr>
              <a:t>同期资料</a:t>
            </a:r>
            <a:r>
              <a:rPr lang="zh-CN" altLang="en-US" sz="1700" b="1" kern="0" dirty="0">
                <a:solidFill>
                  <a:schemeClr val="tx1">
                    <a:lumMod val="65000"/>
                    <a:lumOff val="35000"/>
                  </a:schemeClr>
                </a:solidFill>
                <a:latin typeface="微软雅黑" panose="020B0503020204020204" pitchFamily="34" charset="-122"/>
                <a:ea typeface="微软雅黑" panose="020B0503020204020204" pitchFamily="34" charset="-122"/>
              </a:rPr>
              <a:t>网报讲解</a:t>
            </a:r>
            <a:endParaRPr lang="zh-CN" altLang="en-US" sz="1700" b="1" dirty="0">
              <a:solidFill>
                <a:schemeClr val="tx1">
                  <a:lumMod val="65000"/>
                  <a:lumOff val="35000"/>
                </a:schemeClr>
              </a:solidFill>
            </a:endParaRPr>
          </a:p>
        </p:txBody>
      </p:sp>
      <p:sp>
        <p:nvSpPr>
          <p:cNvPr id="24" name="矩形 23"/>
          <p:cNvSpPr/>
          <p:nvPr/>
        </p:nvSpPr>
        <p:spPr>
          <a:xfrm>
            <a:off x="1505913" y="1500180"/>
            <a:ext cx="3735318" cy="507831"/>
          </a:xfrm>
          <a:prstGeom prst="rect">
            <a:avLst/>
          </a:prstGeom>
        </p:spPr>
        <p:txBody>
          <a:bodyPr wrap="none">
            <a:spAutoFit/>
          </a:bodyPr>
          <a:lstStyle/>
          <a:p>
            <a:r>
              <a:rPr lang="en-US" altLang="zh-CN" sz="2700" b="1" dirty="0">
                <a:solidFill>
                  <a:schemeClr val="bg2">
                    <a:lumMod val="75000"/>
                  </a:schemeClr>
                </a:solidFill>
                <a:latin typeface="华文琥珀" panose="02010800040101010101" pitchFamily="2" charset="-122"/>
                <a:ea typeface="华文琥珀" panose="02010800040101010101" pitchFamily="2" charset="-122"/>
              </a:rPr>
              <a:t>Part1</a:t>
            </a:r>
            <a:r>
              <a:rPr lang="en-US" altLang="zh-CN" sz="2500" b="1" dirty="0">
                <a:solidFill>
                  <a:schemeClr val="tx1">
                    <a:lumMod val="75000"/>
                    <a:lumOff val="25000"/>
                  </a:schemeClr>
                </a:solidFill>
                <a:latin typeface="华文琥珀" panose="02010800040101010101" pitchFamily="2" charset="-122"/>
                <a:ea typeface="华文琥珀" panose="02010800040101010101" pitchFamily="2" charset="-122"/>
              </a:rPr>
              <a:t>  </a:t>
            </a:r>
            <a:r>
              <a:rPr lang="zh-CN" altLang="en-US" sz="2500" dirty="0">
                <a:solidFill>
                  <a:srgbClr val="545454"/>
                </a:solidFill>
                <a:latin typeface="华文琥珀" panose="02010800040101010101" pitchFamily="2" charset="-122"/>
                <a:ea typeface="华文琥珀" panose="02010800040101010101" pitchFamily="2" charset="-122"/>
              </a:rPr>
              <a:t>同期资料模板介绍</a:t>
            </a:r>
          </a:p>
        </p:txBody>
      </p:sp>
      <p:sp>
        <p:nvSpPr>
          <p:cNvPr id="32" name="矩形 31"/>
          <p:cNvSpPr/>
          <p:nvPr/>
        </p:nvSpPr>
        <p:spPr>
          <a:xfrm>
            <a:off x="1505913" y="3786196"/>
            <a:ext cx="3770584" cy="507831"/>
          </a:xfrm>
          <a:prstGeom prst="rect">
            <a:avLst/>
          </a:prstGeom>
        </p:spPr>
        <p:txBody>
          <a:bodyPr wrap="none">
            <a:spAutoFit/>
          </a:bodyPr>
          <a:lstStyle/>
          <a:p>
            <a:r>
              <a:rPr lang="en-US" altLang="zh-CN" sz="2700" b="1" dirty="0">
                <a:solidFill>
                  <a:schemeClr val="bg2">
                    <a:lumMod val="75000"/>
                  </a:schemeClr>
                </a:solidFill>
                <a:latin typeface="华文琥珀" panose="02010800040101010101" pitchFamily="2" charset="-122"/>
                <a:ea typeface="华文琥珀" panose="02010800040101010101" pitchFamily="2" charset="-122"/>
              </a:rPr>
              <a:t>Part2</a:t>
            </a:r>
            <a:r>
              <a:rPr lang="en-US" altLang="zh-CN" sz="2500" b="1"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2500" dirty="0">
                <a:solidFill>
                  <a:srgbClr val="545454"/>
                </a:solidFill>
                <a:latin typeface="华文琥珀" panose="02010800040101010101" pitchFamily="2" charset="-122"/>
                <a:ea typeface="华文琥珀" panose="02010800040101010101" pitchFamily="2" charset="-122"/>
              </a:rPr>
              <a:t>同期资料网报操作</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2049" name="Rectangle 1"/>
          <p:cNvSpPr>
            <a:spLocks noChangeArrowheads="1"/>
          </p:cNvSpPr>
          <p:nvPr/>
        </p:nvSpPr>
        <p:spPr bwMode="auto">
          <a:xfrm>
            <a:off x="142844" y="872883"/>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业务</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产品财务数据表</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矩形 5"/>
          <p:cNvSpPr/>
          <p:nvPr/>
        </p:nvSpPr>
        <p:spPr>
          <a:xfrm>
            <a:off x="642910" y="2857502"/>
            <a:ext cx="8143932" cy="1814830"/>
          </a:xfrm>
          <a:prstGeom prst="rect">
            <a:avLst/>
          </a:prstGeom>
        </p:spPr>
        <p:txBody>
          <a:bodyPr wrap="square">
            <a:spAutoFit/>
          </a:bodyPr>
          <a:lstStyle/>
          <a:p>
            <a:r>
              <a:rPr lang="zh-CN" altLang="en-US" sz="1600" b="1" dirty="0"/>
              <a:t>费用</a:t>
            </a:r>
            <a:r>
              <a:rPr lang="zh-CN" altLang="en-US" sz="1600" dirty="0"/>
              <a:t>：是指除计入成本科目核算以外的应归集至各</a:t>
            </a:r>
            <a:r>
              <a:rPr lang="zh-CN" altLang="en-US" sz="1600">
                <a:solidFill>
                  <a:srgbClr val="000000"/>
                </a:solidFill>
                <a:latin typeface="宋体" panose="02010600030101010101" pitchFamily="2" charset="-122"/>
                <a:sym typeface="+mn-ea"/>
              </a:rPr>
              <a:t>业务</a:t>
            </a:r>
            <a:r>
              <a:rPr lang="en-US" altLang="zh-CN" sz="1600">
                <a:solidFill>
                  <a:srgbClr val="000000"/>
                </a:solidFill>
                <a:latin typeface="宋体" panose="02010600030101010101" pitchFamily="2" charset="-122"/>
                <a:sym typeface="+mn-ea"/>
              </a:rPr>
              <a:t>/</a:t>
            </a:r>
            <a:r>
              <a:rPr lang="zh-CN" altLang="en-US" sz="1600">
                <a:solidFill>
                  <a:srgbClr val="000000"/>
                </a:solidFill>
                <a:latin typeface="宋体" panose="02010600030101010101" pitchFamily="2" charset="-122"/>
                <a:sym typeface="+mn-ea"/>
              </a:rPr>
              <a:t>产品的各项费用，</a:t>
            </a:r>
            <a:r>
              <a:rPr lang="zh-CN" altLang="en-US" sz="1600" dirty="0"/>
              <a:t>包括期间费用、研发费用等，其中销售费用、利息费用和研发费用需要在表中单独填列。填报方法，按交易类型分别归集不同</a:t>
            </a:r>
            <a:r>
              <a:rPr lang="zh-CN" altLang="en-US" sz="1600">
                <a:solidFill>
                  <a:srgbClr val="000000"/>
                </a:solidFill>
                <a:latin typeface="宋体" panose="02010600030101010101" pitchFamily="2" charset="-122"/>
                <a:sym typeface="+mn-ea"/>
              </a:rPr>
              <a:t>业务</a:t>
            </a:r>
            <a:r>
              <a:rPr lang="en-US" altLang="zh-CN" sz="1600">
                <a:solidFill>
                  <a:srgbClr val="000000"/>
                </a:solidFill>
                <a:latin typeface="宋体" panose="02010600030101010101" pitchFamily="2" charset="-122"/>
                <a:sym typeface="+mn-ea"/>
              </a:rPr>
              <a:t>/</a:t>
            </a:r>
            <a:r>
              <a:rPr lang="zh-CN" altLang="en-US" sz="1600">
                <a:solidFill>
                  <a:srgbClr val="000000"/>
                </a:solidFill>
                <a:latin typeface="宋体" panose="02010600030101010101" pitchFamily="2" charset="-122"/>
                <a:sym typeface="+mn-ea"/>
              </a:rPr>
              <a:t>产品的</a:t>
            </a:r>
            <a:r>
              <a:rPr lang="zh-CN" altLang="en-US" sz="1600" dirty="0"/>
              <a:t>费用，能够直接归属于某项交易类型的，按实际发生数直接填写；不能直接归集的，按合理比例分摊，并在“费用划分方法”列说明划分方法。</a:t>
            </a:r>
            <a:endParaRPr lang="en-US" altLang="zh-CN" sz="1600" dirty="0"/>
          </a:p>
          <a:p>
            <a:r>
              <a:rPr lang="zh-CN" altLang="en-US" sz="1600" b="1" i="0" u="none" strike="noStrike" dirty="0">
                <a:solidFill>
                  <a:srgbClr val="000000"/>
                </a:solidFill>
                <a:latin typeface="宋体" panose="02010600030101010101" pitchFamily="2" charset="-122"/>
              </a:rPr>
              <a:t>业务</a:t>
            </a:r>
            <a:r>
              <a:rPr lang="en-US" altLang="zh-CN" sz="1600" b="1" i="0" u="none" strike="noStrike" dirty="0">
                <a:solidFill>
                  <a:srgbClr val="000000"/>
                </a:solidFill>
                <a:latin typeface="宋体" panose="02010600030101010101" pitchFamily="2" charset="-122"/>
              </a:rPr>
              <a:t>/</a:t>
            </a:r>
            <a:r>
              <a:rPr lang="zh-CN" altLang="en-US" sz="1600" b="1" dirty="0"/>
              <a:t>产品利润：</a:t>
            </a:r>
            <a:r>
              <a:rPr lang="zh-CN" altLang="en-US" sz="1600" dirty="0"/>
              <a:t>注意这里的利润不是财务上的营业利润概念，而是某一产品或业务的利润，计算公式为：</a:t>
            </a:r>
          </a:p>
          <a:p>
            <a:r>
              <a:rPr lang="zh-CN" altLang="en-US" sz="1600" dirty="0"/>
              <a:t>业务</a:t>
            </a:r>
            <a:r>
              <a:rPr lang="en-US" altLang="zh-CN" sz="1600" dirty="0"/>
              <a:t>/</a:t>
            </a:r>
            <a:r>
              <a:rPr lang="zh-CN" altLang="en-US" sz="1600" dirty="0"/>
              <a:t>产品利润</a:t>
            </a:r>
            <a:r>
              <a:rPr lang="en-US" altLang="zh-CN" sz="1600" dirty="0"/>
              <a:t>=</a:t>
            </a:r>
            <a:r>
              <a:rPr lang="zh-CN" altLang="en-US" sz="1600" dirty="0"/>
              <a:t>业务</a:t>
            </a:r>
            <a:r>
              <a:rPr lang="en-US" altLang="zh-CN" sz="1600" dirty="0"/>
              <a:t>/</a:t>
            </a:r>
            <a:r>
              <a:rPr lang="zh-CN" altLang="en-US" sz="1600" dirty="0"/>
              <a:t>产品收入</a:t>
            </a:r>
            <a:r>
              <a:rPr lang="en-US" altLang="zh-CN" sz="1600" dirty="0"/>
              <a:t>-</a:t>
            </a:r>
            <a:r>
              <a:rPr lang="zh-CN" altLang="en-US" sz="1600" dirty="0"/>
              <a:t>业务</a:t>
            </a:r>
            <a:r>
              <a:rPr lang="en-US" altLang="zh-CN" sz="1600" dirty="0"/>
              <a:t>/</a:t>
            </a:r>
            <a:r>
              <a:rPr lang="zh-CN" altLang="en-US" sz="1600" dirty="0"/>
              <a:t>产品成本</a:t>
            </a:r>
            <a:r>
              <a:rPr lang="en-US" altLang="zh-CN" sz="1600" dirty="0"/>
              <a:t>-</a:t>
            </a:r>
            <a:r>
              <a:rPr lang="zh-CN" altLang="en-US" sz="1600" dirty="0"/>
              <a:t>费用</a:t>
            </a:r>
            <a:endParaRPr lang="zh-CN" altLang="en-US" sz="1600" b="1" dirty="0">
              <a:latin typeface="宋体" panose="02010600030101010101" pitchFamily="2" charset="-122"/>
            </a:endParaRPr>
          </a:p>
        </p:txBody>
      </p:sp>
      <p:graphicFrame>
        <p:nvGraphicFramePr>
          <p:cNvPr id="8" name="表格 7"/>
          <p:cNvGraphicFramePr>
            <a:graphicFrameLocks noGrp="1"/>
          </p:cNvGraphicFramePr>
          <p:nvPr>
            <p:custDataLst>
              <p:tags r:id="rId1"/>
            </p:custDataLst>
          </p:nvPr>
        </p:nvGraphicFramePr>
        <p:xfrm>
          <a:off x="285720" y="1357304"/>
          <a:ext cx="8572560" cy="1320090"/>
        </p:xfrm>
        <a:graphic>
          <a:graphicData uri="http://schemas.openxmlformats.org/drawingml/2006/table">
            <a:tbl>
              <a:tblPr/>
              <a:tblGrid>
                <a:gridCol w="500030">
                  <a:extLst>
                    <a:ext uri="{9D8B030D-6E8A-4147-A177-3AD203B41FA5}">
                      <a16:colId xmlns:a16="http://schemas.microsoft.com/office/drawing/2014/main" xmlns="" val="20000"/>
                    </a:ext>
                  </a:extLst>
                </a:gridCol>
                <a:gridCol w="719666">
                  <a:extLst>
                    <a:ext uri="{9D8B030D-6E8A-4147-A177-3AD203B41FA5}">
                      <a16:colId xmlns:a16="http://schemas.microsoft.com/office/drawing/2014/main" xmlns="" val="20001"/>
                    </a:ext>
                  </a:extLst>
                </a:gridCol>
                <a:gridCol w="1209160">
                  <a:extLst>
                    <a:ext uri="{9D8B030D-6E8A-4147-A177-3AD203B41FA5}">
                      <a16:colId xmlns:a16="http://schemas.microsoft.com/office/drawing/2014/main" xmlns="" val="20002"/>
                    </a:ext>
                  </a:extLst>
                </a:gridCol>
                <a:gridCol w="714380">
                  <a:extLst>
                    <a:ext uri="{9D8B030D-6E8A-4147-A177-3AD203B41FA5}">
                      <a16:colId xmlns:a16="http://schemas.microsoft.com/office/drawing/2014/main" xmlns="" val="20003"/>
                    </a:ext>
                  </a:extLst>
                </a:gridCol>
                <a:gridCol w="642942">
                  <a:extLst>
                    <a:ext uri="{9D8B030D-6E8A-4147-A177-3AD203B41FA5}">
                      <a16:colId xmlns:a16="http://schemas.microsoft.com/office/drawing/2014/main" xmlns="" val="20004"/>
                    </a:ext>
                  </a:extLst>
                </a:gridCol>
                <a:gridCol w="714380">
                  <a:extLst>
                    <a:ext uri="{9D8B030D-6E8A-4147-A177-3AD203B41FA5}">
                      <a16:colId xmlns:a16="http://schemas.microsoft.com/office/drawing/2014/main" xmlns="" val="20005"/>
                    </a:ext>
                  </a:extLst>
                </a:gridCol>
                <a:gridCol w="714380">
                  <a:extLst>
                    <a:ext uri="{9D8B030D-6E8A-4147-A177-3AD203B41FA5}">
                      <a16:colId xmlns:a16="http://schemas.microsoft.com/office/drawing/2014/main" xmlns="" val="20006"/>
                    </a:ext>
                  </a:extLst>
                </a:gridCol>
                <a:gridCol w="1000168">
                  <a:extLst>
                    <a:ext uri="{9D8B030D-6E8A-4147-A177-3AD203B41FA5}">
                      <a16:colId xmlns:a16="http://schemas.microsoft.com/office/drawing/2014/main" xmlns="" val="20007"/>
                    </a:ext>
                  </a:extLst>
                </a:gridCol>
                <a:gridCol w="714380">
                  <a:extLst>
                    <a:ext uri="{9D8B030D-6E8A-4147-A177-3AD203B41FA5}">
                      <a16:colId xmlns:a16="http://schemas.microsoft.com/office/drawing/2014/main" xmlns="" val="20008"/>
                    </a:ext>
                  </a:extLst>
                </a:gridCol>
                <a:gridCol w="1000132">
                  <a:extLst>
                    <a:ext uri="{9D8B030D-6E8A-4147-A177-3AD203B41FA5}">
                      <a16:colId xmlns:a16="http://schemas.microsoft.com/office/drawing/2014/main" xmlns="" val="20009"/>
                    </a:ext>
                  </a:extLst>
                </a:gridCol>
                <a:gridCol w="642942">
                  <a:extLst>
                    <a:ext uri="{9D8B030D-6E8A-4147-A177-3AD203B41FA5}">
                      <a16:colId xmlns:a16="http://schemas.microsoft.com/office/drawing/2014/main" xmlns="" val="20010"/>
                    </a:ext>
                  </a:extLst>
                </a:gridCol>
              </a:tblGrid>
              <a:tr h="379345">
                <a:tc>
                  <a:txBody>
                    <a:bodyPr/>
                    <a:lstStyle/>
                    <a:p>
                      <a:pPr algn="ctr"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业务</a:t>
                      </a:r>
                      <a:r>
                        <a:rPr lang="en-US" altLang="zh-CN" sz="1200" b="0" i="0" u="none" strike="noStrike">
                          <a:solidFill>
                            <a:srgbClr val="000000"/>
                          </a:solidFill>
                          <a:latin typeface="宋体" panose="02010600030101010101" pitchFamily="2" charset="-122"/>
                        </a:rPr>
                        <a:t>/</a:t>
                      </a:r>
                      <a:r>
                        <a:rPr lang="zh-CN" altLang="en-US" sz="1200" b="0" i="0" u="none" strike="noStrike">
                          <a:solidFill>
                            <a:srgbClr val="000000"/>
                          </a:solidFill>
                          <a:latin typeface="宋体" panose="02010600030101010101" pitchFamily="2" charset="-122"/>
                        </a:rPr>
                        <a:t>产品名称</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交易类型</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1" i="0" u="none" strike="noStrike" dirty="0">
                          <a:solidFill>
                            <a:srgbClr val="000000"/>
                          </a:solidFill>
                          <a:latin typeface="宋体" panose="02010600030101010101" pitchFamily="2" charset="-122"/>
                        </a:rPr>
                        <a:t>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其中：销售费用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其中：利息费用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其中：研发费用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费用划分方法</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业务</a:t>
                      </a:r>
                      <a:r>
                        <a:rPr lang="en-US" altLang="zh-CN" sz="1200" b="1" i="0" u="none" strike="noStrike" dirty="0">
                          <a:solidFill>
                            <a:srgbClr val="000000"/>
                          </a:solidFill>
                          <a:latin typeface="宋体" panose="02010600030101010101" pitchFamily="2" charset="-122"/>
                        </a:rPr>
                        <a:t>/</a:t>
                      </a:r>
                      <a:r>
                        <a:rPr lang="zh-CN" altLang="en-US" sz="1200" b="1" i="0" u="none" strike="noStrike" dirty="0">
                          <a:solidFill>
                            <a:srgbClr val="000000"/>
                          </a:solidFill>
                          <a:latin typeface="宋体" panose="02010600030101010101" pitchFamily="2" charset="-122"/>
                        </a:rPr>
                        <a:t>产品利润</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0" i="0" u="none" strike="noStrike" dirty="0">
                          <a:solidFill>
                            <a:srgbClr val="000000"/>
                          </a:solidFill>
                          <a:latin typeface="宋体" panose="02010600030101010101" pitchFamily="2" charset="-122"/>
                        </a:rPr>
                        <a:t>再销售加成率（非必填）</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200" b="0" i="0" u="none" strike="noStrike">
                          <a:solidFill>
                            <a:srgbClr val="000000"/>
                          </a:solidFill>
                          <a:latin typeface="宋体" panose="02010600030101010101" pitchFamily="2" charset="-122"/>
                        </a:rPr>
                        <a:t>关联采购加成率</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0">
                <a:tc rowSpan="5">
                  <a:txBody>
                    <a:bodyPr/>
                    <a:lstStyle/>
                    <a:p>
                      <a:pPr algn="ctr" fontAlgn="ctr"/>
                      <a:r>
                        <a:rPr lang="zh-CN" altLang="en-US" sz="1200" b="0" i="0" u="none" strike="noStrike">
                          <a:solidFill>
                            <a:srgbClr val="000000"/>
                          </a:solidFill>
                          <a:latin typeface="宋体" panose="02010600030101010101" pitchFamily="2" charset="-122"/>
                        </a:rPr>
                        <a:t>业务</a:t>
                      </a:r>
                      <a:r>
                        <a:rPr lang="en-US" altLang="zh-CN" sz="1200" b="0" i="0" u="none" strike="noStrike">
                          <a:solidFill>
                            <a:srgbClr val="000000"/>
                          </a:solidFill>
                          <a:latin typeface="宋体" panose="02010600030101010101" pitchFamily="2" charset="-122"/>
                        </a:rPr>
                        <a:t>/</a:t>
                      </a:r>
                      <a:r>
                        <a:rPr lang="zh-CN" altLang="en-US" sz="1200" b="0" i="0" u="none" strike="noStrike">
                          <a:solidFill>
                            <a:srgbClr val="000000"/>
                          </a:solidFill>
                          <a:latin typeface="宋体" panose="02010600030101010101" pitchFamily="2" charset="-122"/>
                        </a:rPr>
                        <a:t>产品</a:t>
                      </a:r>
                      <a:r>
                        <a:rPr lang="en-US" sz="1200" b="0" i="0" u="none" strike="noStrike">
                          <a:solidFill>
                            <a:srgbClr val="000000"/>
                          </a:solidFill>
                          <a:latin typeface="宋体" panose="02010600030101010101" pitchFamily="2" charset="-122"/>
                        </a:rPr>
                        <a:t>A</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0" i="0" u="none" strike="noStrike">
                          <a:solidFill>
                            <a:srgbClr val="000000"/>
                          </a:solidFill>
                          <a:latin typeface="宋体" panose="02010600030101010101" pitchFamily="2" charset="-122"/>
                        </a:rPr>
                        <a:t>境外关联交易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境外非关联交易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境内非关联交易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dirty="0">
                          <a:solidFill>
                            <a:srgbClr val="000000"/>
                          </a:solidFill>
                          <a:latin typeface="宋体" panose="02010600030101010101" pitchFamily="2" charset="-122"/>
                        </a:rPr>
                        <a:t>小计</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矩形 2"/>
          <p:cNvSpPr/>
          <p:nvPr/>
        </p:nvSpPr>
        <p:spPr>
          <a:xfrm>
            <a:off x="8532495" y="3710940"/>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企业概况</a:t>
            </a:r>
          </a:p>
        </p:txBody>
      </p:sp>
      <p:sp>
        <p:nvSpPr>
          <p:cNvPr id="2049" name="Rectangle 1"/>
          <p:cNvSpPr>
            <a:spLocks noChangeArrowheads="1"/>
          </p:cNvSpPr>
          <p:nvPr/>
        </p:nvSpPr>
        <p:spPr bwMode="auto">
          <a:xfrm>
            <a:off x="142844" y="872883"/>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2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业务</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产品财务数据表</a:t>
            </a:r>
            <a:endParaRPr lang="zh-CN" altLang="en-US"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右箭头 10">
            <a:hlinkClick r:id="rId3" action="ppaction://hlinksldjump"/>
          </p:cNvPr>
          <p:cNvSpPr/>
          <p:nvPr/>
        </p:nvSpPr>
        <p:spPr>
          <a:xfrm>
            <a:off x="8215338" y="428610"/>
            <a:ext cx="642942" cy="5000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42910" y="2787774"/>
            <a:ext cx="8001056" cy="1400383"/>
          </a:xfrm>
          <a:prstGeom prst="rect">
            <a:avLst/>
          </a:prstGeom>
        </p:spPr>
        <p:txBody>
          <a:bodyPr wrap="square">
            <a:spAutoFit/>
          </a:bodyPr>
          <a:lstStyle/>
          <a:p>
            <a:pPr>
              <a:spcBef>
                <a:spcPts val="600"/>
              </a:spcBef>
            </a:pPr>
            <a:r>
              <a:rPr lang="zh-CN" altLang="en-US" sz="1600" b="1" dirty="0"/>
              <a:t>再销售加成率：</a:t>
            </a:r>
            <a:r>
              <a:rPr lang="zh-CN" altLang="en-US" sz="1600" dirty="0"/>
              <a:t>是指（集团最终销售价格</a:t>
            </a:r>
            <a:r>
              <a:rPr lang="en-US" altLang="zh-CN" sz="1600" dirty="0"/>
              <a:t>-</a:t>
            </a:r>
            <a:r>
              <a:rPr lang="zh-CN" altLang="en-US" sz="1600" dirty="0"/>
              <a:t>本地企业销售价格）</a:t>
            </a:r>
            <a:r>
              <a:rPr lang="en-US" altLang="zh-CN" sz="1600" dirty="0"/>
              <a:t>/</a:t>
            </a:r>
            <a:r>
              <a:rPr lang="zh-CN" altLang="en-US" sz="1600" dirty="0"/>
              <a:t>本地销售价格。需要注意的是，同一交易类型中有多种加成率的，取加权平均数。本地企业产品用于集团下游关联工厂再加工的，以下游工厂的采购价格作为最终销售价格。</a:t>
            </a:r>
            <a:endParaRPr lang="en-US" altLang="zh-CN" sz="1600" dirty="0"/>
          </a:p>
          <a:p>
            <a:pPr>
              <a:spcBef>
                <a:spcPts val="600"/>
              </a:spcBef>
            </a:pPr>
            <a:r>
              <a:rPr lang="zh-CN" altLang="en-US" sz="1600" b="1" dirty="0">
                <a:solidFill>
                  <a:srgbClr val="000000"/>
                </a:solidFill>
                <a:latin typeface="宋体" panose="02010600030101010101" pitchFamily="2" charset="-122"/>
              </a:rPr>
              <a:t>关联采购加成率：</a:t>
            </a:r>
            <a:r>
              <a:rPr lang="zh-CN" altLang="en-US" sz="1600" dirty="0"/>
              <a:t>是指</a:t>
            </a:r>
            <a:r>
              <a:rPr lang="zh-CN" altLang="en-US" sz="1600" dirty="0">
                <a:solidFill>
                  <a:srgbClr val="000000"/>
                </a:solidFill>
                <a:latin typeface="宋体" panose="02010600030101010101" pitchFamily="2" charset="-122"/>
              </a:rPr>
              <a:t>（本地企业采购价格</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上游关联方采购价格）</a:t>
            </a:r>
            <a:r>
              <a:rPr lang="en-US" altLang="zh-CN" sz="1600" dirty="0">
                <a:solidFill>
                  <a:srgbClr val="000000"/>
                </a:solidFill>
                <a:latin typeface="宋体" panose="02010600030101010101" pitchFamily="2" charset="-122"/>
              </a:rPr>
              <a:t>/</a:t>
            </a:r>
            <a:r>
              <a:rPr lang="zh-CN" altLang="en-US" sz="1600" dirty="0">
                <a:solidFill>
                  <a:srgbClr val="000000"/>
                </a:solidFill>
                <a:latin typeface="宋体" panose="02010600030101010101" pitchFamily="2" charset="-122"/>
              </a:rPr>
              <a:t>上游关联方采购价格。</a:t>
            </a:r>
            <a:endParaRPr lang="zh-CN" altLang="en-US" sz="1600" dirty="0"/>
          </a:p>
        </p:txBody>
      </p:sp>
      <p:graphicFrame>
        <p:nvGraphicFramePr>
          <p:cNvPr id="8" name="表格 7"/>
          <p:cNvGraphicFramePr>
            <a:graphicFrameLocks noGrp="1"/>
          </p:cNvGraphicFramePr>
          <p:nvPr/>
        </p:nvGraphicFramePr>
        <p:xfrm>
          <a:off x="285720" y="1357304"/>
          <a:ext cx="8572560" cy="1320090"/>
        </p:xfrm>
        <a:graphic>
          <a:graphicData uri="http://schemas.openxmlformats.org/drawingml/2006/table">
            <a:tbl>
              <a:tblPr/>
              <a:tblGrid>
                <a:gridCol w="500030">
                  <a:extLst>
                    <a:ext uri="{9D8B030D-6E8A-4147-A177-3AD203B41FA5}">
                      <a16:colId xmlns:a16="http://schemas.microsoft.com/office/drawing/2014/main" xmlns="" val="20000"/>
                    </a:ext>
                  </a:extLst>
                </a:gridCol>
                <a:gridCol w="719666">
                  <a:extLst>
                    <a:ext uri="{9D8B030D-6E8A-4147-A177-3AD203B41FA5}">
                      <a16:colId xmlns:a16="http://schemas.microsoft.com/office/drawing/2014/main" xmlns="" val="20001"/>
                    </a:ext>
                  </a:extLst>
                </a:gridCol>
                <a:gridCol w="1209160">
                  <a:extLst>
                    <a:ext uri="{9D8B030D-6E8A-4147-A177-3AD203B41FA5}">
                      <a16:colId xmlns:a16="http://schemas.microsoft.com/office/drawing/2014/main" xmlns="" val="20002"/>
                    </a:ext>
                  </a:extLst>
                </a:gridCol>
                <a:gridCol w="714380">
                  <a:extLst>
                    <a:ext uri="{9D8B030D-6E8A-4147-A177-3AD203B41FA5}">
                      <a16:colId xmlns:a16="http://schemas.microsoft.com/office/drawing/2014/main" xmlns="" val="20003"/>
                    </a:ext>
                  </a:extLst>
                </a:gridCol>
                <a:gridCol w="642942">
                  <a:extLst>
                    <a:ext uri="{9D8B030D-6E8A-4147-A177-3AD203B41FA5}">
                      <a16:colId xmlns:a16="http://schemas.microsoft.com/office/drawing/2014/main" xmlns="" val="20004"/>
                    </a:ext>
                  </a:extLst>
                </a:gridCol>
                <a:gridCol w="714380">
                  <a:extLst>
                    <a:ext uri="{9D8B030D-6E8A-4147-A177-3AD203B41FA5}">
                      <a16:colId xmlns:a16="http://schemas.microsoft.com/office/drawing/2014/main" xmlns="" val="20005"/>
                    </a:ext>
                  </a:extLst>
                </a:gridCol>
                <a:gridCol w="714380">
                  <a:extLst>
                    <a:ext uri="{9D8B030D-6E8A-4147-A177-3AD203B41FA5}">
                      <a16:colId xmlns:a16="http://schemas.microsoft.com/office/drawing/2014/main" xmlns="" val="20006"/>
                    </a:ext>
                  </a:extLst>
                </a:gridCol>
                <a:gridCol w="1000168">
                  <a:extLst>
                    <a:ext uri="{9D8B030D-6E8A-4147-A177-3AD203B41FA5}">
                      <a16:colId xmlns:a16="http://schemas.microsoft.com/office/drawing/2014/main" xmlns="" val="20007"/>
                    </a:ext>
                  </a:extLst>
                </a:gridCol>
                <a:gridCol w="714380">
                  <a:extLst>
                    <a:ext uri="{9D8B030D-6E8A-4147-A177-3AD203B41FA5}">
                      <a16:colId xmlns:a16="http://schemas.microsoft.com/office/drawing/2014/main" xmlns="" val="20008"/>
                    </a:ext>
                  </a:extLst>
                </a:gridCol>
                <a:gridCol w="1000132">
                  <a:extLst>
                    <a:ext uri="{9D8B030D-6E8A-4147-A177-3AD203B41FA5}">
                      <a16:colId xmlns:a16="http://schemas.microsoft.com/office/drawing/2014/main" xmlns="" val="20009"/>
                    </a:ext>
                  </a:extLst>
                </a:gridCol>
                <a:gridCol w="642942">
                  <a:extLst>
                    <a:ext uri="{9D8B030D-6E8A-4147-A177-3AD203B41FA5}">
                      <a16:colId xmlns:a16="http://schemas.microsoft.com/office/drawing/2014/main" xmlns="" val="20010"/>
                    </a:ext>
                  </a:extLst>
                </a:gridCol>
              </a:tblGrid>
              <a:tr h="379345">
                <a:tc>
                  <a:txBody>
                    <a:bodyPr/>
                    <a:lstStyle/>
                    <a:p>
                      <a:pPr algn="ctr"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a:solidFill>
                            <a:srgbClr val="000000"/>
                          </a:solidFill>
                          <a:latin typeface="宋体" panose="02010600030101010101" pitchFamily="2" charset="-122"/>
                        </a:rPr>
                        <a:t>业务</a:t>
                      </a:r>
                      <a:r>
                        <a:rPr lang="en-US" altLang="zh-CN" sz="1200" b="0" i="0" u="none" strike="noStrike">
                          <a:solidFill>
                            <a:srgbClr val="000000"/>
                          </a:solidFill>
                          <a:latin typeface="宋体" panose="02010600030101010101" pitchFamily="2" charset="-122"/>
                        </a:rPr>
                        <a:t>/</a:t>
                      </a:r>
                      <a:r>
                        <a:rPr lang="zh-CN" altLang="en-US" sz="1200" b="0" i="0" u="none" strike="noStrike">
                          <a:solidFill>
                            <a:srgbClr val="000000"/>
                          </a:solidFill>
                          <a:latin typeface="宋体" panose="02010600030101010101" pitchFamily="2" charset="-122"/>
                        </a:rPr>
                        <a:t>产品名称</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交易类型</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200" b="0" i="0" u="none" strike="noStrike" dirty="0">
                          <a:solidFill>
                            <a:srgbClr val="000000"/>
                          </a:solidFill>
                          <a:latin typeface="宋体" panose="02010600030101010101" pitchFamily="2" charset="-122"/>
                        </a:rPr>
                        <a:t>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200" b="0" i="0" u="none" strike="noStrike" dirty="0">
                          <a:solidFill>
                            <a:srgbClr val="000000"/>
                          </a:solidFill>
                          <a:latin typeface="宋体" panose="02010600030101010101" pitchFamily="2" charset="-122"/>
                        </a:rPr>
                        <a:t>其中：销售费用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200" b="0" i="0" u="none" strike="noStrike" dirty="0">
                          <a:solidFill>
                            <a:srgbClr val="000000"/>
                          </a:solidFill>
                          <a:latin typeface="宋体" panose="02010600030101010101" pitchFamily="2" charset="-122"/>
                        </a:rPr>
                        <a:t>其中：利息费用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200" b="0" i="0" u="none" strike="noStrike" dirty="0">
                          <a:solidFill>
                            <a:srgbClr val="000000"/>
                          </a:solidFill>
                          <a:latin typeface="宋体" panose="02010600030101010101" pitchFamily="2" charset="-122"/>
                        </a:rPr>
                        <a:t>其中：研发费用</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200" b="0" i="0" u="none" strike="noStrike" dirty="0">
                          <a:solidFill>
                            <a:srgbClr val="000000"/>
                          </a:solidFill>
                          <a:latin typeface="宋体" panose="02010600030101010101" pitchFamily="2" charset="-122"/>
                        </a:rPr>
                        <a:t>费用划分方法</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zh-CN" altLang="en-US" sz="1200" b="0" i="0" u="none" strike="noStrike" kern="1200" dirty="0">
                          <a:solidFill>
                            <a:srgbClr val="000000"/>
                          </a:solidFill>
                          <a:latin typeface="宋体" panose="02010600030101010101" pitchFamily="2" charset="-122"/>
                          <a:ea typeface="+mn-ea"/>
                          <a:cs typeface="+mn-cs"/>
                        </a:rPr>
                        <a:t>业务</a:t>
                      </a:r>
                      <a:r>
                        <a:rPr lang="en-US" altLang="zh-CN" sz="1200" b="0" i="0" u="none" strike="noStrike" kern="1200" dirty="0">
                          <a:solidFill>
                            <a:srgbClr val="000000"/>
                          </a:solidFill>
                          <a:latin typeface="宋体" panose="02010600030101010101" pitchFamily="2" charset="-122"/>
                          <a:ea typeface="+mn-ea"/>
                          <a:cs typeface="+mn-cs"/>
                        </a:rPr>
                        <a:t>/</a:t>
                      </a:r>
                      <a:r>
                        <a:rPr lang="zh-CN" altLang="en-US" sz="1200" b="0" i="0" u="none" strike="noStrike" kern="1200" dirty="0">
                          <a:solidFill>
                            <a:srgbClr val="000000"/>
                          </a:solidFill>
                          <a:latin typeface="宋体" panose="02010600030101010101" pitchFamily="2" charset="-122"/>
                          <a:ea typeface="+mn-ea"/>
                          <a:cs typeface="+mn-cs"/>
                        </a:rPr>
                        <a:t>产品利润</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200" b="1" i="0" u="none" strike="noStrike" dirty="0">
                          <a:solidFill>
                            <a:srgbClr val="000000"/>
                          </a:solidFill>
                          <a:latin typeface="宋体" panose="02010600030101010101" pitchFamily="2" charset="-122"/>
                        </a:rPr>
                        <a:t>再销售加成率（非必填）</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200" b="1" i="0" u="none" strike="noStrike" dirty="0">
                          <a:solidFill>
                            <a:srgbClr val="000000"/>
                          </a:solidFill>
                          <a:latin typeface="宋体" panose="02010600030101010101" pitchFamily="2" charset="-122"/>
                        </a:rPr>
                        <a:t>关联采购加成率</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0">
                <a:tc rowSpan="5">
                  <a:txBody>
                    <a:bodyPr/>
                    <a:lstStyle/>
                    <a:p>
                      <a:pPr algn="ctr" fontAlgn="ctr"/>
                      <a:r>
                        <a:rPr lang="zh-CN" altLang="en-US" sz="1200" b="0" i="0" u="none" strike="noStrike">
                          <a:solidFill>
                            <a:srgbClr val="000000"/>
                          </a:solidFill>
                          <a:latin typeface="宋体" panose="02010600030101010101" pitchFamily="2" charset="-122"/>
                        </a:rPr>
                        <a:t>业务</a:t>
                      </a:r>
                      <a:r>
                        <a:rPr lang="en-US" altLang="zh-CN" sz="1200" b="0" i="0" u="none" strike="noStrike">
                          <a:solidFill>
                            <a:srgbClr val="000000"/>
                          </a:solidFill>
                          <a:latin typeface="宋体" panose="02010600030101010101" pitchFamily="2" charset="-122"/>
                        </a:rPr>
                        <a:t>/</a:t>
                      </a:r>
                      <a:r>
                        <a:rPr lang="zh-CN" altLang="en-US" sz="1200" b="0" i="0" u="none" strike="noStrike">
                          <a:solidFill>
                            <a:srgbClr val="000000"/>
                          </a:solidFill>
                          <a:latin typeface="宋体" panose="02010600030101010101" pitchFamily="2" charset="-122"/>
                        </a:rPr>
                        <a:t>产品</a:t>
                      </a:r>
                      <a:r>
                        <a:rPr lang="en-US" sz="1200" b="0" i="0" u="none" strike="noStrike">
                          <a:solidFill>
                            <a:srgbClr val="000000"/>
                          </a:solidFill>
                          <a:latin typeface="宋体" panose="02010600030101010101" pitchFamily="2" charset="-122"/>
                        </a:rPr>
                        <a:t>A</a:t>
                      </a: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zh-CN" altLang="en-US" sz="1200" b="0" i="0" u="none" strike="noStrike">
                          <a:solidFill>
                            <a:srgbClr val="000000"/>
                          </a:solidFill>
                          <a:latin typeface="宋体" panose="02010600030101010101" pitchFamily="2" charset="-122"/>
                        </a:rPr>
                        <a:t>境外关联交易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境外非关联交易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a:solidFill>
                            <a:srgbClr val="000000"/>
                          </a:solidFill>
                          <a:latin typeface="宋体" panose="02010600030101010101" pitchFamily="2" charset="-122"/>
                        </a:rPr>
                        <a:t>境内非关联交易</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zh-CN"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0">
                <a:tc vMerge="1">
                  <a:txBody>
                    <a:bodyPr/>
                    <a:lstStyle/>
                    <a:p>
                      <a:endParaRPr lang="zh-CN"/>
                    </a:p>
                  </a:txBody>
                  <a:tcPr/>
                </a:tc>
                <a:tc vMerge="1">
                  <a:txBody>
                    <a:bodyPr/>
                    <a:lstStyle/>
                    <a:p>
                      <a:endParaRPr lang="zh-CN"/>
                    </a:p>
                  </a:txBody>
                  <a:tcPr/>
                </a:tc>
                <a:tc>
                  <a:txBody>
                    <a:bodyPr/>
                    <a:lstStyle/>
                    <a:p>
                      <a:pPr algn="ctr" fontAlgn="b"/>
                      <a:r>
                        <a:rPr lang="zh-CN" altLang="en-US" sz="1200" b="0" i="0" u="none" strike="noStrike" dirty="0">
                          <a:solidFill>
                            <a:srgbClr val="000000"/>
                          </a:solidFill>
                          <a:latin typeface="宋体" panose="02010600030101010101" pitchFamily="2" charset="-122"/>
                        </a:rPr>
                        <a:t>小计</a:t>
                      </a:r>
                    </a:p>
                  </a:txBody>
                  <a:tcPr marL="5269" marR="5269" marT="526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200" b="0" i="0" u="none" strike="noStrike" dirty="0">
                        <a:solidFill>
                          <a:srgbClr val="000000"/>
                        </a:solidFill>
                        <a:latin typeface="宋体" panose="02010600030101010101" pitchFamily="2" charset="-122"/>
                      </a:endParaRPr>
                    </a:p>
                  </a:txBody>
                  <a:tcPr marL="5269" marR="5269" marT="526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关联关系</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关联关系表</a:t>
            </a:r>
          </a:p>
        </p:txBody>
      </p:sp>
      <p:graphicFrame>
        <p:nvGraphicFramePr>
          <p:cNvPr id="9" name="表格 8"/>
          <p:cNvGraphicFramePr>
            <a:graphicFrameLocks noGrp="1"/>
          </p:cNvGraphicFramePr>
          <p:nvPr/>
        </p:nvGraphicFramePr>
        <p:xfrm>
          <a:off x="180364" y="1241571"/>
          <a:ext cx="8749354" cy="925380"/>
        </p:xfrm>
        <a:graphic>
          <a:graphicData uri="http://schemas.openxmlformats.org/drawingml/2006/table">
            <a:tbl>
              <a:tblPr/>
              <a:tblGrid>
                <a:gridCol w="430296">
                  <a:extLst>
                    <a:ext uri="{9D8B030D-6E8A-4147-A177-3AD203B41FA5}">
                      <a16:colId xmlns:a16="http://schemas.microsoft.com/office/drawing/2014/main" xmlns="" val="20000"/>
                    </a:ext>
                  </a:extLst>
                </a:gridCol>
                <a:gridCol w="1075740">
                  <a:extLst>
                    <a:ext uri="{9D8B030D-6E8A-4147-A177-3AD203B41FA5}">
                      <a16:colId xmlns:a16="http://schemas.microsoft.com/office/drawing/2014/main" xmlns="" val="20001"/>
                    </a:ext>
                  </a:extLst>
                </a:gridCol>
                <a:gridCol w="1027710">
                  <a:extLst>
                    <a:ext uri="{9D8B030D-6E8A-4147-A177-3AD203B41FA5}">
                      <a16:colId xmlns:a16="http://schemas.microsoft.com/office/drawing/2014/main" xmlns="" val="20002"/>
                    </a:ext>
                  </a:extLst>
                </a:gridCol>
                <a:gridCol w="864183">
                  <a:extLst>
                    <a:ext uri="{9D8B030D-6E8A-4147-A177-3AD203B41FA5}">
                      <a16:colId xmlns:a16="http://schemas.microsoft.com/office/drawing/2014/main" xmlns="" val="20003"/>
                    </a:ext>
                  </a:extLst>
                </a:gridCol>
                <a:gridCol w="1156944">
                  <a:extLst>
                    <a:ext uri="{9D8B030D-6E8A-4147-A177-3AD203B41FA5}">
                      <a16:colId xmlns:a16="http://schemas.microsoft.com/office/drawing/2014/main" xmlns="" val="20004"/>
                    </a:ext>
                  </a:extLst>
                </a:gridCol>
                <a:gridCol w="967260">
                  <a:extLst>
                    <a:ext uri="{9D8B030D-6E8A-4147-A177-3AD203B41FA5}">
                      <a16:colId xmlns:a16="http://schemas.microsoft.com/office/drawing/2014/main" xmlns="" val="20005"/>
                    </a:ext>
                  </a:extLst>
                </a:gridCol>
                <a:gridCol w="2079765">
                  <a:extLst>
                    <a:ext uri="{9D8B030D-6E8A-4147-A177-3AD203B41FA5}">
                      <a16:colId xmlns:a16="http://schemas.microsoft.com/office/drawing/2014/main" xmlns="" val="20006"/>
                    </a:ext>
                  </a:extLst>
                </a:gridCol>
                <a:gridCol w="1147456">
                  <a:extLst>
                    <a:ext uri="{9D8B030D-6E8A-4147-A177-3AD203B41FA5}">
                      <a16:colId xmlns:a16="http://schemas.microsoft.com/office/drawing/2014/main" xmlns="" val="20007"/>
                    </a:ext>
                  </a:extLst>
                </a:gridCol>
              </a:tblGrid>
              <a:tr h="231345">
                <a:tc gridSpan="8">
                  <a:txBody>
                    <a:bodyPr/>
                    <a:lstStyle/>
                    <a:p>
                      <a:pPr algn="ctr" fontAlgn="ctr"/>
                      <a:r>
                        <a:rPr lang="zh-CN" altLang="en-US" sz="1400" b="1" i="0" u="none" strike="noStrike" dirty="0">
                          <a:solidFill>
                            <a:srgbClr val="000000"/>
                          </a:solidFill>
                          <a:latin typeface="宋体" panose="02010600030101010101" pitchFamily="2" charset="-122"/>
                        </a:rPr>
                        <a:t>关联企业</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231345">
                <a:tc>
                  <a:txBody>
                    <a:bodyPr/>
                    <a:lstStyle/>
                    <a:p>
                      <a:pPr algn="ctr" fontAlgn="ctr"/>
                      <a:r>
                        <a:rPr lang="zh-CN" altLang="en-US" sz="1400" b="0" i="0" u="none" strike="noStrike">
                          <a:solidFill>
                            <a:srgbClr val="000000"/>
                          </a:solidFill>
                          <a:latin typeface="宋体" panose="02010600030101010101" pitchFamily="2" charset="-122"/>
                        </a:rPr>
                        <a:t>行次</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关联方名称</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rPr>
                        <a:t>法定代表人</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注册地址</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实际经营地址</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所得税税率</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可享受的所得税税收优惠</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rPr>
                        <a:t>关联关系类型</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231345">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31345">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0" name="表格 9"/>
          <p:cNvGraphicFramePr>
            <a:graphicFrameLocks noGrp="1"/>
          </p:cNvGraphicFramePr>
          <p:nvPr/>
        </p:nvGraphicFramePr>
        <p:xfrm>
          <a:off x="1285852" y="2355726"/>
          <a:ext cx="6143668" cy="891540"/>
        </p:xfrm>
        <a:graphic>
          <a:graphicData uri="http://schemas.openxmlformats.org/drawingml/2006/table">
            <a:tbl>
              <a:tblPr>
                <a:tableStyleId>{5940675A-B579-460E-94D1-54222C63F5DA}</a:tableStyleId>
              </a:tblPr>
              <a:tblGrid>
                <a:gridCol w="543426">
                  <a:extLst>
                    <a:ext uri="{9D8B030D-6E8A-4147-A177-3AD203B41FA5}">
                      <a16:colId xmlns:a16="http://schemas.microsoft.com/office/drawing/2014/main" xmlns="" val="20000"/>
                    </a:ext>
                  </a:extLst>
                </a:gridCol>
                <a:gridCol w="885334">
                  <a:extLst>
                    <a:ext uri="{9D8B030D-6E8A-4147-A177-3AD203B41FA5}">
                      <a16:colId xmlns:a16="http://schemas.microsoft.com/office/drawing/2014/main" xmlns="" val="20001"/>
                    </a:ext>
                  </a:extLst>
                </a:gridCol>
                <a:gridCol w="928694">
                  <a:extLst>
                    <a:ext uri="{9D8B030D-6E8A-4147-A177-3AD203B41FA5}">
                      <a16:colId xmlns:a16="http://schemas.microsoft.com/office/drawing/2014/main" xmlns="" val="20002"/>
                    </a:ext>
                  </a:extLst>
                </a:gridCol>
                <a:gridCol w="928694">
                  <a:extLst>
                    <a:ext uri="{9D8B030D-6E8A-4147-A177-3AD203B41FA5}">
                      <a16:colId xmlns:a16="http://schemas.microsoft.com/office/drawing/2014/main" xmlns="" val="20003"/>
                    </a:ext>
                  </a:extLst>
                </a:gridCol>
                <a:gridCol w="1357322">
                  <a:extLst>
                    <a:ext uri="{9D8B030D-6E8A-4147-A177-3AD203B41FA5}">
                      <a16:colId xmlns:a16="http://schemas.microsoft.com/office/drawing/2014/main" xmlns="" val="20004"/>
                    </a:ext>
                  </a:extLst>
                </a:gridCol>
                <a:gridCol w="1500198">
                  <a:extLst>
                    <a:ext uri="{9D8B030D-6E8A-4147-A177-3AD203B41FA5}">
                      <a16:colId xmlns:a16="http://schemas.microsoft.com/office/drawing/2014/main" xmlns="" val="20005"/>
                    </a:ext>
                  </a:extLst>
                </a:gridCol>
              </a:tblGrid>
              <a:tr h="171450">
                <a:tc gridSpan="6">
                  <a:txBody>
                    <a:bodyPr/>
                    <a:lstStyle/>
                    <a:p>
                      <a:pPr algn="ctr" fontAlgn="ctr"/>
                      <a:r>
                        <a:rPr lang="zh-CN" altLang="en-US" sz="1400" b="1" u="none" strike="noStrike" dirty="0">
                          <a:latin typeface="宋体" panose="02010600030101010101" pitchFamily="2" charset="-122"/>
                          <a:ea typeface="宋体" panose="02010600030101010101" pitchFamily="2" charset="-122"/>
                        </a:rPr>
                        <a:t>关联个人</a:t>
                      </a:r>
                      <a:endParaRPr lang="zh-CN" altLang="en-US" sz="1400" b="1"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a:txBody>
                    <a:bodyPr/>
                    <a:lstStyle/>
                    <a:p>
                      <a:pPr algn="ctr" fontAlgn="ctr"/>
                      <a:r>
                        <a:rPr lang="zh-CN" altLang="en-US" sz="1400" u="none" strike="noStrike">
                          <a:latin typeface="宋体" panose="02010600030101010101" pitchFamily="2" charset="-122"/>
                          <a:ea typeface="宋体" panose="02010600030101010101" pitchFamily="2" charset="-122"/>
                        </a:rPr>
                        <a:t>行次</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latin typeface="宋体" panose="02010600030101010101" pitchFamily="2" charset="-122"/>
                          <a:ea typeface="宋体" panose="02010600030101010101" pitchFamily="2" charset="-122"/>
                        </a:rPr>
                        <a:t>姓名</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latin typeface="宋体" panose="02010600030101010101" pitchFamily="2" charset="-122"/>
                          <a:ea typeface="宋体" panose="02010600030101010101" pitchFamily="2" charset="-122"/>
                        </a:rPr>
                        <a:t>国籍</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a:latin typeface="宋体" panose="02010600030101010101" pitchFamily="2" charset="-122"/>
                          <a:ea typeface="宋体" panose="02010600030101010101" pitchFamily="2" charset="-122"/>
                        </a:rPr>
                        <a:t>居住地</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latin typeface="宋体" panose="02010600030101010101" pitchFamily="2" charset="-122"/>
                          <a:ea typeface="宋体" panose="02010600030101010101" pitchFamily="2" charset="-122"/>
                        </a:rPr>
                        <a:t>关联关系类型</a:t>
                      </a: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u="none" strike="noStrike" dirty="0">
                          <a:latin typeface="宋体" panose="02010600030101010101" pitchFamily="2" charset="-122"/>
                          <a:ea typeface="宋体" panose="02010600030101010101" pitchFamily="2" charset="-122"/>
                        </a:rPr>
                        <a:t>持股比例（选填）</a:t>
                      </a: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2" name="表格 11"/>
          <p:cNvGraphicFramePr>
            <a:graphicFrameLocks noGrp="1"/>
          </p:cNvGraphicFramePr>
          <p:nvPr/>
        </p:nvGraphicFramePr>
        <p:xfrm>
          <a:off x="1285852" y="3435846"/>
          <a:ext cx="6143668" cy="891540"/>
        </p:xfrm>
        <a:graphic>
          <a:graphicData uri="http://schemas.openxmlformats.org/drawingml/2006/table">
            <a:tbl>
              <a:tblPr>
                <a:tableStyleId>{5940675A-B579-460E-94D1-54222C63F5DA}</a:tableStyleId>
              </a:tblPr>
              <a:tblGrid>
                <a:gridCol w="571504">
                  <a:extLst>
                    <a:ext uri="{9D8B030D-6E8A-4147-A177-3AD203B41FA5}">
                      <a16:colId xmlns:a16="http://schemas.microsoft.com/office/drawing/2014/main" xmlns="" val="20000"/>
                    </a:ext>
                  </a:extLst>
                </a:gridCol>
                <a:gridCol w="1428760">
                  <a:extLst>
                    <a:ext uri="{9D8B030D-6E8A-4147-A177-3AD203B41FA5}">
                      <a16:colId xmlns:a16="http://schemas.microsoft.com/office/drawing/2014/main" xmlns="" val="20001"/>
                    </a:ext>
                  </a:extLst>
                </a:gridCol>
                <a:gridCol w="1357322">
                  <a:extLst>
                    <a:ext uri="{9D8B030D-6E8A-4147-A177-3AD203B41FA5}">
                      <a16:colId xmlns:a16="http://schemas.microsoft.com/office/drawing/2014/main" xmlns="" val="20002"/>
                    </a:ext>
                  </a:extLst>
                </a:gridCol>
                <a:gridCol w="1285884">
                  <a:extLst>
                    <a:ext uri="{9D8B030D-6E8A-4147-A177-3AD203B41FA5}">
                      <a16:colId xmlns:a16="http://schemas.microsoft.com/office/drawing/2014/main" xmlns="" val="20003"/>
                    </a:ext>
                  </a:extLst>
                </a:gridCol>
                <a:gridCol w="1500198">
                  <a:extLst>
                    <a:ext uri="{9D8B030D-6E8A-4147-A177-3AD203B41FA5}">
                      <a16:colId xmlns:a16="http://schemas.microsoft.com/office/drawing/2014/main" xmlns="" val="20004"/>
                    </a:ext>
                  </a:extLst>
                </a:gridCol>
              </a:tblGrid>
              <a:tr h="171450">
                <a:tc gridSpan="5">
                  <a:txBody>
                    <a:bodyPr/>
                    <a:lstStyle/>
                    <a:p>
                      <a:pPr marL="0" algn="ctr" defTabSz="914400" rtl="0" eaLnBrk="1" fontAlgn="ctr" latinLnBrk="0" hangingPunct="1"/>
                      <a:r>
                        <a:rPr lang="zh-CN" altLang="en-US" sz="1400" b="1" i="0" u="none" strike="noStrike" kern="1200" dirty="0">
                          <a:solidFill>
                            <a:srgbClr val="000000"/>
                          </a:solidFill>
                          <a:latin typeface="宋体" panose="02010600030101010101" pitchFamily="2" charset="-122"/>
                          <a:ea typeface="宋体" panose="02010600030101010101" pitchFamily="2" charset="-122"/>
                          <a:cs typeface="+mn-cs"/>
                        </a:rPr>
                        <a:t>关联方高级管理人员构成</a:t>
                      </a:r>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（选填）</a:t>
                      </a:r>
                    </a:p>
                  </a:txBody>
                  <a:tcPr marL="9525" marR="9525" marT="952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a:txBody>
                    <a:bodyPr/>
                    <a:lstStyle/>
                    <a:p>
                      <a:pPr algn="ctr" fontAlgn="ctr"/>
                      <a:r>
                        <a:rPr lang="zh-CN" altLang="en-US" sz="1400" u="none" strike="noStrike">
                          <a:latin typeface="宋体" panose="02010600030101010101" pitchFamily="2" charset="-122"/>
                          <a:ea typeface="宋体" panose="02010600030101010101" pitchFamily="2" charset="-122"/>
                        </a:rPr>
                        <a:t>行次</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关联方名称</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职务名称</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姓名</a:t>
                      </a:r>
                    </a:p>
                  </a:txBody>
                  <a:tcPr marL="9525" marR="9525" marT="9525" marB="0" anchor="ct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委任方名称</a:t>
                      </a:r>
                    </a:p>
                  </a:txBody>
                  <a:tcPr marL="9525" marR="9525" marT="9525" marB="0" anchor="ctr"/>
                </a:tc>
                <a:extLst>
                  <a:ext uri="{0D108BD9-81ED-4DB2-BD59-A6C34878D82A}">
                    <a16:rowId xmlns:a16="http://schemas.microsoft.com/office/drawing/2014/main" xmlns="" val="10001"/>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extLst>
                  <a:ext uri="{0D108BD9-81ED-4DB2-BD59-A6C34878D82A}">
                    <a16:rowId xmlns:a16="http://schemas.microsoft.com/office/drawing/2014/main" xmlns="" val="10002"/>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tc>
                <a:extLst>
                  <a:ext uri="{0D108BD9-81ED-4DB2-BD59-A6C34878D82A}">
                    <a16:rowId xmlns:a16="http://schemas.microsoft.com/office/drawing/2014/main" xmlns="" val="10003"/>
                  </a:ext>
                </a:extLst>
              </a:tr>
            </a:tbl>
          </a:graphicData>
        </a:graphic>
      </p:graphicFrame>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关联关系</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关联关系表</a:t>
            </a:r>
          </a:p>
        </p:txBody>
      </p:sp>
      <p:graphicFrame>
        <p:nvGraphicFramePr>
          <p:cNvPr id="9" name="表格 8"/>
          <p:cNvGraphicFramePr>
            <a:graphicFrameLocks noGrp="1"/>
          </p:cNvGraphicFramePr>
          <p:nvPr/>
        </p:nvGraphicFramePr>
        <p:xfrm>
          <a:off x="214282" y="1285866"/>
          <a:ext cx="8715436" cy="881084"/>
        </p:xfrm>
        <a:graphic>
          <a:graphicData uri="http://schemas.openxmlformats.org/drawingml/2006/table">
            <a:tbl>
              <a:tblPr/>
              <a:tblGrid>
                <a:gridCol w="428628">
                  <a:extLst>
                    <a:ext uri="{9D8B030D-6E8A-4147-A177-3AD203B41FA5}">
                      <a16:colId xmlns:a16="http://schemas.microsoft.com/office/drawing/2014/main" xmlns="" val="20000"/>
                    </a:ext>
                  </a:extLst>
                </a:gridCol>
                <a:gridCol w="1071570">
                  <a:extLst>
                    <a:ext uri="{9D8B030D-6E8A-4147-A177-3AD203B41FA5}">
                      <a16:colId xmlns:a16="http://schemas.microsoft.com/office/drawing/2014/main" xmlns="" val="20001"/>
                    </a:ext>
                  </a:extLst>
                </a:gridCol>
                <a:gridCol w="1023726">
                  <a:extLst>
                    <a:ext uri="{9D8B030D-6E8A-4147-A177-3AD203B41FA5}">
                      <a16:colId xmlns:a16="http://schemas.microsoft.com/office/drawing/2014/main" xmlns="" val="20002"/>
                    </a:ext>
                  </a:extLst>
                </a:gridCol>
                <a:gridCol w="860833">
                  <a:extLst>
                    <a:ext uri="{9D8B030D-6E8A-4147-A177-3AD203B41FA5}">
                      <a16:colId xmlns:a16="http://schemas.microsoft.com/office/drawing/2014/main" xmlns="" val="20003"/>
                    </a:ext>
                  </a:extLst>
                </a:gridCol>
                <a:gridCol w="1152459">
                  <a:extLst>
                    <a:ext uri="{9D8B030D-6E8A-4147-A177-3AD203B41FA5}">
                      <a16:colId xmlns:a16="http://schemas.microsoft.com/office/drawing/2014/main" xmlns="" val="20004"/>
                    </a:ext>
                  </a:extLst>
                </a:gridCol>
                <a:gridCol w="963510">
                  <a:extLst>
                    <a:ext uri="{9D8B030D-6E8A-4147-A177-3AD203B41FA5}">
                      <a16:colId xmlns:a16="http://schemas.microsoft.com/office/drawing/2014/main" xmlns="" val="20005"/>
                    </a:ext>
                  </a:extLst>
                </a:gridCol>
                <a:gridCol w="2071702">
                  <a:extLst>
                    <a:ext uri="{9D8B030D-6E8A-4147-A177-3AD203B41FA5}">
                      <a16:colId xmlns:a16="http://schemas.microsoft.com/office/drawing/2014/main" xmlns="" val="20006"/>
                    </a:ext>
                  </a:extLst>
                </a:gridCol>
                <a:gridCol w="1143008">
                  <a:extLst>
                    <a:ext uri="{9D8B030D-6E8A-4147-A177-3AD203B41FA5}">
                      <a16:colId xmlns:a16="http://schemas.microsoft.com/office/drawing/2014/main" xmlns="" val="20007"/>
                    </a:ext>
                  </a:extLst>
                </a:gridCol>
              </a:tblGrid>
              <a:tr h="128551">
                <a:tc gridSpan="8">
                  <a:txBody>
                    <a:bodyPr/>
                    <a:lstStyle/>
                    <a:p>
                      <a:pPr algn="ctr" fontAlgn="ctr"/>
                      <a:r>
                        <a:rPr lang="zh-CN" altLang="en-US" sz="1400" b="1" i="0" u="none" strike="noStrike" dirty="0">
                          <a:solidFill>
                            <a:srgbClr val="000000"/>
                          </a:solidFill>
                          <a:latin typeface="宋体" panose="02010600030101010101" pitchFamily="2" charset="-122"/>
                        </a:rPr>
                        <a:t>关联企业</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28551">
                <a:tc>
                  <a:txBody>
                    <a:bodyPr/>
                    <a:lstStyle/>
                    <a:p>
                      <a:pPr algn="ctr" fontAlgn="ctr"/>
                      <a:r>
                        <a:rPr lang="zh-CN" altLang="en-US" sz="1400" b="0" i="0" u="none" strike="noStrike">
                          <a:solidFill>
                            <a:srgbClr val="000000"/>
                          </a:solidFill>
                          <a:latin typeface="宋体" panose="02010600030101010101" pitchFamily="2" charset="-122"/>
                        </a:rPr>
                        <a:t>行次</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关联方名称</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rPr>
                        <a:t>法定代表人</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注册地址</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实际经营地址</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所得税税率</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rPr>
                        <a:t>可享受的所得税税收优惠</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dirty="0">
                          <a:solidFill>
                            <a:srgbClr val="000000"/>
                          </a:solidFill>
                          <a:latin typeface="宋体" panose="02010600030101010101" pitchFamily="2" charset="-122"/>
                        </a:rPr>
                        <a:t>关联关系类型</a:t>
                      </a: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1"/>
                  </a:ext>
                </a:extLst>
              </a:tr>
              <a:tr h="128551">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28551">
                <a:tc>
                  <a:txBody>
                    <a:bodyPr/>
                    <a:lstStyle/>
                    <a:p>
                      <a:pPr algn="ctr" fontAlgn="ctr"/>
                      <a:endParaRPr lang="zh-CN" altLang="en-US" sz="1400" b="0" i="0" u="none" strike="noStrike" dirty="0">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zh-CN" altLang="en-US" sz="1400" b="0" i="0" u="none" strike="noStrike" dirty="0">
                        <a:solidFill>
                          <a:srgbClr val="000000"/>
                        </a:solidFill>
                        <a:latin typeface="宋体" panose="02010600030101010101" pitchFamily="2" charset="-122"/>
                      </a:endParaRPr>
                    </a:p>
                  </a:txBody>
                  <a:tcPr marL="6911" marR="6911" marT="691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graphicFrame>
        <p:nvGraphicFramePr>
          <p:cNvPr id="10" name="表格 9"/>
          <p:cNvGraphicFramePr>
            <a:graphicFrameLocks noGrp="1"/>
          </p:cNvGraphicFramePr>
          <p:nvPr/>
        </p:nvGraphicFramePr>
        <p:xfrm>
          <a:off x="1285852" y="2355726"/>
          <a:ext cx="6143668" cy="891540"/>
        </p:xfrm>
        <a:graphic>
          <a:graphicData uri="http://schemas.openxmlformats.org/drawingml/2006/table">
            <a:tbl>
              <a:tblPr>
                <a:tableStyleId>{5940675A-B579-460E-94D1-54222C63F5DA}</a:tableStyleId>
              </a:tblPr>
              <a:tblGrid>
                <a:gridCol w="543426">
                  <a:extLst>
                    <a:ext uri="{9D8B030D-6E8A-4147-A177-3AD203B41FA5}">
                      <a16:colId xmlns:a16="http://schemas.microsoft.com/office/drawing/2014/main" xmlns="" val="20000"/>
                    </a:ext>
                  </a:extLst>
                </a:gridCol>
                <a:gridCol w="885334">
                  <a:extLst>
                    <a:ext uri="{9D8B030D-6E8A-4147-A177-3AD203B41FA5}">
                      <a16:colId xmlns:a16="http://schemas.microsoft.com/office/drawing/2014/main" xmlns="" val="20001"/>
                    </a:ext>
                  </a:extLst>
                </a:gridCol>
                <a:gridCol w="928694">
                  <a:extLst>
                    <a:ext uri="{9D8B030D-6E8A-4147-A177-3AD203B41FA5}">
                      <a16:colId xmlns:a16="http://schemas.microsoft.com/office/drawing/2014/main" xmlns="" val="20002"/>
                    </a:ext>
                  </a:extLst>
                </a:gridCol>
                <a:gridCol w="928694">
                  <a:extLst>
                    <a:ext uri="{9D8B030D-6E8A-4147-A177-3AD203B41FA5}">
                      <a16:colId xmlns:a16="http://schemas.microsoft.com/office/drawing/2014/main" xmlns="" val="20003"/>
                    </a:ext>
                  </a:extLst>
                </a:gridCol>
                <a:gridCol w="1357322">
                  <a:extLst>
                    <a:ext uri="{9D8B030D-6E8A-4147-A177-3AD203B41FA5}">
                      <a16:colId xmlns:a16="http://schemas.microsoft.com/office/drawing/2014/main" xmlns="" val="20004"/>
                    </a:ext>
                  </a:extLst>
                </a:gridCol>
                <a:gridCol w="1500198">
                  <a:extLst>
                    <a:ext uri="{9D8B030D-6E8A-4147-A177-3AD203B41FA5}">
                      <a16:colId xmlns:a16="http://schemas.microsoft.com/office/drawing/2014/main" xmlns="" val="20005"/>
                    </a:ext>
                  </a:extLst>
                </a:gridCol>
              </a:tblGrid>
              <a:tr h="171450">
                <a:tc gridSpan="6">
                  <a:txBody>
                    <a:bodyPr/>
                    <a:lstStyle/>
                    <a:p>
                      <a:pPr algn="ctr" fontAlgn="ctr"/>
                      <a:r>
                        <a:rPr lang="zh-CN" altLang="en-US" sz="1400" b="1" u="none" strike="noStrike" dirty="0">
                          <a:latin typeface="宋体" panose="02010600030101010101" pitchFamily="2" charset="-122"/>
                          <a:ea typeface="宋体" panose="02010600030101010101" pitchFamily="2" charset="-122"/>
                        </a:rPr>
                        <a:t>关联个人</a:t>
                      </a:r>
                      <a:endParaRPr lang="zh-CN" altLang="en-US" sz="1400" b="1"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a:txBody>
                    <a:bodyPr/>
                    <a:lstStyle/>
                    <a:p>
                      <a:pPr algn="ctr" fontAlgn="ctr"/>
                      <a:r>
                        <a:rPr lang="zh-CN" altLang="en-US" sz="1400" u="none" strike="noStrike">
                          <a:latin typeface="宋体" panose="02010600030101010101" pitchFamily="2" charset="-122"/>
                          <a:ea typeface="宋体" panose="02010600030101010101" pitchFamily="2" charset="-122"/>
                        </a:rPr>
                        <a:t>行次</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400" u="none" strike="noStrike">
                          <a:latin typeface="宋体" panose="02010600030101010101" pitchFamily="2" charset="-122"/>
                          <a:ea typeface="宋体" panose="02010600030101010101" pitchFamily="2" charset="-122"/>
                        </a:rPr>
                        <a:t>姓名</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400" u="none" strike="noStrike">
                          <a:latin typeface="宋体" panose="02010600030101010101" pitchFamily="2" charset="-122"/>
                          <a:ea typeface="宋体" panose="02010600030101010101" pitchFamily="2" charset="-122"/>
                        </a:rPr>
                        <a:t>国籍</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400" u="none" strike="noStrike">
                          <a:latin typeface="宋体" panose="02010600030101010101" pitchFamily="2" charset="-122"/>
                          <a:ea typeface="宋体" panose="02010600030101010101" pitchFamily="2" charset="-122"/>
                        </a:rPr>
                        <a:t>居住地</a:t>
                      </a: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r>
                        <a:rPr lang="zh-CN" altLang="en-US" sz="1400" b="1" u="none" strike="noStrike" dirty="0">
                          <a:latin typeface="宋体" panose="02010600030101010101" pitchFamily="2" charset="-122"/>
                          <a:ea typeface="宋体" panose="02010600030101010101" pitchFamily="2" charset="-122"/>
                        </a:rPr>
                        <a:t>关联关系类型</a:t>
                      </a:r>
                      <a:endParaRPr lang="zh-CN" altLang="en-US" sz="1400" b="1"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solidFill>
                      <a:srgbClr val="FFFF00"/>
                    </a:solidFill>
                  </a:tcPr>
                </a:tc>
                <a:tc>
                  <a:txBody>
                    <a:bodyPr/>
                    <a:lstStyle/>
                    <a:p>
                      <a:pPr algn="ctr" fontAlgn="ctr"/>
                      <a:r>
                        <a:rPr lang="zh-CN" altLang="en-US" sz="1400" u="none" strike="noStrike" dirty="0">
                          <a:latin typeface="宋体" panose="02010600030101010101" pitchFamily="2" charset="-122"/>
                          <a:ea typeface="宋体" panose="02010600030101010101" pitchFamily="2" charset="-122"/>
                        </a:rPr>
                        <a:t>持股比例（选填）</a:t>
                      </a: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xmlns="" val="10001"/>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xmlns="" val="10002"/>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tc>
                <a:tc>
                  <a:txBody>
                    <a:bodyPr/>
                    <a:lstStyle/>
                    <a:p>
                      <a:pPr algn="ctr"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tc>
                <a:extLst>
                  <a:ext uri="{0D108BD9-81ED-4DB2-BD59-A6C34878D82A}">
                    <a16:rowId xmlns:a16="http://schemas.microsoft.com/office/drawing/2014/main" xmlns="" val="10003"/>
                  </a:ext>
                </a:extLst>
              </a:tr>
            </a:tbl>
          </a:graphicData>
        </a:graphic>
      </p:graphicFrame>
      <p:sp>
        <p:nvSpPr>
          <p:cNvPr id="102401" name="Rectangle 1"/>
          <p:cNvSpPr>
            <a:spLocks noChangeArrowheads="1"/>
          </p:cNvSpPr>
          <p:nvPr/>
        </p:nvSpPr>
        <p:spPr bwMode="auto">
          <a:xfrm>
            <a:off x="323528" y="3364433"/>
            <a:ext cx="7272808" cy="1106805"/>
          </a:xfrm>
          <a:prstGeom prst="rect">
            <a:avLst/>
          </a:prstGeom>
          <a:noFill/>
          <a:ln w="9525">
            <a:noFill/>
            <a:miter lim="800000"/>
          </a:ln>
          <a:effectLst/>
        </p:spPr>
        <p:txBody>
          <a:bodyPr vert="horz" wrap="square" lIns="91440" tIns="45720" rIns="91440" bIns="45720" numCol="1" anchor="ctr" anchorCtr="0" compatLnSpc="1">
            <a:spAutoFit/>
          </a:bodyPr>
          <a:lstStyle/>
          <a:p>
            <a:pPr indent="406400"/>
            <a:r>
              <a:rPr lang="zh-CN" altLang="en-US" sz="1600" b="1" dirty="0">
                <a:latin typeface="宋体" panose="02010600030101010101" pitchFamily="2" charset="-122"/>
                <a:cs typeface="Times New Roman" panose="02020603050405020304" pitchFamily="18" charset="0"/>
              </a:rPr>
              <a:t>关联企业和关联个人：</a:t>
            </a:r>
            <a:r>
              <a:rPr lang="zh-CN" altLang="en-US" sz="1600" dirty="0">
                <a:ln>
                  <a:noFill/>
                </a:ln>
                <a:effectLst/>
                <a:latin typeface="宋体" panose="02010600030101010101" pitchFamily="2" charset="-122"/>
                <a:cs typeface="Times New Roman" panose="02020603050405020304" pitchFamily="18" charset="0"/>
                <a:sym typeface="+mn-ea"/>
              </a:rPr>
              <a:t>填写报告年度内</a:t>
            </a:r>
            <a:r>
              <a:rPr lang="zh-CN" altLang="en-US" sz="1600" dirty="0">
                <a:sym typeface="+mn-ea"/>
              </a:rPr>
              <a:t>直接或者间接拥有报告企业股权的关联企业和关联个人，以及与企业发生交易的关联企业和关联个人。</a:t>
            </a:r>
            <a:endParaRPr lang="zh-CN" altLang="en-US" sz="1600" dirty="0">
              <a:latin typeface="宋体" panose="02010600030101010101" pitchFamily="2" charset="-122"/>
              <a:cs typeface="Times New Roman" panose="02020603050405020304" pitchFamily="18" charset="0"/>
            </a:endParaRPr>
          </a:p>
          <a:p>
            <a:pPr indent="406400"/>
            <a:r>
              <a:rPr lang="zh-CN" altLang="en-US" sz="1600" b="1" dirty="0">
                <a:latin typeface="宋体" panose="02010600030101010101" pitchFamily="2" charset="-122"/>
                <a:cs typeface="Times New Roman" panose="02020603050405020304" pitchFamily="18" charset="0"/>
              </a:rPr>
              <a:t>关联关系类型：</a:t>
            </a:r>
            <a:r>
              <a:rPr lang="zh-CN" altLang="en-US" sz="1600" dirty="0"/>
              <a:t>总局</a:t>
            </a:r>
            <a:r>
              <a:rPr lang="en-US" altLang="zh-CN" sz="1600" dirty="0"/>
              <a:t>2016</a:t>
            </a:r>
            <a:r>
              <a:rPr lang="zh-CN" altLang="en-US" sz="1600" dirty="0"/>
              <a:t>年第</a:t>
            </a:r>
            <a:r>
              <a:rPr lang="en-US" altLang="zh-CN" sz="1600" dirty="0"/>
              <a:t>42</a:t>
            </a:r>
            <a:r>
              <a:rPr lang="zh-CN" altLang="en-US" sz="1600" dirty="0"/>
              <a:t>号</a:t>
            </a:r>
            <a:r>
              <a:rPr kumimoji="0" lang="zh-CN"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公告第二条</a:t>
            </a:r>
            <a:r>
              <a:rPr kumimoji="0" lang="zh-CN" altLang="en-US"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将</a:t>
            </a:r>
            <a:r>
              <a:rPr lang="zh-CN" altLang="en-US" sz="1600" dirty="0"/>
              <a:t>关联关系类型</a:t>
            </a:r>
            <a:r>
              <a:rPr lang="zh-CN" altLang="en-US" sz="1600" dirty="0">
                <a:solidFill>
                  <a:srgbClr val="000000"/>
                </a:solidFill>
                <a:latin typeface="宋体" panose="02010600030101010101" pitchFamily="2" charset="-122"/>
              </a:rPr>
              <a:t>划分</a:t>
            </a:r>
            <a:r>
              <a:rPr kumimoji="0" lang="zh-CN"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为</a:t>
            </a:r>
            <a:r>
              <a:rPr kumimoji="0" lang="zh-CN" altLang="zh-CN"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7</a:t>
            </a:r>
            <a:r>
              <a:rPr kumimoji="0" lang="zh-CN"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大类，纳税人</a:t>
            </a:r>
            <a:r>
              <a:rPr kumimoji="0" lang="zh-CN" altLang="en-US"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可按照</a:t>
            </a:r>
            <a:r>
              <a:rPr kumimoji="0" lang="en-US" altLang="zh-CN"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42</a:t>
            </a:r>
            <a:r>
              <a:rPr kumimoji="0" lang="zh-CN" altLang="en-US"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号公告规定从下拉菜单（</a:t>
            </a:r>
            <a:r>
              <a:rPr kumimoji="0" lang="en-US" altLang="zh-CN"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A-G)</a:t>
            </a:r>
            <a:r>
              <a:rPr kumimoji="0" lang="zh-CN" altLang="en-US" sz="1600" b="0" i="0" u="none" strike="noStrike" cap="none" normalizeH="0" baseline="0" dirty="0">
                <a:ln>
                  <a:noFill/>
                </a:ln>
                <a:solidFill>
                  <a:schemeClr val="tx1"/>
                </a:solidFill>
                <a:effectLst/>
                <a:latin typeface="宋体" panose="02010600030101010101" pitchFamily="2" charset="-122"/>
                <a:cs typeface="Times New Roman" panose="02020603050405020304" pitchFamily="18" charset="0"/>
              </a:rPr>
              <a:t>中进行选择</a:t>
            </a:r>
            <a:r>
              <a:rPr kumimoji="0" lang="zh-CN" altLang="en-US" sz="1800" b="0" i="0" u="none" strike="noStrike" cap="none" normalizeH="0" baseline="0" dirty="0">
                <a:ln>
                  <a:noFill/>
                </a:ln>
                <a:solidFill>
                  <a:schemeClr val="tx1"/>
                </a:solidFill>
                <a:effectLst/>
                <a:latin typeface="宋体" panose="02010600030101010101" pitchFamily="2" charset="-122"/>
                <a:cs typeface="宋体" panose="02010600030101010101" pitchFamily="2" charset="-122"/>
              </a:rPr>
              <a:t>。</a:t>
            </a:r>
            <a:endParaRPr kumimoji="0" lang="zh-CN" sz="1800" b="0" i="0" u="none" strike="noStrike" cap="none" normalizeH="0" baseline="0" dirty="0">
              <a:ln>
                <a:noFill/>
              </a:ln>
              <a:solidFill>
                <a:schemeClr val="tx1"/>
              </a:solidFill>
              <a:effectLst/>
              <a:latin typeface="宋体" panose="02010600030101010101" pitchFamily="2" charset="-122"/>
              <a:cs typeface="宋体" panose="02010600030101010101" pitchFamily="2"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关联关系</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3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关联关系表</a:t>
            </a:r>
          </a:p>
        </p:txBody>
      </p:sp>
      <p:sp>
        <p:nvSpPr>
          <p:cNvPr id="11" name="右箭头 10">
            <a:hlinkClick r:id="rId3" action="ppaction://hlinksldjump"/>
          </p:cNvPr>
          <p:cNvSpPr/>
          <p:nvPr/>
        </p:nvSpPr>
        <p:spPr>
          <a:xfrm>
            <a:off x="8215338" y="428610"/>
            <a:ext cx="642942" cy="5000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表格 11"/>
          <p:cNvGraphicFramePr>
            <a:graphicFrameLocks noGrp="1"/>
          </p:cNvGraphicFramePr>
          <p:nvPr/>
        </p:nvGraphicFramePr>
        <p:xfrm>
          <a:off x="1214414" y="1428742"/>
          <a:ext cx="6143668" cy="891540"/>
        </p:xfrm>
        <a:graphic>
          <a:graphicData uri="http://schemas.openxmlformats.org/drawingml/2006/table">
            <a:tbl>
              <a:tblPr>
                <a:tableStyleId>{5940675A-B579-460E-94D1-54222C63F5DA}</a:tableStyleId>
              </a:tblPr>
              <a:tblGrid>
                <a:gridCol w="571504">
                  <a:extLst>
                    <a:ext uri="{9D8B030D-6E8A-4147-A177-3AD203B41FA5}">
                      <a16:colId xmlns:a16="http://schemas.microsoft.com/office/drawing/2014/main" xmlns="" val="20000"/>
                    </a:ext>
                  </a:extLst>
                </a:gridCol>
                <a:gridCol w="1428760">
                  <a:extLst>
                    <a:ext uri="{9D8B030D-6E8A-4147-A177-3AD203B41FA5}">
                      <a16:colId xmlns:a16="http://schemas.microsoft.com/office/drawing/2014/main" xmlns="" val="20001"/>
                    </a:ext>
                  </a:extLst>
                </a:gridCol>
                <a:gridCol w="1357322">
                  <a:extLst>
                    <a:ext uri="{9D8B030D-6E8A-4147-A177-3AD203B41FA5}">
                      <a16:colId xmlns:a16="http://schemas.microsoft.com/office/drawing/2014/main" xmlns="" val="20002"/>
                    </a:ext>
                  </a:extLst>
                </a:gridCol>
                <a:gridCol w="1285884">
                  <a:extLst>
                    <a:ext uri="{9D8B030D-6E8A-4147-A177-3AD203B41FA5}">
                      <a16:colId xmlns:a16="http://schemas.microsoft.com/office/drawing/2014/main" xmlns="" val="20003"/>
                    </a:ext>
                  </a:extLst>
                </a:gridCol>
                <a:gridCol w="1500198">
                  <a:extLst>
                    <a:ext uri="{9D8B030D-6E8A-4147-A177-3AD203B41FA5}">
                      <a16:colId xmlns:a16="http://schemas.microsoft.com/office/drawing/2014/main" xmlns="" val="20004"/>
                    </a:ext>
                  </a:extLst>
                </a:gridCol>
              </a:tblGrid>
              <a:tr h="171450">
                <a:tc gridSpan="5">
                  <a:txBody>
                    <a:bodyPr/>
                    <a:lstStyle/>
                    <a:p>
                      <a:pPr marL="0" algn="ctr" defTabSz="914400" rtl="0" eaLnBrk="1" fontAlgn="ctr" latinLnBrk="0" hangingPunct="1"/>
                      <a:r>
                        <a:rPr lang="zh-CN" altLang="en-US" sz="1400" b="1" i="0" u="none" strike="noStrike" kern="1200" dirty="0">
                          <a:solidFill>
                            <a:srgbClr val="000000"/>
                          </a:solidFill>
                          <a:latin typeface="宋体" panose="02010600030101010101" pitchFamily="2" charset="-122"/>
                          <a:ea typeface="宋体" panose="02010600030101010101" pitchFamily="2" charset="-122"/>
                          <a:cs typeface="+mn-cs"/>
                        </a:rPr>
                        <a:t>关联方高级管理人员构成</a:t>
                      </a:r>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（选填）</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a:txBody>
                    <a:bodyPr/>
                    <a:lstStyle/>
                    <a:p>
                      <a:pPr algn="ctr" fontAlgn="ctr"/>
                      <a:r>
                        <a:rPr lang="zh-CN" altLang="en-US" sz="1400" u="none" strike="noStrike" dirty="0">
                          <a:latin typeface="宋体" panose="02010600030101010101" pitchFamily="2" charset="-122"/>
                          <a:ea typeface="宋体" panose="02010600030101010101" pitchFamily="2" charset="-122"/>
                        </a:rPr>
                        <a:t>行次</a:t>
                      </a: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关联方名称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职务名称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姓名</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r>
                        <a:rPr lang="zh-CN" altLang="en-US" sz="1400" b="0" i="0" u="none" strike="noStrike" kern="1200" dirty="0">
                          <a:solidFill>
                            <a:srgbClr val="000000"/>
                          </a:solidFill>
                          <a:latin typeface="宋体" panose="02010600030101010101" pitchFamily="2" charset="-122"/>
                          <a:ea typeface="宋体" panose="02010600030101010101" pitchFamily="2" charset="-122"/>
                          <a:cs typeface="+mn-cs"/>
                        </a:rPr>
                        <a:t>委任方名称</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71450">
                <a:tc>
                  <a:txBody>
                    <a:bodyPr/>
                    <a:lstStyle/>
                    <a:p>
                      <a:pPr algn="ctr"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endParaRPr lang="zh-CN" altLang="en-US" sz="1400" b="0" i="0" u="none" strike="noStrike" kern="1200" dirty="0">
                        <a:solidFill>
                          <a:srgbClr val="000000"/>
                        </a:solidFill>
                        <a:latin typeface="宋体" panose="02010600030101010101" pitchFamily="2" charset="-122"/>
                        <a:ea typeface="宋体" panose="02010600030101010101" pitchFamily="2" charset="-122"/>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8" name="矩形 7"/>
          <p:cNvSpPr/>
          <p:nvPr/>
        </p:nvSpPr>
        <p:spPr>
          <a:xfrm>
            <a:off x="1000100" y="2643188"/>
            <a:ext cx="7072362" cy="830997"/>
          </a:xfrm>
          <a:prstGeom prst="rect">
            <a:avLst/>
          </a:prstGeom>
        </p:spPr>
        <p:txBody>
          <a:bodyPr wrap="square">
            <a:spAutoFit/>
          </a:bodyPr>
          <a:lstStyle/>
          <a:p>
            <a:r>
              <a:rPr lang="zh-CN" altLang="en-US" sz="1600" b="1" dirty="0"/>
              <a:t>关联方高级管理人员构成：</a:t>
            </a:r>
            <a:r>
              <a:rPr lang="zh-CN" altLang="en-US" sz="1600" dirty="0"/>
              <a:t>该表填写关联企业的高级管理人员的相关信息，该表为选填表。</a:t>
            </a:r>
          </a:p>
          <a:p>
            <a:endParaRPr lang="zh-CN" altLang="en-US" sz="1600" b="1" dirty="0"/>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关联交易情况表</a:t>
            </a:r>
          </a:p>
        </p:txBody>
      </p:sp>
      <p:sp>
        <p:nvSpPr>
          <p:cNvPr id="8" name="矩形 7"/>
          <p:cNvSpPr/>
          <p:nvPr/>
        </p:nvSpPr>
        <p:spPr>
          <a:xfrm>
            <a:off x="357158" y="2500312"/>
            <a:ext cx="1785950" cy="1815882"/>
          </a:xfrm>
          <a:prstGeom prst="rect">
            <a:avLst/>
          </a:prstGeom>
        </p:spPr>
        <p:txBody>
          <a:bodyPr wrap="square">
            <a:spAutoFit/>
          </a:bodyPr>
          <a:lstStyle/>
          <a:p>
            <a:r>
              <a:rPr lang="zh-CN" altLang="en-US" sz="1600" b="1" dirty="0"/>
              <a:t>关联交易类型、具体类型：</a:t>
            </a:r>
            <a:r>
              <a:rPr lang="zh-CN" altLang="en-US" sz="1600" dirty="0"/>
              <a:t>可从下列列表中选择。类型选项与企业年度关联业务往来报告表的分类是相同的。</a:t>
            </a:r>
            <a:endParaRPr lang="en-US" altLang="zh-CN" sz="1600" dirty="0"/>
          </a:p>
        </p:txBody>
      </p:sp>
      <p:graphicFrame>
        <p:nvGraphicFramePr>
          <p:cNvPr id="9" name="表格 8"/>
          <p:cNvGraphicFramePr>
            <a:graphicFrameLocks noGrp="1"/>
          </p:cNvGraphicFramePr>
          <p:nvPr/>
        </p:nvGraphicFramePr>
        <p:xfrm>
          <a:off x="428596" y="1571618"/>
          <a:ext cx="8501122" cy="704916"/>
        </p:xfrm>
        <a:graphic>
          <a:graphicData uri="http://schemas.openxmlformats.org/drawingml/2006/table">
            <a:tbl>
              <a:tblPr/>
              <a:tblGrid>
                <a:gridCol w="1255201">
                  <a:extLst>
                    <a:ext uri="{9D8B030D-6E8A-4147-A177-3AD203B41FA5}">
                      <a16:colId xmlns:a16="http://schemas.microsoft.com/office/drawing/2014/main" xmlns="" val="20000"/>
                    </a:ext>
                  </a:extLst>
                </a:gridCol>
                <a:gridCol w="855817">
                  <a:extLst>
                    <a:ext uri="{9D8B030D-6E8A-4147-A177-3AD203B41FA5}">
                      <a16:colId xmlns:a16="http://schemas.microsoft.com/office/drawing/2014/main" xmlns="" val="20001"/>
                    </a:ext>
                  </a:extLst>
                </a:gridCol>
                <a:gridCol w="673243">
                  <a:extLst>
                    <a:ext uri="{9D8B030D-6E8A-4147-A177-3AD203B41FA5}">
                      <a16:colId xmlns:a16="http://schemas.microsoft.com/office/drawing/2014/main" xmlns="" val="20002"/>
                    </a:ext>
                  </a:extLst>
                </a:gridCol>
                <a:gridCol w="1573457">
                  <a:extLst>
                    <a:ext uri="{9D8B030D-6E8A-4147-A177-3AD203B41FA5}">
                      <a16:colId xmlns:a16="http://schemas.microsoft.com/office/drawing/2014/main" xmlns="" val="20003"/>
                    </a:ext>
                  </a:extLst>
                </a:gridCol>
                <a:gridCol w="1285884">
                  <a:extLst>
                    <a:ext uri="{9D8B030D-6E8A-4147-A177-3AD203B41FA5}">
                      <a16:colId xmlns:a16="http://schemas.microsoft.com/office/drawing/2014/main" xmlns="" val="20004"/>
                    </a:ext>
                  </a:extLst>
                </a:gridCol>
                <a:gridCol w="917668">
                  <a:extLst>
                    <a:ext uri="{9D8B030D-6E8A-4147-A177-3AD203B41FA5}">
                      <a16:colId xmlns:a16="http://schemas.microsoft.com/office/drawing/2014/main" xmlns="" val="20005"/>
                    </a:ext>
                  </a:extLst>
                </a:gridCol>
                <a:gridCol w="1939852">
                  <a:extLst>
                    <a:ext uri="{9D8B030D-6E8A-4147-A177-3AD203B41FA5}">
                      <a16:colId xmlns:a16="http://schemas.microsoft.com/office/drawing/2014/main" xmlns="" val="20006"/>
                    </a:ext>
                  </a:extLst>
                </a:gridCol>
              </a:tblGrid>
              <a:tr h="261832">
                <a:tc>
                  <a:txBody>
                    <a:bodyPr/>
                    <a:lstStyle/>
                    <a:p>
                      <a:pPr algn="ctr" fontAlgn="ctr"/>
                      <a:r>
                        <a:rPr lang="zh-CN" altLang="en-US" sz="1400" b="1" i="0" u="none" strike="noStrike" dirty="0">
                          <a:solidFill>
                            <a:srgbClr val="000000"/>
                          </a:solidFill>
                          <a:latin typeface="宋体" panose="02010600030101010101" pitchFamily="2" charset="-122"/>
                          <a:ea typeface="宋体" panose="02010600030101010101" pitchFamily="2" charset="-122"/>
                        </a:rPr>
                        <a:t>关联交易类型</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anose="02010600030101010101" pitchFamily="2" charset="-122"/>
                          <a:ea typeface="宋体" panose="02010600030101010101" pitchFamily="2" charset="-122"/>
                        </a:rPr>
                        <a:t>具体类型</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b="0" i="0" u="none" strike="noStrike">
                          <a:solidFill>
                            <a:srgbClr val="000000"/>
                          </a:solidFill>
                          <a:latin typeface="宋体" panose="02010600030101010101" pitchFamily="2" charset="-122"/>
                          <a:ea typeface="宋体" panose="02010600030101010101" pitchFamily="2" charset="-122"/>
                        </a:rPr>
                        <a:t>交易方</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ea typeface="宋体" panose="02010600030101010101" pitchFamily="2" charset="-122"/>
                        </a:rPr>
                        <a:t>金额（人民币元）</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ea typeface="宋体" panose="02010600030101010101" pitchFamily="2" charset="-122"/>
                        </a:rPr>
                        <a:t>转让定价方法</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ea typeface="宋体" panose="02010600030101010101" pitchFamily="2" charset="-122"/>
                        </a:rPr>
                        <a:t>定价基础</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a:solidFill>
                            <a:srgbClr val="000000"/>
                          </a:solidFill>
                          <a:latin typeface="宋体" panose="02010600030101010101" pitchFamily="2" charset="-122"/>
                          <a:ea typeface="宋体" panose="02010600030101010101" pitchFamily="2" charset="-122"/>
                        </a:rPr>
                        <a:t>价格水平</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52190">
                <a:tc>
                  <a:txBody>
                    <a:bodyPr/>
                    <a:lstStyle/>
                    <a:p>
                      <a:pPr algn="l"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FF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2190">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104450" name="Picture 2"/>
          <p:cNvPicPr>
            <a:picLocks noChangeAspect="1" noChangeArrowheads="1"/>
          </p:cNvPicPr>
          <p:nvPr/>
        </p:nvPicPr>
        <p:blipFill>
          <a:blip r:embed="rId3" cstate="print"/>
          <a:srcRect/>
          <a:stretch>
            <a:fillRect/>
          </a:stretch>
        </p:blipFill>
        <p:spPr bwMode="auto">
          <a:xfrm>
            <a:off x="2214546" y="2500312"/>
            <a:ext cx="2581941" cy="2228855"/>
          </a:xfrm>
          <a:prstGeom prst="rect">
            <a:avLst/>
          </a:prstGeom>
          <a:noFill/>
          <a:ln w="9525">
            <a:noFill/>
            <a:miter lim="800000"/>
            <a:headEnd/>
            <a:tailEnd/>
          </a:ln>
          <a:effectLst/>
        </p:spPr>
      </p:pic>
      <p:pic>
        <p:nvPicPr>
          <p:cNvPr id="104451" name="Picture 3"/>
          <p:cNvPicPr>
            <a:picLocks noChangeAspect="1" noChangeArrowheads="1"/>
          </p:cNvPicPr>
          <p:nvPr/>
        </p:nvPicPr>
        <p:blipFill>
          <a:blip r:embed="rId4" cstate="print"/>
          <a:srcRect l="27879" r="1387"/>
          <a:stretch>
            <a:fillRect/>
          </a:stretch>
        </p:blipFill>
        <p:spPr bwMode="auto">
          <a:xfrm>
            <a:off x="4929190" y="2473440"/>
            <a:ext cx="3643338" cy="2312888"/>
          </a:xfrm>
          <a:prstGeom prst="rect">
            <a:avLst/>
          </a:prstGeom>
          <a:noFill/>
          <a:ln w="9525">
            <a:noFill/>
            <a:miter lim="800000"/>
            <a:headEnd/>
            <a:tailEnd/>
          </a:ln>
          <a:effectLst/>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4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关联交易情况表</a:t>
            </a:r>
          </a:p>
        </p:txBody>
      </p:sp>
      <p:sp>
        <p:nvSpPr>
          <p:cNvPr id="11" name="右箭头 10">
            <a:hlinkClick r:id="rId3" action="ppaction://hlinksldjump"/>
          </p:cNvPr>
          <p:cNvSpPr/>
          <p:nvPr/>
        </p:nvSpPr>
        <p:spPr>
          <a:xfrm>
            <a:off x="8215338" y="428610"/>
            <a:ext cx="642942" cy="5000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57158" y="2071684"/>
            <a:ext cx="3786214" cy="3046095"/>
          </a:xfrm>
          <a:prstGeom prst="rect">
            <a:avLst/>
          </a:prstGeom>
        </p:spPr>
        <p:txBody>
          <a:bodyPr wrap="square">
            <a:spAutoFit/>
          </a:bodyPr>
          <a:lstStyle/>
          <a:p>
            <a:r>
              <a:rPr lang="zh-CN" altLang="en-US" sz="1600" b="1" dirty="0"/>
              <a:t>交易方：</a:t>
            </a:r>
            <a:r>
              <a:rPr lang="zh-CN" altLang="en-US" sz="1600" dirty="0"/>
              <a:t>企业年度关联业务往来报告表要求填写前五位，但在此表中请尽量填全。如果企业关联交易对象太多，对交易金额很小的可以合并为“其他关联方”来披露。</a:t>
            </a:r>
            <a:endParaRPr lang="en-US" altLang="zh-CN" sz="1600" dirty="0"/>
          </a:p>
          <a:p>
            <a:r>
              <a:rPr lang="zh-CN" altLang="en-US" sz="1600" b="1" dirty="0"/>
              <a:t>转让定价方法、定价基础和价格水平：</a:t>
            </a:r>
            <a:r>
              <a:rPr lang="zh-CN" altLang="en-US" sz="1600" dirty="0"/>
              <a:t>根据发生关联交易的情况在下拉选框中选择和填写。例如</a:t>
            </a:r>
            <a:r>
              <a:rPr lang="en-US" altLang="zh-CN" sz="1600" dirty="0"/>
              <a:t>A</a:t>
            </a:r>
            <a:r>
              <a:rPr lang="zh-CN" altLang="en-US" sz="1600" dirty="0"/>
              <a:t>企业从关联方</a:t>
            </a:r>
            <a:r>
              <a:rPr lang="en-US" altLang="zh-CN" sz="1600" dirty="0"/>
              <a:t>B</a:t>
            </a:r>
            <a:r>
              <a:rPr lang="zh-CN" altLang="en-US" sz="1600" dirty="0"/>
              <a:t>采购原材料，价格按照</a:t>
            </a:r>
            <a:r>
              <a:rPr lang="en-US" altLang="zh-CN" sz="1600" dirty="0"/>
              <a:t>B</a:t>
            </a:r>
            <a:r>
              <a:rPr lang="zh-CN" altLang="en-US" sz="1600" dirty="0"/>
              <a:t>从第三方采购的价格加成</a:t>
            </a:r>
            <a:r>
              <a:rPr lang="en-US" altLang="zh-CN" sz="1600" dirty="0"/>
              <a:t>3%</a:t>
            </a:r>
            <a:r>
              <a:rPr lang="zh-CN" altLang="en-US" sz="1600" dirty="0"/>
              <a:t>，这里就分别填“成本加成法”、“第三方采购价格加成一定比例”和“</a:t>
            </a:r>
            <a:r>
              <a:rPr lang="en-US" altLang="zh-CN" sz="1600" dirty="0"/>
              <a:t>3%”</a:t>
            </a:r>
            <a:r>
              <a:rPr lang="zh-CN" altLang="en-US" sz="1600" dirty="0"/>
              <a:t>。</a:t>
            </a:r>
            <a:endParaRPr lang="zh-CN" altLang="en-US" sz="1600" b="1" dirty="0"/>
          </a:p>
        </p:txBody>
      </p:sp>
      <p:graphicFrame>
        <p:nvGraphicFramePr>
          <p:cNvPr id="9" name="表格 8"/>
          <p:cNvGraphicFramePr>
            <a:graphicFrameLocks noGrp="1"/>
          </p:cNvGraphicFramePr>
          <p:nvPr/>
        </p:nvGraphicFramePr>
        <p:xfrm>
          <a:off x="357158" y="1285866"/>
          <a:ext cx="8501122" cy="704916"/>
        </p:xfrm>
        <a:graphic>
          <a:graphicData uri="http://schemas.openxmlformats.org/drawingml/2006/table">
            <a:tbl>
              <a:tblPr/>
              <a:tblGrid>
                <a:gridCol w="1255201">
                  <a:extLst>
                    <a:ext uri="{9D8B030D-6E8A-4147-A177-3AD203B41FA5}">
                      <a16:colId xmlns:a16="http://schemas.microsoft.com/office/drawing/2014/main" xmlns="" val="20000"/>
                    </a:ext>
                  </a:extLst>
                </a:gridCol>
                <a:gridCol w="855817">
                  <a:extLst>
                    <a:ext uri="{9D8B030D-6E8A-4147-A177-3AD203B41FA5}">
                      <a16:colId xmlns:a16="http://schemas.microsoft.com/office/drawing/2014/main" xmlns="" val="20001"/>
                    </a:ext>
                  </a:extLst>
                </a:gridCol>
                <a:gridCol w="673243">
                  <a:extLst>
                    <a:ext uri="{9D8B030D-6E8A-4147-A177-3AD203B41FA5}">
                      <a16:colId xmlns:a16="http://schemas.microsoft.com/office/drawing/2014/main" xmlns="" val="20002"/>
                    </a:ext>
                  </a:extLst>
                </a:gridCol>
                <a:gridCol w="1573457">
                  <a:extLst>
                    <a:ext uri="{9D8B030D-6E8A-4147-A177-3AD203B41FA5}">
                      <a16:colId xmlns:a16="http://schemas.microsoft.com/office/drawing/2014/main" xmlns="" val="20003"/>
                    </a:ext>
                  </a:extLst>
                </a:gridCol>
                <a:gridCol w="1285884">
                  <a:extLst>
                    <a:ext uri="{9D8B030D-6E8A-4147-A177-3AD203B41FA5}">
                      <a16:colId xmlns:a16="http://schemas.microsoft.com/office/drawing/2014/main" xmlns="" val="20004"/>
                    </a:ext>
                  </a:extLst>
                </a:gridCol>
                <a:gridCol w="917668">
                  <a:extLst>
                    <a:ext uri="{9D8B030D-6E8A-4147-A177-3AD203B41FA5}">
                      <a16:colId xmlns:a16="http://schemas.microsoft.com/office/drawing/2014/main" xmlns="" val="20005"/>
                    </a:ext>
                  </a:extLst>
                </a:gridCol>
                <a:gridCol w="1939852">
                  <a:extLst>
                    <a:ext uri="{9D8B030D-6E8A-4147-A177-3AD203B41FA5}">
                      <a16:colId xmlns:a16="http://schemas.microsoft.com/office/drawing/2014/main" xmlns="" val="20006"/>
                    </a:ext>
                  </a:extLst>
                </a:gridCol>
              </a:tblGrid>
              <a:tr h="261832">
                <a:tc>
                  <a:txBody>
                    <a:bodyPr/>
                    <a:lstStyle/>
                    <a:p>
                      <a:pPr algn="ctr" fontAlgn="ctr"/>
                      <a:r>
                        <a:rPr lang="zh-CN" altLang="en-US" sz="1400" b="0" i="0" u="none" strike="noStrike" dirty="0">
                          <a:solidFill>
                            <a:srgbClr val="000000"/>
                          </a:solidFill>
                          <a:latin typeface="宋体" panose="02010600030101010101" pitchFamily="2" charset="-122"/>
                          <a:ea typeface="宋体" panose="02010600030101010101" pitchFamily="2" charset="-122"/>
                        </a:rPr>
                        <a:t>关联交易类型</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latin typeface="宋体" panose="02010600030101010101" pitchFamily="2" charset="-122"/>
                          <a:ea typeface="宋体" panose="02010600030101010101" pitchFamily="2" charset="-122"/>
                        </a:rPr>
                        <a:t>具体类型</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1" i="0" u="none" strike="noStrike" dirty="0">
                          <a:solidFill>
                            <a:srgbClr val="000000"/>
                          </a:solidFill>
                          <a:latin typeface="宋体" panose="02010600030101010101" pitchFamily="2" charset="-122"/>
                          <a:ea typeface="宋体" panose="02010600030101010101" pitchFamily="2" charset="-122"/>
                        </a:rPr>
                        <a:t>交易方</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b="0" i="0" u="none" strike="noStrike" dirty="0">
                          <a:solidFill>
                            <a:srgbClr val="000000"/>
                          </a:solidFill>
                          <a:latin typeface="宋体" panose="02010600030101010101" pitchFamily="2" charset="-122"/>
                          <a:ea typeface="宋体" panose="02010600030101010101" pitchFamily="2" charset="-122"/>
                        </a:rPr>
                        <a:t>金额（人民币元）</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400" b="1" i="0" u="none" strike="noStrike" dirty="0">
                          <a:solidFill>
                            <a:srgbClr val="000000"/>
                          </a:solidFill>
                          <a:latin typeface="宋体" panose="02010600030101010101" pitchFamily="2" charset="-122"/>
                          <a:ea typeface="宋体" panose="02010600030101010101" pitchFamily="2" charset="-122"/>
                        </a:rPr>
                        <a:t>转让定价方法</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anose="02010600030101010101" pitchFamily="2" charset="-122"/>
                          <a:ea typeface="宋体" panose="02010600030101010101" pitchFamily="2" charset="-122"/>
                        </a:rPr>
                        <a:t>定价基础</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400" b="1" i="0" u="none" strike="noStrike" dirty="0">
                          <a:solidFill>
                            <a:srgbClr val="000000"/>
                          </a:solidFill>
                          <a:latin typeface="宋体" panose="02010600030101010101" pitchFamily="2" charset="-122"/>
                          <a:ea typeface="宋体" panose="02010600030101010101" pitchFamily="2" charset="-122"/>
                        </a:rPr>
                        <a:t>价格水平</a:t>
                      </a: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152190">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FF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52190">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400" b="0" i="0" u="none" strike="noStrike" dirty="0">
                        <a:solidFill>
                          <a:srgbClr val="000000"/>
                        </a:solidFill>
                        <a:latin typeface="宋体" panose="02010600030101010101" pitchFamily="2" charset="-122"/>
                        <a:ea typeface="宋体" panose="02010600030101010101" pitchFamily="2" charset="-122"/>
                      </a:endParaRPr>
                    </a:p>
                  </a:txBody>
                  <a:tcPr marL="8182" marR="8182" marT="818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pic>
        <p:nvPicPr>
          <p:cNvPr id="113667" name="Picture 3"/>
          <p:cNvPicPr>
            <a:picLocks noChangeAspect="1" noChangeArrowheads="1"/>
          </p:cNvPicPr>
          <p:nvPr/>
        </p:nvPicPr>
        <p:blipFill>
          <a:blip r:embed="rId4" cstate="print"/>
          <a:srcRect/>
          <a:stretch>
            <a:fillRect/>
          </a:stretch>
        </p:blipFill>
        <p:spPr bwMode="auto">
          <a:xfrm>
            <a:off x="4142738" y="2214560"/>
            <a:ext cx="4585192" cy="2571768"/>
          </a:xfrm>
          <a:prstGeom prst="rect">
            <a:avLst/>
          </a:prstGeom>
          <a:noFill/>
          <a:ln w="9525">
            <a:noFill/>
            <a:miter lim="800000"/>
            <a:headEnd/>
            <a:tailEnd/>
          </a:ln>
          <a:effec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功能风险表</a:t>
            </a:r>
          </a:p>
        </p:txBody>
      </p:sp>
      <p:graphicFrame>
        <p:nvGraphicFramePr>
          <p:cNvPr id="4" name="表格 3"/>
          <p:cNvGraphicFramePr>
            <a:graphicFrameLocks noGrp="1"/>
          </p:cNvGraphicFramePr>
          <p:nvPr/>
        </p:nvGraphicFramePr>
        <p:xfrm>
          <a:off x="251520" y="1491630"/>
          <a:ext cx="8496944" cy="1493520"/>
        </p:xfrm>
        <a:graphic>
          <a:graphicData uri="http://schemas.openxmlformats.org/drawingml/2006/table">
            <a:tbl>
              <a:tblPr/>
              <a:tblGrid>
                <a:gridCol w="792088">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862746">
                  <a:extLst>
                    <a:ext uri="{9D8B030D-6E8A-4147-A177-3AD203B41FA5}">
                      <a16:colId xmlns:a16="http://schemas.microsoft.com/office/drawing/2014/main" xmlns="" val="20005"/>
                    </a:ext>
                  </a:extLst>
                </a:gridCol>
                <a:gridCol w="937454">
                  <a:extLst>
                    <a:ext uri="{9D8B030D-6E8A-4147-A177-3AD203B41FA5}">
                      <a16:colId xmlns:a16="http://schemas.microsoft.com/office/drawing/2014/main" xmlns="" val="20006"/>
                    </a:ext>
                  </a:extLst>
                </a:gridCol>
                <a:gridCol w="360040">
                  <a:extLst>
                    <a:ext uri="{9D8B030D-6E8A-4147-A177-3AD203B41FA5}">
                      <a16:colId xmlns:a16="http://schemas.microsoft.com/office/drawing/2014/main" xmlns="" val="20007"/>
                    </a:ext>
                  </a:extLst>
                </a:gridCol>
                <a:gridCol w="360040">
                  <a:extLst>
                    <a:ext uri="{9D8B030D-6E8A-4147-A177-3AD203B41FA5}">
                      <a16:colId xmlns:a16="http://schemas.microsoft.com/office/drawing/2014/main" xmlns="" val="20008"/>
                    </a:ext>
                  </a:extLst>
                </a:gridCol>
                <a:gridCol w="360040">
                  <a:extLst>
                    <a:ext uri="{9D8B030D-6E8A-4147-A177-3AD203B41FA5}">
                      <a16:colId xmlns:a16="http://schemas.microsoft.com/office/drawing/2014/main" xmlns="" val="20009"/>
                    </a:ext>
                  </a:extLst>
                </a:gridCol>
                <a:gridCol w="360040">
                  <a:extLst>
                    <a:ext uri="{9D8B030D-6E8A-4147-A177-3AD203B41FA5}">
                      <a16:colId xmlns:a16="http://schemas.microsoft.com/office/drawing/2014/main" xmlns="" val="20010"/>
                    </a:ext>
                  </a:extLst>
                </a:gridCol>
                <a:gridCol w="360040">
                  <a:extLst>
                    <a:ext uri="{9D8B030D-6E8A-4147-A177-3AD203B41FA5}">
                      <a16:colId xmlns:a16="http://schemas.microsoft.com/office/drawing/2014/main" xmlns="" val="20011"/>
                    </a:ext>
                  </a:extLst>
                </a:gridCol>
              </a:tblGrid>
              <a:tr h="171450">
                <a:tc rowSpan="2">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交易类型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rowSpan="2">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使用资产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资产贡献类别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vMerge="1">
                  <a:txBody>
                    <a:bodyPr/>
                    <a:lstStyle/>
                    <a:p>
                      <a:endParaRPr lang="zh-CN"/>
                    </a:p>
                  </a:txBody>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执行的功能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承担的风险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CN"/>
                    </a:p>
                  </a:txBody>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拥有所有权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开发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提升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维护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保护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利用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功能风险表</a:t>
            </a:r>
          </a:p>
        </p:txBody>
      </p:sp>
      <p:sp>
        <p:nvSpPr>
          <p:cNvPr id="5" name="矩形 4"/>
          <p:cNvSpPr/>
          <p:nvPr/>
        </p:nvSpPr>
        <p:spPr>
          <a:xfrm>
            <a:off x="298503" y="2263675"/>
            <a:ext cx="4143404" cy="2462213"/>
          </a:xfrm>
          <a:prstGeom prst="rect">
            <a:avLst/>
          </a:prstGeom>
        </p:spPr>
        <p:txBody>
          <a:bodyPr wrap="square">
            <a:spAutoFit/>
          </a:bodyPr>
          <a:lstStyle/>
          <a:p>
            <a:pPr>
              <a:spcBef>
                <a:spcPts val="0"/>
              </a:spcBef>
            </a:pPr>
            <a:r>
              <a:rPr lang="zh-CN" altLang="en-US" b="1" dirty="0">
                <a:solidFill>
                  <a:srgbClr val="000000"/>
                </a:solidFill>
                <a:latin typeface="宋体" panose="02010600030101010101" pitchFamily="2" charset="-122"/>
              </a:rPr>
              <a:t>交易类型：</a:t>
            </a:r>
            <a:r>
              <a:rPr lang="zh-CN" altLang="en-US" dirty="0">
                <a:solidFill>
                  <a:srgbClr val="000000"/>
                </a:solidFill>
                <a:latin typeface="宋体" panose="02010600030101010101" pitchFamily="2" charset="-122"/>
              </a:rPr>
              <a:t>包括</a:t>
            </a:r>
            <a:r>
              <a:rPr lang="zh-CN" altLang="en-US" dirty="0"/>
              <a:t>境内关联交易、境内非关联交易、境外关联交易和境外非关联交易四类，可下拉菜单中选择。</a:t>
            </a:r>
            <a:endParaRPr lang="en-US" altLang="zh-CN" dirty="0"/>
          </a:p>
          <a:p>
            <a:pPr>
              <a:spcBef>
                <a:spcPts val="600"/>
              </a:spcBef>
            </a:pPr>
            <a:r>
              <a:rPr lang="zh-CN" altLang="en-US" b="1" dirty="0">
                <a:solidFill>
                  <a:srgbClr val="000000"/>
                </a:solidFill>
                <a:latin typeface="宋体" panose="02010600030101010101" pitchFamily="2" charset="-122"/>
              </a:rPr>
              <a:t>执行的功能和承担的风险：</a:t>
            </a:r>
            <a:r>
              <a:rPr lang="zh-CN" altLang="en-US" dirty="0">
                <a:solidFill>
                  <a:srgbClr val="000000"/>
                </a:solidFill>
                <a:latin typeface="宋体" panose="02010600030101010101" pitchFamily="2" charset="-122"/>
              </a:rPr>
              <a:t>区分不同交易类型从下拉菜单中进行选择，一类交易如涉及多种功能风险，需分多行填列。</a:t>
            </a:r>
          </a:p>
          <a:p>
            <a:pPr>
              <a:spcBef>
                <a:spcPts val="600"/>
              </a:spcBef>
            </a:pPr>
            <a:r>
              <a:rPr lang="zh-CN" altLang="en-US" b="1" dirty="0"/>
              <a:t>实施的程度：</a:t>
            </a:r>
            <a:r>
              <a:rPr lang="zh-CN" altLang="en-US" dirty="0"/>
              <a:t>包括</a:t>
            </a:r>
            <a:r>
              <a:rPr lang="en-US" altLang="zh-CN" dirty="0"/>
              <a:t>100%,</a:t>
            </a:r>
            <a:r>
              <a:rPr lang="zh-CN" altLang="en-US" dirty="0"/>
              <a:t>大于等于</a:t>
            </a:r>
            <a:r>
              <a:rPr lang="en-US" altLang="zh-CN" dirty="0"/>
              <a:t>50%,</a:t>
            </a:r>
            <a:r>
              <a:rPr lang="zh-CN" altLang="en-US" dirty="0"/>
              <a:t>小于</a:t>
            </a:r>
            <a:r>
              <a:rPr lang="en-US" altLang="zh-CN" dirty="0"/>
              <a:t>50%,0</a:t>
            </a:r>
            <a:r>
              <a:rPr lang="zh-CN" altLang="en-US" dirty="0"/>
              <a:t>四个选项。</a:t>
            </a:r>
            <a:endParaRPr lang="en-US" altLang="zh-CN" dirty="0"/>
          </a:p>
        </p:txBody>
      </p:sp>
      <p:pic>
        <p:nvPicPr>
          <p:cNvPr id="115714" name="Picture 2"/>
          <p:cNvPicPr>
            <a:picLocks noChangeAspect="1" noChangeArrowheads="1"/>
          </p:cNvPicPr>
          <p:nvPr/>
        </p:nvPicPr>
        <p:blipFill>
          <a:blip r:embed="rId3" cstate="print"/>
          <a:srcRect/>
          <a:stretch>
            <a:fillRect/>
          </a:stretch>
        </p:blipFill>
        <p:spPr bwMode="auto">
          <a:xfrm>
            <a:off x="4440770" y="2355726"/>
            <a:ext cx="2371725" cy="2562225"/>
          </a:xfrm>
          <a:prstGeom prst="rect">
            <a:avLst/>
          </a:prstGeom>
          <a:noFill/>
          <a:ln w="9525">
            <a:noFill/>
            <a:miter lim="800000"/>
            <a:headEnd/>
            <a:tailEnd/>
          </a:ln>
          <a:effectLst/>
        </p:spPr>
      </p:pic>
      <p:pic>
        <p:nvPicPr>
          <p:cNvPr id="115715" name="Picture 3"/>
          <p:cNvPicPr>
            <a:picLocks noChangeAspect="1" noChangeArrowheads="1"/>
          </p:cNvPicPr>
          <p:nvPr/>
        </p:nvPicPr>
        <p:blipFill>
          <a:blip r:embed="rId4" cstate="print"/>
          <a:srcRect/>
          <a:stretch>
            <a:fillRect/>
          </a:stretch>
        </p:blipFill>
        <p:spPr bwMode="auto">
          <a:xfrm>
            <a:off x="6876256" y="2355726"/>
            <a:ext cx="1514475" cy="2143125"/>
          </a:xfrm>
          <a:prstGeom prst="rect">
            <a:avLst/>
          </a:prstGeom>
          <a:noFill/>
          <a:ln w="9525">
            <a:noFill/>
            <a:miter lim="800000"/>
            <a:headEnd/>
            <a:tailEnd/>
          </a:ln>
          <a:effectLst/>
        </p:spPr>
      </p:pic>
      <p:graphicFrame>
        <p:nvGraphicFramePr>
          <p:cNvPr id="2" name="表格 1"/>
          <p:cNvGraphicFramePr>
            <a:graphicFrameLocks noGrp="1"/>
          </p:cNvGraphicFramePr>
          <p:nvPr/>
        </p:nvGraphicFramePr>
        <p:xfrm>
          <a:off x="323528" y="1393897"/>
          <a:ext cx="8496944" cy="640080"/>
        </p:xfrm>
        <a:graphic>
          <a:graphicData uri="http://schemas.openxmlformats.org/drawingml/2006/table">
            <a:tbl>
              <a:tblPr/>
              <a:tblGrid>
                <a:gridCol w="792088">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862746">
                  <a:extLst>
                    <a:ext uri="{9D8B030D-6E8A-4147-A177-3AD203B41FA5}">
                      <a16:colId xmlns:a16="http://schemas.microsoft.com/office/drawing/2014/main" xmlns="" val="20005"/>
                    </a:ext>
                  </a:extLst>
                </a:gridCol>
                <a:gridCol w="937454">
                  <a:extLst>
                    <a:ext uri="{9D8B030D-6E8A-4147-A177-3AD203B41FA5}">
                      <a16:colId xmlns:a16="http://schemas.microsoft.com/office/drawing/2014/main" xmlns="" val="20006"/>
                    </a:ext>
                  </a:extLst>
                </a:gridCol>
                <a:gridCol w="360040">
                  <a:extLst>
                    <a:ext uri="{9D8B030D-6E8A-4147-A177-3AD203B41FA5}">
                      <a16:colId xmlns:a16="http://schemas.microsoft.com/office/drawing/2014/main" xmlns="" val="20007"/>
                    </a:ext>
                  </a:extLst>
                </a:gridCol>
                <a:gridCol w="360040">
                  <a:extLst>
                    <a:ext uri="{9D8B030D-6E8A-4147-A177-3AD203B41FA5}">
                      <a16:colId xmlns:a16="http://schemas.microsoft.com/office/drawing/2014/main" xmlns="" val="20008"/>
                    </a:ext>
                  </a:extLst>
                </a:gridCol>
                <a:gridCol w="360040">
                  <a:extLst>
                    <a:ext uri="{9D8B030D-6E8A-4147-A177-3AD203B41FA5}">
                      <a16:colId xmlns:a16="http://schemas.microsoft.com/office/drawing/2014/main" xmlns="" val="20009"/>
                    </a:ext>
                  </a:extLst>
                </a:gridCol>
                <a:gridCol w="360040">
                  <a:extLst>
                    <a:ext uri="{9D8B030D-6E8A-4147-A177-3AD203B41FA5}">
                      <a16:colId xmlns:a16="http://schemas.microsoft.com/office/drawing/2014/main" xmlns="" val="20010"/>
                    </a:ext>
                  </a:extLst>
                </a:gridCol>
                <a:gridCol w="360040">
                  <a:extLst>
                    <a:ext uri="{9D8B030D-6E8A-4147-A177-3AD203B41FA5}">
                      <a16:colId xmlns:a16="http://schemas.microsoft.com/office/drawing/2014/main" xmlns="" val="20011"/>
                    </a:ext>
                  </a:extLst>
                </a:gridCol>
              </a:tblGrid>
              <a:tr h="171450">
                <a:tc rowSpan="2">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交易类型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rowSpan="2">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使用资产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6">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资产贡献类别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vMerge="1">
                  <a:txBody>
                    <a:bodyPr/>
                    <a:lstStyle/>
                    <a:p>
                      <a:endParaRPr lang="zh-CN"/>
                    </a:p>
                  </a:txBody>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执行的功能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承担的风险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vMerge="1">
                  <a:txBody>
                    <a:bodyPr/>
                    <a:lstStyle/>
                    <a:p>
                      <a:endParaRPr lang="zh-CN"/>
                    </a:p>
                  </a:txBody>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拥有所有权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开发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提升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维护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保护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利用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3" name="矩形 2"/>
          <p:cNvSpPr/>
          <p:nvPr/>
        </p:nvSpPr>
        <p:spPr>
          <a:xfrm>
            <a:off x="2555875" y="4443730"/>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功能风险表</a:t>
            </a:r>
          </a:p>
        </p:txBody>
      </p:sp>
      <p:sp>
        <p:nvSpPr>
          <p:cNvPr id="5" name="矩形 4"/>
          <p:cNvSpPr/>
          <p:nvPr/>
        </p:nvSpPr>
        <p:spPr>
          <a:xfrm>
            <a:off x="539115" y="3003550"/>
            <a:ext cx="6490335" cy="1476375"/>
          </a:xfrm>
          <a:prstGeom prst="rect">
            <a:avLst/>
          </a:prstGeom>
        </p:spPr>
        <p:txBody>
          <a:bodyPr wrap="square">
            <a:spAutoFit/>
          </a:bodyPr>
          <a:lstStyle/>
          <a:p>
            <a:pPr>
              <a:spcBef>
                <a:spcPts val="0"/>
              </a:spcBef>
            </a:pPr>
            <a:r>
              <a:rPr lang="zh-CN" altLang="en-US" b="1" dirty="0"/>
              <a:t>例如：</a:t>
            </a:r>
            <a:r>
              <a:rPr lang="zh-CN" altLang="en-US" dirty="0"/>
              <a:t>某境内生产企业在境外关联交易中，核心产品的技术都由关联企业提供，但是自己会负责一些本地化改造的研发工作，并且采购计划由企业自行制定，当产品生产完成后企业将产品全部销售给境外关联企业，并以外币结算，由境外关联企业负责营销，本企业不承担营销功能。</a:t>
            </a:r>
          </a:p>
        </p:txBody>
      </p:sp>
      <p:graphicFrame>
        <p:nvGraphicFramePr>
          <p:cNvPr id="2" name="表格 1"/>
          <p:cNvGraphicFramePr>
            <a:graphicFrameLocks noGrp="1"/>
          </p:cNvGraphicFramePr>
          <p:nvPr>
            <p:custDataLst>
              <p:tags r:id="rId1"/>
            </p:custDataLst>
            <p:extLst>
              <p:ext uri="{D42A27DB-BD31-4B8C-83A1-F6EECF244321}">
                <p14:modId xmlns:p14="http://schemas.microsoft.com/office/powerpoint/2010/main" xmlns="" val="53006256"/>
              </p:ext>
            </p:extLst>
          </p:nvPr>
        </p:nvGraphicFramePr>
        <p:xfrm>
          <a:off x="683260" y="1419225"/>
          <a:ext cx="6675120" cy="1515110"/>
        </p:xfrm>
        <a:graphic>
          <a:graphicData uri="http://schemas.openxmlformats.org/drawingml/2006/table">
            <a:tbl>
              <a:tblPr/>
              <a:tblGrid>
                <a:gridCol w="1340485">
                  <a:extLst>
                    <a:ext uri="{9D8B030D-6E8A-4147-A177-3AD203B41FA5}">
                      <a16:colId xmlns:a16="http://schemas.microsoft.com/office/drawing/2014/main" xmlns="" val="20000"/>
                    </a:ext>
                  </a:extLst>
                </a:gridCol>
                <a:gridCol w="1858010">
                  <a:extLst>
                    <a:ext uri="{9D8B030D-6E8A-4147-A177-3AD203B41FA5}">
                      <a16:colId xmlns:a16="http://schemas.microsoft.com/office/drawing/2014/main" xmlns="" val="20001"/>
                    </a:ext>
                  </a:extLst>
                </a:gridCol>
                <a:gridCol w="1159510">
                  <a:extLst>
                    <a:ext uri="{9D8B030D-6E8A-4147-A177-3AD203B41FA5}">
                      <a16:colId xmlns:a16="http://schemas.microsoft.com/office/drawing/2014/main" xmlns="" val="20002"/>
                    </a:ext>
                  </a:extLst>
                </a:gridCol>
                <a:gridCol w="1084580">
                  <a:extLst>
                    <a:ext uri="{9D8B030D-6E8A-4147-A177-3AD203B41FA5}">
                      <a16:colId xmlns:a16="http://schemas.microsoft.com/office/drawing/2014/main" xmlns="" val="20003"/>
                    </a:ext>
                  </a:extLst>
                </a:gridCol>
                <a:gridCol w="1232535">
                  <a:extLst>
                    <a:ext uri="{9D8B030D-6E8A-4147-A177-3AD203B41FA5}">
                      <a16:colId xmlns:a16="http://schemas.microsoft.com/office/drawing/2014/main" xmlns="" val="20004"/>
                    </a:ext>
                  </a:extLst>
                </a:gridCol>
              </a:tblGrid>
              <a:tr h="213360">
                <a:tc rowSpan="2">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交易类型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1400" b="1" i="0" u="none" strike="noStrike">
                          <a:solidFill>
                            <a:srgbClr val="000000"/>
                          </a:solidFill>
                          <a:effectLst/>
                          <a:latin typeface="宋体" panose="02010600030101010101" pitchFamily="2" charset="-122"/>
                          <a:ea typeface="宋体" panose="02010600030101010101" pitchFamily="2" charset="-122"/>
                        </a:rPr>
                        <a:t>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tc gridSpan="2">
                  <a:txBody>
                    <a:bodyPr/>
                    <a:lstStyle/>
                    <a:p>
                      <a:pPr algn="ctr" fontAlgn="ctr"/>
                      <a:r>
                        <a:rPr lang="zh-CN" altLang="en-US" sz="1400" b="1" i="0" u="none" strike="noStrike">
                          <a:solidFill>
                            <a:srgbClr val="000000"/>
                          </a:solidFill>
                          <a:effectLst/>
                          <a:latin typeface="宋体" panose="02010600030101010101" pitchFamily="2" charset="-122"/>
                          <a:ea typeface="宋体" panose="02010600030101010101" pitchFamily="2" charset="-122"/>
                        </a:rPr>
                        <a:t>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p>
                  </a:txBody>
                  <a:tcPr/>
                </a:tc>
                <a:extLst>
                  <a:ext uri="{0D108BD9-81ED-4DB2-BD59-A6C34878D82A}">
                    <a16:rowId xmlns:a16="http://schemas.microsoft.com/office/drawing/2014/main" xmlns="" val="10000"/>
                  </a:ext>
                </a:extLst>
              </a:tr>
              <a:tr h="213360">
                <a:tc vMerge="1">
                  <a:txBody>
                    <a:bodyPr/>
                    <a:lstStyle/>
                    <a:p>
                      <a:endParaRPr lang="zh-CN"/>
                    </a:p>
                  </a:txBody>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执行的功能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承担的风险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1" i="0" u="none" strike="noStrike" kern="1200" dirty="0">
                          <a:solidFill>
                            <a:srgbClr val="000000"/>
                          </a:solidFill>
                          <a:effectLst/>
                          <a:latin typeface="宋体" panose="02010600030101010101" pitchFamily="2" charset="-122"/>
                          <a:ea typeface="宋体" panose="02010600030101010101" pitchFamily="2" charset="-122"/>
                          <a:cs typeface="+mn-cs"/>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263525">
                <a:tc>
                  <a:txBody>
                    <a:bodyPr/>
                    <a:lstStyle/>
                    <a:p>
                      <a:pPr algn="l" fontAlgn="ctr"/>
                      <a:r>
                        <a:rPr lang="zh-CN" altLang="en-US" sz="1400" dirty="0">
                          <a:latin typeface="宋体" panose="02010600030101010101" pitchFamily="2" charset="-122"/>
                          <a:ea typeface="宋体" panose="02010600030101010101" pitchFamily="2" charset="-122"/>
                          <a:sym typeface="+mn-ea"/>
                        </a:rPr>
                        <a:t>境外关联交易</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dirty="0">
                          <a:latin typeface="宋体" panose="02010600030101010101" pitchFamily="2" charset="-122"/>
                          <a:ea typeface="宋体" panose="02010600030101010101" pitchFamily="2" charset="-122"/>
                          <a:sym typeface="+mn-ea"/>
                        </a:rPr>
                        <a:t>本地化改进自主研发</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altLang="zh-CN" sz="1400" b="0" i="0" u="none" strike="noStrike">
                          <a:solidFill>
                            <a:srgbClr val="000000"/>
                          </a:solidFill>
                          <a:effectLst/>
                          <a:latin typeface="宋体" panose="02010600030101010101" pitchFamily="2" charset="-122"/>
                          <a:ea typeface="宋体" panose="02010600030101010101" pitchFamily="2" charset="-122"/>
                        </a:rPr>
                        <a:t>100%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dirty="0">
                          <a:latin typeface="宋体" panose="02010600030101010101" pitchFamily="2" charset="-122"/>
                          <a:ea typeface="宋体" panose="02010600030101010101" pitchFamily="2" charset="-122"/>
                          <a:sym typeface="+mn-ea"/>
                        </a:rPr>
                        <a:t>研发风险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zh-CN" altLang="en-US" sz="1400" dirty="0">
                          <a:latin typeface="宋体" panose="02010600030101010101" pitchFamily="2" charset="-122"/>
                          <a:ea typeface="宋体" panose="02010600030101010101" pitchFamily="2" charset="-122"/>
                          <a:sym typeface="+mn-ea"/>
                        </a:rPr>
                        <a:t>大于等于</a:t>
                      </a:r>
                      <a:r>
                        <a:rPr lang="en-US" altLang="zh-CN" sz="1400" dirty="0">
                          <a:latin typeface="宋体" panose="02010600030101010101" pitchFamily="2" charset="-122"/>
                          <a:ea typeface="宋体" panose="02010600030101010101" pitchFamily="2" charset="-122"/>
                          <a:sym typeface="+mn-ea"/>
                        </a:rPr>
                        <a:t>50%</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257175">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境外关联交易</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采购</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altLang="zh-CN" sz="1400">
                          <a:solidFill>
                            <a:srgbClr val="000000"/>
                          </a:solidFill>
                          <a:effectLst/>
                          <a:latin typeface="宋体" panose="02010600030101010101" pitchFamily="2" charset="-122"/>
                          <a:ea typeface="宋体" panose="02010600030101010101" pitchFamily="2" charset="-122"/>
                          <a:sym typeface="+mn-ea"/>
                        </a:rPr>
                        <a:t>100%</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采购风险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altLang="zh-CN" sz="1400">
                          <a:solidFill>
                            <a:srgbClr val="000000"/>
                          </a:solidFill>
                          <a:effectLst/>
                          <a:latin typeface="宋体" panose="02010600030101010101" pitchFamily="2" charset="-122"/>
                          <a:ea typeface="宋体" panose="02010600030101010101" pitchFamily="2" charset="-122"/>
                          <a:sym typeface="+mn-ea"/>
                        </a:rPr>
                        <a:t>100%</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278130">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境外关联交易</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制造</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altLang="zh-CN" sz="1400">
                          <a:solidFill>
                            <a:srgbClr val="000000"/>
                          </a:solidFill>
                          <a:effectLst/>
                          <a:latin typeface="宋体" panose="02010600030101010101" pitchFamily="2" charset="-122"/>
                          <a:ea typeface="宋体" panose="02010600030101010101" pitchFamily="2" charset="-122"/>
                          <a:sym typeface="+mn-ea"/>
                        </a:rPr>
                        <a:t>100%</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生产风险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altLang="zh-CN" sz="1400">
                          <a:solidFill>
                            <a:srgbClr val="000000"/>
                          </a:solidFill>
                          <a:effectLst/>
                          <a:latin typeface="宋体" panose="02010600030101010101" pitchFamily="2" charset="-122"/>
                          <a:ea typeface="宋体" panose="02010600030101010101" pitchFamily="2" charset="-122"/>
                          <a:sym typeface="+mn-ea"/>
                        </a:rPr>
                        <a:t>100%</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289560">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境外关联交易</a:t>
                      </a: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endParaRPr lang="zh-CN" altLang="en-US" sz="1400" b="0" i="0" u="none" strike="noStrike">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zh-CN" altLang="en-US" sz="1400" dirty="0">
                          <a:latin typeface="宋体" panose="02010600030101010101" pitchFamily="2" charset="-122"/>
                          <a:ea typeface="宋体" panose="02010600030101010101" pitchFamily="2" charset="-122"/>
                          <a:sym typeface="+mn-ea"/>
                        </a:rPr>
                        <a:t>外汇风险</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buNone/>
                      </a:pPr>
                      <a:r>
                        <a:rPr lang="en-US" altLang="zh-CN" sz="1400" dirty="0">
                          <a:solidFill>
                            <a:srgbClr val="000000"/>
                          </a:solidFill>
                          <a:effectLst/>
                          <a:latin typeface="宋体" panose="02010600030101010101" pitchFamily="2" charset="-122"/>
                          <a:ea typeface="宋体" panose="02010600030101010101" pitchFamily="2" charset="-122"/>
                          <a:sym typeface="+mn-ea"/>
                        </a:rPr>
                        <a:t>100%</a:t>
                      </a:r>
                      <a:endParaRPr lang="zh-CN" altLang="en-US" sz="1400" b="0" i="0" u="none" strike="noStrike" dirty="0">
                        <a:solidFill>
                          <a:srgbClr val="000000"/>
                        </a:solidFill>
                        <a:effectLst/>
                        <a:latin typeface="宋体" panose="02010600030101010101" pitchFamily="2" charset="-122"/>
                        <a:ea typeface="宋体" panose="02010600030101010101"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3286116" y="2071684"/>
            <a:ext cx="5314275" cy="861774"/>
          </a:xfrm>
          <a:prstGeom prst="rect">
            <a:avLst/>
          </a:prstGeom>
          <a:noFill/>
          <a:ln w="9525">
            <a:noFill/>
            <a:miter lim="800000"/>
          </a:ln>
        </p:spPr>
        <p:txBody>
          <a:bodyPr wrap="none">
            <a:spAutoFit/>
          </a:bodyPr>
          <a:lstStyle/>
          <a:p>
            <a:r>
              <a:rPr lang="zh-CN" altLang="en-US" sz="5000" dirty="0">
                <a:solidFill>
                  <a:schemeClr val="tx1">
                    <a:lumMod val="65000"/>
                    <a:lumOff val="35000"/>
                  </a:schemeClr>
                </a:solidFill>
                <a:latin typeface="华文琥珀" panose="02010800040101010101" pitchFamily="2" charset="-122"/>
                <a:ea typeface="华文琥珀" panose="02010800040101010101" pitchFamily="2" charset="-122"/>
              </a:rPr>
              <a:t>同期资料模板介绍</a:t>
            </a:r>
          </a:p>
        </p:txBody>
      </p:sp>
      <p:sp>
        <p:nvSpPr>
          <p:cNvPr id="18" name="矩形 17"/>
          <p:cNvSpPr/>
          <p:nvPr/>
        </p:nvSpPr>
        <p:spPr>
          <a:xfrm>
            <a:off x="714348" y="428610"/>
            <a:ext cx="3000396" cy="428628"/>
          </a:xfrm>
          <a:prstGeom prst="rect">
            <a:avLst/>
          </a:prstGeom>
        </p:spPr>
        <p:txBody>
          <a:bodyPr wrap="square" anchor="ctr" anchorCtr="0">
            <a:no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同期资料网报讲解</a:t>
            </a:r>
          </a:p>
        </p:txBody>
      </p:sp>
      <p:sp>
        <p:nvSpPr>
          <p:cNvPr id="23" name="等腰三角形 22"/>
          <p:cNvSpPr/>
          <p:nvPr/>
        </p:nvSpPr>
        <p:spPr>
          <a:xfrm>
            <a:off x="884927" y="2500312"/>
            <a:ext cx="985984" cy="863097"/>
          </a:xfrm>
          <a:prstGeom prst="triangle">
            <a:avLst/>
          </a:prstGeom>
          <a:solidFill>
            <a:srgbClr val="00ABD0">
              <a:alpha val="14000"/>
            </a:srgb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5" name="等腰三角形 24"/>
          <p:cNvSpPr/>
          <p:nvPr/>
        </p:nvSpPr>
        <p:spPr>
          <a:xfrm>
            <a:off x="1856927" y="2500312"/>
            <a:ext cx="1035660" cy="863097"/>
          </a:xfrm>
          <a:prstGeom prst="triangle">
            <a:avLst/>
          </a:prstGeom>
          <a:solidFill>
            <a:schemeClr val="bg2">
              <a:alpha val="14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8" name="等腰三角形 27"/>
          <p:cNvSpPr/>
          <p:nvPr/>
        </p:nvSpPr>
        <p:spPr>
          <a:xfrm rot="17991775">
            <a:off x="1769848" y="1425126"/>
            <a:ext cx="992448" cy="863995"/>
          </a:xfrm>
          <a:prstGeom prst="triangle">
            <a:avLst/>
          </a:prstGeom>
          <a:solidFill>
            <a:srgbClr val="00ABD0">
              <a:alpha val="14000"/>
            </a:srgb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9" name="等腰三角形 28"/>
          <p:cNvSpPr/>
          <p:nvPr/>
        </p:nvSpPr>
        <p:spPr>
          <a:xfrm rot="17987984">
            <a:off x="766325" y="1428395"/>
            <a:ext cx="991061" cy="858943"/>
          </a:xfrm>
          <a:prstGeom prst="triangle">
            <a:avLst/>
          </a:prstGeom>
          <a:solidFill>
            <a:schemeClr val="tx2">
              <a:lumMod val="60000"/>
              <a:lumOff val="40000"/>
              <a:alpha val="14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7" name="矩形 26"/>
          <p:cNvSpPr/>
          <p:nvPr/>
        </p:nvSpPr>
        <p:spPr>
          <a:xfrm>
            <a:off x="857224" y="1928808"/>
            <a:ext cx="2273379" cy="1138773"/>
          </a:xfrm>
          <a:prstGeom prst="rect">
            <a:avLst/>
          </a:prstGeom>
        </p:spPr>
        <p:txBody>
          <a:bodyPr wrap="none">
            <a:spAutoFit/>
          </a:bodyPr>
          <a:lstStyle/>
          <a:p>
            <a:r>
              <a:rPr lang="en-US" altLang="zh-CN" sz="6800" b="1" dirty="0">
                <a:solidFill>
                  <a:schemeClr val="tx2">
                    <a:lumMod val="75000"/>
                  </a:schemeClr>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Part1</a:t>
            </a:r>
            <a:endParaRPr lang="zh-CN" altLang="en-US" sz="6800" b="1" dirty="0">
              <a:solidFill>
                <a:schemeClr val="tx2">
                  <a:lumMod val="75000"/>
                </a:schemeClr>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5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功能风险表</a:t>
            </a:r>
          </a:p>
        </p:txBody>
      </p:sp>
      <p:sp>
        <p:nvSpPr>
          <p:cNvPr id="5" name="矩形 4"/>
          <p:cNvSpPr/>
          <p:nvPr/>
        </p:nvSpPr>
        <p:spPr>
          <a:xfrm>
            <a:off x="428625" y="2283460"/>
            <a:ext cx="4827905" cy="2461260"/>
          </a:xfrm>
          <a:prstGeom prst="rect">
            <a:avLst/>
          </a:prstGeom>
        </p:spPr>
        <p:txBody>
          <a:bodyPr wrap="square">
            <a:spAutoFit/>
          </a:bodyPr>
          <a:lstStyle/>
          <a:p>
            <a:pPr>
              <a:spcBef>
                <a:spcPts val="600"/>
              </a:spcBef>
            </a:pPr>
            <a:r>
              <a:rPr lang="zh-CN" altLang="en-US" b="1" dirty="0">
                <a:solidFill>
                  <a:srgbClr val="000000"/>
                </a:solidFill>
                <a:latin typeface="宋体" panose="02010600030101010101" pitchFamily="2" charset="-122"/>
              </a:rPr>
              <a:t>使用资产：</a:t>
            </a:r>
            <a:r>
              <a:rPr lang="zh-CN" altLang="en-US" dirty="0">
                <a:solidFill>
                  <a:srgbClr val="000000"/>
                </a:solidFill>
                <a:latin typeface="宋体" panose="02010600030101010101" pitchFamily="2" charset="-122"/>
              </a:rPr>
              <a:t>主要是指在各类型</a:t>
            </a:r>
            <a:r>
              <a:rPr lang="zh-CN" altLang="en-US" dirty="0"/>
              <a:t>关联交易中企业所使用到的无形资产，可在下拉菜单中选择。</a:t>
            </a:r>
            <a:endParaRPr lang="en-US" altLang="zh-CN" dirty="0"/>
          </a:p>
          <a:p>
            <a:pPr>
              <a:spcBef>
                <a:spcPts val="600"/>
              </a:spcBef>
            </a:pPr>
            <a:r>
              <a:rPr lang="zh-CN" altLang="en-US" b="1" dirty="0">
                <a:solidFill>
                  <a:srgbClr val="000000"/>
                </a:solidFill>
                <a:latin typeface="宋体" panose="02010600030101010101" pitchFamily="2" charset="-122"/>
              </a:rPr>
              <a:t>资产贡献类别：</a:t>
            </a:r>
            <a:r>
              <a:rPr lang="zh-CN" altLang="en-US" dirty="0">
                <a:solidFill>
                  <a:srgbClr val="000000"/>
                </a:solidFill>
                <a:latin typeface="宋体" panose="02010600030101010101" pitchFamily="2" charset="-122"/>
              </a:rPr>
              <a:t>根据各类型</a:t>
            </a:r>
            <a:r>
              <a:rPr lang="zh-CN" altLang="en-US" dirty="0"/>
              <a:t>关联交易中</a:t>
            </a:r>
            <a:r>
              <a:rPr lang="zh-CN" altLang="en-US" dirty="0">
                <a:solidFill>
                  <a:srgbClr val="000000"/>
                </a:solidFill>
                <a:latin typeface="宋体" panose="02010600030101010101" pitchFamily="2" charset="-122"/>
              </a:rPr>
              <a:t>所使用的资产，对应选择企业对该资产的贡献类别，包括拥有所有权、开发、提升、维护、保护、利用等，填报时选择是或否。</a:t>
            </a:r>
            <a:endParaRPr lang="en-US" altLang="zh-CN" dirty="0">
              <a:solidFill>
                <a:srgbClr val="000000"/>
              </a:solidFill>
              <a:latin typeface="宋体" panose="02010600030101010101" pitchFamily="2" charset="-122"/>
            </a:endParaRPr>
          </a:p>
          <a:p>
            <a:pPr>
              <a:spcBef>
                <a:spcPts val="600"/>
              </a:spcBef>
            </a:pPr>
            <a:r>
              <a:rPr lang="zh-CN" altLang="en-US" dirty="0">
                <a:solidFill>
                  <a:srgbClr val="000000"/>
                </a:solidFill>
                <a:latin typeface="宋体" panose="02010600030101010101" pitchFamily="2" charset="-122"/>
              </a:rPr>
              <a:t>若一类交易涉及使用多种资产的，需分多行填列使用资产及其贡献类别。</a:t>
            </a:r>
            <a:endParaRPr lang="en-US" altLang="zh-CN" dirty="0"/>
          </a:p>
        </p:txBody>
      </p:sp>
      <p:pic>
        <p:nvPicPr>
          <p:cNvPr id="116738" name="Picture 2"/>
          <p:cNvPicPr>
            <a:picLocks noChangeAspect="1" noChangeArrowheads="1"/>
          </p:cNvPicPr>
          <p:nvPr/>
        </p:nvPicPr>
        <p:blipFill>
          <a:blip r:embed="rId3" cstate="print"/>
          <a:srcRect/>
          <a:stretch>
            <a:fillRect/>
          </a:stretch>
        </p:blipFill>
        <p:spPr bwMode="auto">
          <a:xfrm>
            <a:off x="5362901" y="2283776"/>
            <a:ext cx="1914801" cy="2538429"/>
          </a:xfrm>
          <a:prstGeom prst="rect">
            <a:avLst/>
          </a:prstGeom>
          <a:noFill/>
          <a:ln w="9525">
            <a:noFill/>
            <a:miter lim="800000"/>
            <a:headEnd/>
            <a:tailEnd/>
          </a:ln>
          <a:effectLst/>
        </p:spPr>
      </p:pic>
      <p:sp>
        <p:nvSpPr>
          <p:cNvPr id="9" name="右箭头 8">
            <a:hlinkClick r:id="rId4" action="ppaction://hlinksldjump"/>
          </p:cNvPr>
          <p:cNvSpPr/>
          <p:nvPr/>
        </p:nvSpPr>
        <p:spPr>
          <a:xfrm>
            <a:off x="8215338" y="428610"/>
            <a:ext cx="642942" cy="5000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表格 10"/>
          <p:cNvGraphicFramePr>
            <a:graphicFrameLocks noGrp="1"/>
          </p:cNvGraphicFramePr>
          <p:nvPr/>
        </p:nvGraphicFramePr>
        <p:xfrm>
          <a:off x="323528" y="1393897"/>
          <a:ext cx="8496944" cy="640080"/>
        </p:xfrm>
        <a:graphic>
          <a:graphicData uri="http://schemas.openxmlformats.org/drawingml/2006/table">
            <a:tbl>
              <a:tblPr/>
              <a:tblGrid>
                <a:gridCol w="792088">
                  <a:extLst>
                    <a:ext uri="{9D8B030D-6E8A-4147-A177-3AD203B41FA5}">
                      <a16:colId xmlns:a16="http://schemas.microsoft.com/office/drawing/2014/main" xmlns="" val="20000"/>
                    </a:ext>
                  </a:extLst>
                </a:gridCol>
                <a:gridCol w="1008112">
                  <a:extLst>
                    <a:ext uri="{9D8B030D-6E8A-4147-A177-3AD203B41FA5}">
                      <a16:colId xmlns:a16="http://schemas.microsoft.com/office/drawing/2014/main" xmlns="" val="20001"/>
                    </a:ext>
                  </a:extLst>
                </a:gridCol>
                <a:gridCol w="1008112">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gridCol w="1008112">
                  <a:extLst>
                    <a:ext uri="{9D8B030D-6E8A-4147-A177-3AD203B41FA5}">
                      <a16:colId xmlns:a16="http://schemas.microsoft.com/office/drawing/2014/main" xmlns="" val="20004"/>
                    </a:ext>
                  </a:extLst>
                </a:gridCol>
                <a:gridCol w="862746">
                  <a:extLst>
                    <a:ext uri="{9D8B030D-6E8A-4147-A177-3AD203B41FA5}">
                      <a16:colId xmlns:a16="http://schemas.microsoft.com/office/drawing/2014/main" xmlns="" val="20005"/>
                    </a:ext>
                  </a:extLst>
                </a:gridCol>
                <a:gridCol w="937454">
                  <a:extLst>
                    <a:ext uri="{9D8B030D-6E8A-4147-A177-3AD203B41FA5}">
                      <a16:colId xmlns:a16="http://schemas.microsoft.com/office/drawing/2014/main" xmlns="" val="20006"/>
                    </a:ext>
                  </a:extLst>
                </a:gridCol>
                <a:gridCol w="360040">
                  <a:extLst>
                    <a:ext uri="{9D8B030D-6E8A-4147-A177-3AD203B41FA5}">
                      <a16:colId xmlns:a16="http://schemas.microsoft.com/office/drawing/2014/main" xmlns="" val="20007"/>
                    </a:ext>
                  </a:extLst>
                </a:gridCol>
                <a:gridCol w="360040">
                  <a:extLst>
                    <a:ext uri="{9D8B030D-6E8A-4147-A177-3AD203B41FA5}">
                      <a16:colId xmlns:a16="http://schemas.microsoft.com/office/drawing/2014/main" xmlns="" val="20008"/>
                    </a:ext>
                  </a:extLst>
                </a:gridCol>
                <a:gridCol w="360040">
                  <a:extLst>
                    <a:ext uri="{9D8B030D-6E8A-4147-A177-3AD203B41FA5}">
                      <a16:colId xmlns:a16="http://schemas.microsoft.com/office/drawing/2014/main" xmlns="" val="20009"/>
                    </a:ext>
                  </a:extLst>
                </a:gridCol>
                <a:gridCol w="360040">
                  <a:extLst>
                    <a:ext uri="{9D8B030D-6E8A-4147-A177-3AD203B41FA5}">
                      <a16:colId xmlns:a16="http://schemas.microsoft.com/office/drawing/2014/main" xmlns="" val="20010"/>
                    </a:ext>
                  </a:extLst>
                </a:gridCol>
                <a:gridCol w="360040">
                  <a:extLst>
                    <a:ext uri="{9D8B030D-6E8A-4147-A177-3AD203B41FA5}">
                      <a16:colId xmlns:a16="http://schemas.microsoft.com/office/drawing/2014/main" xmlns="" val="20011"/>
                    </a:ext>
                  </a:extLst>
                </a:gridCol>
              </a:tblGrid>
              <a:tr h="171450">
                <a:tc rowSpan="2">
                  <a:txBody>
                    <a:bodyPr/>
                    <a:lstStyle/>
                    <a:p>
                      <a:pPr algn="ctr"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交易类型</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tc gridSpan="2">
                  <a:txBody>
                    <a:bodyPr/>
                    <a:lstStyle/>
                    <a:p>
                      <a:pPr algn="ctr" fontAlgn="ctr"/>
                      <a:r>
                        <a:rPr lang="zh-CN" altLang="en-US" sz="1400" b="0" i="0" u="none" strike="noStrike">
                          <a:solidFill>
                            <a:srgbClr val="000000"/>
                          </a:solidFill>
                          <a:effectLst/>
                          <a:latin typeface="宋体" panose="02010600030101010101" pitchFamily="2" charset="-122"/>
                          <a:ea typeface="宋体" panose="02010600030101010101" pitchFamily="2" charset="-122"/>
                        </a:rPr>
                        <a:t>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zh-CN"/>
                    </a:p>
                  </a:txBody>
                  <a:tcPr/>
                </a:tc>
                <a:tc rowSpan="2">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使用资产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fontAlgn="ctr"/>
                      <a:r>
                        <a:rPr lang="zh-CN" altLang="en-US" sz="1400" b="1" i="0" u="none" strike="noStrike" dirty="0">
                          <a:solidFill>
                            <a:srgbClr val="000000"/>
                          </a:solidFill>
                          <a:effectLst/>
                          <a:latin typeface="宋体" panose="02010600030101010101" pitchFamily="2" charset="-122"/>
                          <a:ea typeface="宋体" panose="02010600030101010101" pitchFamily="2" charset="-122"/>
                        </a:rPr>
                        <a:t>资产贡献类别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xmlns="" val="10000"/>
                  </a:ext>
                </a:extLst>
              </a:tr>
              <a:tr h="171450">
                <a:tc vMerge="1">
                  <a:txBody>
                    <a:bodyPr/>
                    <a:lstStyle/>
                    <a:p>
                      <a:endParaRPr lang="zh-CN"/>
                    </a:p>
                  </a:txBody>
                  <a:tcPr/>
                </a:tc>
                <a:tc>
                  <a:txBody>
                    <a:bodyPr/>
                    <a:lstStyle/>
                    <a:p>
                      <a:pPr marL="0" algn="ctr" defTabSz="914400" rtl="0" eaLnBrk="1" fontAlgn="ctr" latinLnBrk="0" hangingPunct="1"/>
                      <a:r>
                        <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rPr>
                        <a:t>执行的功能</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rPr>
                        <a:t>承担的风险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zh-CN" altLang="en-US" sz="1400" b="0" i="0" u="none" strike="noStrike" kern="1200" dirty="0">
                          <a:solidFill>
                            <a:srgbClr val="000000"/>
                          </a:solidFill>
                          <a:effectLst/>
                          <a:latin typeface="宋体" panose="02010600030101010101" pitchFamily="2" charset="-122"/>
                          <a:ea typeface="宋体" panose="02010600030101010101" pitchFamily="2" charset="-122"/>
                          <a:cs typeface="+mn-cs"/>
                        </a:rPr>
                        <a:t>实施的程度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zh-CN"/>
                    </a:p>
                  </a:txBody>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拥有所有权</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开发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提升</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维护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保护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利用</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171450">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a:solidFill>
                            <a:srgbClr val="000000"/>
                          </a:solidFill>
                          <a:effectLst/>
                          <a:latin typeface="宋体" panose="02010600030101010101" pitchFamily="2" charset="-12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ctr"/>
                      <a:r>
                        <a:rPr lang="zh-CN" altLang="en-US" sz="1400" b="0" i="0" u="none" strike="noStrike" dirty="0">
                          <a:solidFill>
                            <a:srgbClr val="000000"/>
                          </a:solidFill>
                          <a:effectLst/>
                          <a:latin typeface="Wingdings 2" panose="05020102010507070707" pitchFamily="18" charset="2"/>
                          <a:ea typeface="宋体" panose="02010600030101010101" pitchFamily="2" charset="-122"/>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bl>
          </a:graphicData>
        </a:graphic>
      </p:graphicFrame>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关联交易</a:t>
            </a:r>
          </a:p>
        </p:txBody>
      </p:sp>
      <p:sp>
        <p:nvSpPr>
          <p:cNvPr id="2049" name="Rectangle 1"/>
          <p:cNvSpPr>
            <a:spLocks noChangeArrowheads="1"/>
          </p:cNvSpPr>
          <p:nvPr/>
        </p:nvSpPr>
        <p:spPr bwMode="auto">
          <a:xfrm>
            <a:off x="142844" y="857238"/>
            <a:ext cx="6786610" cy="381643"/>
          </a:xfrm>
          <a:prstGeom prst="rect">
            <a:avLst/>
          </a:prstGeom>
          <a:noFill/>
          <a:ln w="9525">
            <a:noFill/>
            <a:miter lim="800000"/>
          </a:ln>
          <a:effectLst/>
        </p:spPr>
        <p:txBody>
          <a:bodyPr vert="horz" wrap="square" lIns="91440" tIns="45720" rIns="91440" bIns="45720" numCol="1" anchor="ctr" anchorCtr="0" compatLnSpc="1">
            <a:spAutoFit/>
          </a:bodyPr>
          <a:lstStyle/>
          <a:p>
            <a:pPr indent="406400">
              <a:lnSpc>
                <a:spcPts val="2500"/>
              </a:lnSpc>
              <a:spcBef>
                <a:spcPts val="600"/>
              </a:spcBef>
            </a:pP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附件</a:t>
            </a:r>
            <a:r>
              <a:rPr lang="en-US" altLang="zh-CN"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6 </a:t>
            </a:r>
            <a:r>
              <a:rPr lang="zh-CN" altLang="en-US" sz="16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可比性分析表</a:t>
            </a:r>
          </a:p>
        </p:txBody>
      </p:sp>
      <p:sp>
        <p:nvSpPr>
          <p:cNvPr id="5" name="矩形 4"/>
          <p:cNvSpPr/>
          <p:nvPr/>
        </p:nvSpPr>
        <p:spPr>
          <a:xfrm>
            <a:off x="428596" y="3182654"/>
            <a:ext cx="6663684" cy="1477328"/>
          </a:xfrm>
          <a:prstGeom prst="rect">
            <a:avLst/>
          </a:prstGeom>
        </p:spPr>
        <p:txBody>
          <a:bodyPr wrap="square">
            <a:spAutoFit/>
          </a:bodyPr>
          <a:lstStyle/>
          <a:p>
            <a:pPr latinLnBrk="1"/>
            <a:r>
              <a:rPr lang="zh-CN" altLang="en-US" dirty="0"/>
              <a:t>此表填报经可比性分析后筛选出的可比企业的相关信息。</a:t>
            </a:r>
            <a:endParaRPr lang="en-US" altLang="zh-CN" dirty="0"/>
          </a:p>
          <a:p>
            <a:pPr latinLnBrk="1"/>
            <a:r>
              <a:rPr lang="zh-CN" altLang="en-US" b="1" dirty="0">
                <a:solidFill>
                  <a:srgbClr val="000000"/>
                </a:solidFill>
                <a:latin typeface="宋体" panose="02010600030101010101" pitchFamily="2" charset="-122"/>
              </a:rPr>
              <a:t>信息来源：</a:t>
            </a:r>
            <a:r>
              <a:rPr lang="zh-CN" altLang="en-US" dirty="0">
                <a:solidFill>
                  <a:srgbClr val="000000"/>
                </a:solidFill>
                <a:latin typeface="宋体" panose="02010600030101010101" pitchFamily="2" charset="-122"/>
              </a:rPr>
              <a:t>填报筛选出的可比企业所来自的</a:t>
            </a:r>
            <a:r>
              <a:rPr lang="zh-CN" altLang="en-US" dirty="0"/>
              <a:t>数据库及版本，常用的数据库有</a:t>
            </a:r>
            <a:r>
              <a:rPr lang="en-US" altLang="zh-CN" dirty="0"/>
              <a:t>ORBIS</a:t>
            </a:r>
            <a:r>
              <a:rPr lang="zh-CN" altLang="en-US" dirty="0"/>
              <a:t>、</a:t>
            </a:r>
            <a:r>
              <a:rPr lang="en-US" altLang="zh-CN" dirty="0"/>
              <a:t>OSIRIS</a:t>
            </a:r>
            <a:r>
              <a:rPr lang="zh-CN" altLang="en-US" dirty="0"/>
              <a:t>等。</a:t>
            </a:r>
            <a:endParaRPr lang="en-US" altLang="zh-CN" dirty="0"/>
          </a:p>
          <a:p>
            <a:pPr latinLnBrk="1"/>
            <a:r>
              <a:rPr lang="zh-CN" altLang="en-US" b="1" dirty="0">
                <a:solidFill>
                  <a:srgbClr val="000000"/>
                </a:solidFill>
                <a:latin typeface="宋体" panose="02010600030101010101" pitchFamily="2" charset="-122"/>
              </a:rPr>
              <a:t>选用的评估指标名称和指标值：</a:t>
            </a:r>
            <a:r>
              <a:rPr lang="zh-CN" altLang="en-US" dirty="0">
                <a:solidFill>
                  <a:srgbClr val="000000"/>
                </a:solidFill>
                <a:latin typeface="宋体" panose="02010600030101010101" pitchFamily="2" charset="-122"/>
              </a:rPr>
              <a:t>填写筛选可比企业时选用的评估指标名称以及</a:t>
            </a:r>
            <a:r>
              <a:rPr lang="zh-CN" altLang="en-US" dirty="0"/>
              <a:t>筛选出的可比企业的指标值。</a:t>
            </a:r>
          </a:p>
        </p:txBody>
      </p:sp>
      <p:sp>
        <p:nvSpPr>
          <p:cNvPr id="9" name="右箭头 8">
            <a:hlinkClick r:id="rId3" action="ppaction://hlinksldjump"/>
          </p:cNvPr>
          <p:cNvSpPr/>
          <p:nvPr/>
        </p:nvSpPr>
        <p:spPr>
          <a:xfrm>
            <a:off x="8215338" y="428610"/>
            <a:ext cx="642942" cy="5000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表格 7"/>
          <p:cNvGraphicFramePr>
            <a:graphicFrameLocks noGrp="1"/>
          </p:cNvGraphicFramePr>
          <p:nvPr/>
        </p:nvGraphicFramePr>
        <p:xfrm>
          <a:off x="428596" y="1357304"/>
          <a:ext cx="8501123" cy="1736130"/>
        </p:xfrm>
        <a:graphic>
          <a:graphicData uri="http://schemas.openxmlformats.org/drawingml/2006/table">
            <a:tbl>
              <a:tblPr/>
              <a:tblGrid>
                <a:gridCol w="422042">
                  <a:extLst>
                    <a:ext uri="{9D8B030D-6E8A-4147-A177-3AD203B41FA5}">
                      <a16:colId xmlns:a16="http://schemas.microsoft.com/office/drawing/2014/main" xmlns="" val="20000"/>
                    </a:ext>
                  </a:extLst>
                </a:gridCol>
                <a:gridCol w="904375">
                  <a:extLst>
                    <a:ext uri="{9D8B030D-6E8A-4147-A177-3AD203B41FA5}">
                      <a16:colId xmlns:a16="http://schemas.microsoft.com/office/drawing/2014/main" xmlns="" val="20001"/>
                    </a:ext>
                  </a:extLst>
                </a:gridCol>
                <a:gridCol w="1145541">
                  <a:extLst>
                    <a:ext uri="{9D8B030D-6E8A-4147-A177-3AD203B41FA5}">
                      <a16:colId xmlns:a16="http://schemas.microsoft.com/office/drawing/2014/main" xmlns="" val="20002"/>
                    </a:ext>
                  </a:extLst>
                </a:gridCol>
                <a:gridCol w="844083">
                  <a:extLst>
                    <a:ext uri="{9D8B030D-6E8A-4147-A177-3AD203B41FA5}">
                      <a16:colId xmlns:a16="http://schemas.microsoft.com/office/drawing/2014/main" xmlns="" val="20003"/>
                    </a:ext>
                  </a:extLst>
                </a:gridCol>
                <a:gridCol w="904375">
                  <a:extLst>
                    <a:ext uri="{9D8B030D-6E8A-4147-A177-3AD203B41FA5}">
                      <a16:colId xmlns:a16="http://schemas.microsoft.com/office/drawing/2014/main" xmlns="" val="20004"/>
                    </a:ext>
                  </a:extLst>
                </a:gridCol>
                <a:gridCol w="1085250">
                  <a:extLst>
                    <a:ext uri="{9D8B030D-6E8A-4147-A177-3AD203B41FA5}">
                      <a16:colId xmlns:a16="http://schemas.microsoft.com/office/drawing/2014/main" xmlns="" val="20005"/>
                    </a:ext>
                  </a:extLst>
                </a:gridCol>
                <a:gridCol w="542625">
                  <a:extLst>
                    <a:ext uri="{9D8B030D-6E8A-4147-A177-3AD203B41FA5}">
                      <a16:colId xmlns:a16="http://schemas.microsoft.com/office/drawing/2014/main" xmlns="" val="20006"/>
                    </a:ext>
                  </a:extLst>
                </a:gridCol>
                <a:gridCol w="1326416">
                  <a:extLst>
                    <a:ext uri="{9D8B030D-6E8A-4147-A177-3AD203B41FA5}">
                      <a16:colId xmlns:a16="http://schemas.microsoft.com/office/drawing/2014/main" xmlns="" val="20007"/>
                    </a:ext>
                  </a:extLst>
                </a:gridCol>
                <a:gridCol w="1326416">
                  <a:extLst>
                    <a:ext uri="{9D8B030D-6E8A-4147-A177-3AD203B41FA5}">
                      <a16:colId xmlns:a16="http://schemas.microsoft.com/office/drawing/2014/main" xmlns="" val="20008"/>
                    </a:ext>
                  </a:extLst>
                </a:gridCol>
              </a:tblGrid>
              <a:tr h="0">
                <a:tc>
                  <a:txBody>
                    <a:bodyPr/>
                    <a:lstStyle/>
                    <a:p>
                      <a:pPr algn="ctr" fontAlgn="ctr"/>
                      <a:r>
                        <a:rPr lang="zh-CN" altLang="en-US" sz="1600" b="0" i="0" u="none" strike="noStrike" dirty="0">
                          <a:solidFill>
                            <a:srgbClr val="000000"/>
                          </a:solidFill>
                          <a:latin typeface="宋体" panose="02010600030101010101" pitchFamily="2" charset="-122"/>
                          <a:ea typeface="宋体" panose="02010600030101010101" pitchFamily="2" charset="-122"/>
                        </a:rPr>
                        <a:t>序号</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ea typeface="宋体" panose="02010600030101010101" pitchFamily="2" charset="-122"/>
                        </a:rPr>
                        <a:t>公司名称</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1" i="0" u="none" strike="noStrike" dirty="0">
                          <a:solidFill>
                            <a:srgbClr val="000000"/>
                          </a:solidFill>
                          <a:latin typeface="宋体" panose="02010600030101010101" pitchFamily="2" charset="-122"/>
                          <a:ea typeface="宋体" panose="02010600030101010101" pitchFamily="2" charset="-122"/>
                        </a:rPr>
                        <a:t>信息来源</a:t>
                      </a:r>
                      <a:r>
                        <a:rPr lang="zh-CN" altLang="en-US" sz="1600" b="0" i="0" u="none" strike="noStrike" dirty="0">
                          <a:solidFill>
                            <a:srgbClr val="000000"/>
                          </a:solidFill>
                          <a:latin typeface="宋体" panose="02010600030101010101" pitchFamily="2" charset="-122"/>
                          <a:ea typeface="宋体" panose="02010600030101010101" pitchFamily="2" charset="-122"/>
                        </a:rPr>
                        <a:t>（数据库及版本）</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600" b="0" i="0" u="none" strike="noStrike" dirty="0">
                          <a:solidFill>
                            <a:srgbClr val="000000"/>
                          </a:solidFill>
                          <a:latin typeface="宋体" panose="02010600030101010101" pitchFamily="2" charset="-122"/>
                          <a:ea typeface="宋体" panose="02010600030101010101" pitchFamily="2" charset="-122"/>
                        </a:rPr>
                        <a:t>国家</a:t>
                      </a:r>
                      <a:r>
                        <a:rPr lang="en-US" altLang="zh-CN" sz="1600" b="0" i="0" u="none" strike="noStrike" dirty="0">
                          <a:solidFill>
                            <a:srgbClr val="000000"/>
                          </a:solidFill>
                          <a:latin typeface="宋体" panose="02010600030101010101" pitchFamily="2" charset="-122"/>
                          <a:ea typeface="宋体" panose="02010600030101010101" pitchFamily="2" charset="-122"/>
                        </a:rPr>
                        <a:t>/</a:t>
                      </a:r>
                      <a:r>
                        <a:rPr lang="zh-CN" altLang="en-US" sz="1600" b="0" i="0" u="none" strike="noStrike" dirty="0">
                          <a:solidFill>
                            <a:srgbClr val="000000"/>
                          </a:solidFill>
                          <a:latin typeface="宋体" panose="02010600030101010101" pitchFamily="2" charset="-122"/>
                          <a:ea typeface="宋体" panose="02010600030101010101" pitchFamily="2" charset="-122"/>
                        </a:rPr>
                        <a:t>地区</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宋体" panose="02010600030101010101" pitchFamily="2" charset="-122"/>
                          <a:ea typeface="宋体" panose="02010600030101010101" pitchFamily="2" charset="-122"/>
                        </a:rPr>
                        <a:t>USSIC</a:t>
                      </a:r>
                      <a:r>
                        <a:rPr lang="zh-CN" altLang="en-US" sz="1600" b="0" i="0" u="none" strike="noStrike" dirty="0">
                          <a:solidFill>
                            <a:srgbClr val="000000"/>
                          </a:solidFill>
                          <a:latin typeface="宋体" panose="02010600030101010101" pitchFamily="2" charset="-122"/>
                          <a:ea typeface="宋体" panose="02010600030101010101" pitchFamily="2" charset="-122"/>
                        </a:rPr>
                        <a:t>代码</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panose="02010600030101010101" pitchFamily="2" charset="-122"/>
                          <a:ea typeface="宋体" panose="02010600030101010101" pitchFamily="2" charset="-122"/>
                        </a:rPr>
                        <a:t>国标行业代码</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600" b="0" i="0" u="none" strike="noStrike">
                          <a:solidFill>
                            <a:srgbClr val="000000"/>
                          </a:solidFill>
                          <a:latin typeface="宋体" panose="02010600030101010101" pitchFamily="2" charset="-122"/>
                          <a:ea typeface="宋体" panose="02010600030101010101" pitchFamily="2" charset="-122"/>
                        </a:rPr>
                        <a:t>独立性</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1600" b="1" i="0" u="none" strike="noStrike" dirty="0">
                          <a:solidFill>
                            <a:srgbClr val="000000"/>
                          </a:solidFill>
                          <a:latin typeface="宋体" panose="02010600030101010101" pitchFamily="2" charset="-122"/>
                          <a:ea typeface="宋体" panose="02010600030101010101" pitchFamily="2" charset="-122"/>
                        </a:rPr>
                        <a:t>选用的评估指标名称</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CN" altLang="en-US" sz="1600" b="1" i="0" u="none" strike="noStrike" dirty="0">
                          <a:solidFill>
                            <a:srgbClr val="000000"/>
                          </a:solidFill>
                          <a:latin typeface="宋体" panose="02010600030101010101" pitchFamily="2" charset="-122"/>
                          <a:ea typeface="宋体" panose="02010600030101010101" pitchFamily="2" charset="-122"/>
                        </a:rPr>
                        <a:t>选用的评估指标值</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xmlns="" val="10000"/>
                  </a:ext>
                </a:extLst>
              </a:tr>
              <a:tr h="0">
                <a:tc>
                  <a:txBody>
                    <a:bodyPr/>
                    <a:lstStyle/>
                    <a:p>
                      <a:pPr algn="ctr" fontAlgn="ctr"/>
                      <a:r>
                        <a:rPr lang="en-US" altLang="zh-CN" sz="1600" b="0" i="0" u="none" strike="noStrike">
                          <a:solidFill>
                            <a:srgbClr val="000000"/>
                          </a:solidFill>
                          <a:latin typeface="宋体" panose="02010600030101010101" pitchFamily="2" charset="-122"/>
                          <a:ea typeface="宋体" panose="02010600030101010101" pitchFamily="2" charset="-122"/>
                        </a:rPr>
                        <a:t>1</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ctr" fontAlgn="ctr"/>
                      <a:r>
                        <a:rPr lang="en-US" altLang="zh-CN" sz="1600" b="0" i="0" u="none" strike="noStrike">
                          <a:solidFill>
                            <a:srgbClr val="000000"/>
                          </a:solidFill>
                          <a:latin typeface="宋体" panose="02010600030101010101" pitchFamily="2" charset="-122"/>
                          <a:ea typeface="宋体" panose="02010600030101010101" pitchFamily="2" charset="-122"/>
                        </a:rPr>
                        <a:t>2</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ctr" fontAlgn="ctr"/>
                      <a:r>
                        <a:rPr lang="en-US" altLang="zh-CN" sz="1600" b="0" i="0" u="none" strike="noStrike">
                          <a:solidFill>
                            <a:srgbClr val="000000"/>
                          </a:solidFill>
                          <a:latin typeface="宋体" panose="02010600030101010101" pitchFamily="2" charset="-122"/>
                          <a:ea typeface="宋体" panose="02010600030101010101" pitchFamily="2" charset="-122"/>
                        </a:rPr>
                        <a:t>3</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0">
                <a:tc>
                  <a:txBody>
                    <a:bodyPr/>
                    <a:lstStyle/>
                    <a:p>
                      <a:pPr algn="ctr" fontAlgn="ctr"/>
                      <a:r>
                        <a:rPr lang="en-US" altLang="zh-CN" sz="1600" b="0" i="0" u="none" strike="noStrike">
                          <a:solidFill>
                            <a:srgbClr val="000000"/>
                          </a:solidFill>
                          <a:latin typeface="宋体" panose="02010600030101010101" pitchFamily="2" charset="-122"/>
                          <a:ea typeface="宋体" panose="02010600030101010101" pitchFamily="2" charset="-122"/>
                        </a:rPr>
                        <a:t>……</a:t>
                      </a: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zh-CN" altLang="en-US" sz="1600" b="0" i="0" u="none" strike="noStrike" dirty="0">
                        <a:solidFill>
                          <a:srgbClr val="000000"/>
                        </a:solidFill>
                        <a:latin typeface="宋体" panose="02010600030101010101" pitchFamily="2" charset="-122"/>
                        <a:ea typeface="宋体" panose="02010600030101010101" pitchFamily="2" charset="-122"/>
                      </a:endParaRPr>
                    </a:p>
                  </a:txBody>
                  <a:tcPr marL="5850" marR="5850" marT="58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3" name="矩形 2"/>
          <p:cNvSpPr/>
          <p:nvPr/>
        </p:nvSpPr>
        <p:spPr>
          <a:xfrm>
            <a:off x="2540635" y="1052830"/>
            <a:ext cx="108000" cy="108000"/>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a:off x="2030413" y="1671638"/>
            <a:ext cx="2376487" cy="2025650"/>
          </a:xfrm>
          <a:prstGeom prst="triangle">
            <a:avLst/>
          </a:prstGeom>
          <a:solidFill>
            <a:schemeClr val="tx1">
              <a:lumMod val="65000"/>
              <a:lumOff val="35000"/>
              <a:alpha val="14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TextBox 7"/>
          <p:cNvSpPr txBox="1">
            <a:spLocks noChangeArrowheads="1"/>
          </p:cNvSpPr>
          <p:nvPr/>
        </p:nvSpPr>
        <p:spPr bwMode="auto">
          <a:xfrm>
            <a:off x="2419350" y="1857375"/>
            <a:ext cx="1597025" cy="1938338"/>
          </a:xfrm>
          <a:prstGeom prst="rect">
            <a:avLst/>
          </a:prstGeom>
          <a:noFill/>
          <a:ln w="9525">
            <a:noFill/>
            <a:miter lim="800000"/>
          </a:ln>
        </p:spPr>
        <p:txBody>
          <a:bodyPr wrap="none">
            <a:spAutoFit/>
          </a:bodyPr>
          <a:lstStyle/>
          <a:p>
            <a:r>
              <a:rPr lang="en-US" altLang="zh-CN" sz="12000" dirty="0">
                <a:solidFill>
                  <a:schemeClr val="bg2"/>
                </a:solidFill>
                <a:latin typeface="Impact" panose="020B0806030902050204" pitchFamily="34" charset="0"/>
              </a:rPr>
              <a:t>01</a:t>
            </a:r>
            <a:endParaRPr lang="zh-CN" altLang="en-US" sz="12000" dirty="0">
              <a:solidFill>
                <a:schemeClr val="bg2"/>
              </a:solidFill>
              <a:latin typeface="Impact" panose="020B0806030902050204" pitchFamily="34" charset="0"/>
            </a:endParaRPr>
          </a:p>
        </p:txBody>
      </p:sp>
      <p:sp>
        <p:nvSpPr>
          <p:cNvPr id="9" name="TextBox 8"/>
          <p:cNvSpPr txBox="1"/>
          <p:nvPr/>
        </p:nvSpPr>
        <p:spPr>
          <a:xfrm>
            <a:off x="4431100" y="1912771"/>
            <a:ext cx="1569660" cy="923330"/>
          </a:xfrm>
          <a:prstGeom prst="rect">
            <a:avLst/>
          </a:prstGeom>
          <a:noFill/>
        </p:spPr>
        <p:txBody>
          <a:bodyPr wrap="none">
            <a:spAutoFit/>
          </a:bodyPr>
          <a:lstStyle/>
          <a:p>
            <a:pPr fontAlgn="auto">
              <a:spcBef>
                <a:spcPts val="0"/>
              </a:spcBef>
              <a:spcAft>
                <a:spcPts val="0"/>
              </a:spcAft>
              <a:defRPr/>
            </a:pPr>
            <a:r>
              <a:rPr lang="zh-CN" altLang="en-US" sz="5400" b="1"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概述</a:t>
            </a:r>
          </a:p>
        </p:txBody>
      </p:sp>
      <p:cxnSp>
        <p:nvCxnSpPr>
          <p:cNvPr id="11" name="直接连接符 10"/>
          <p:cNvCxnSpPr/>
          <p:nvPr/>
        </p:nvCxnSpPr>
        <p:spPr>
          <a:xfrm>
            <a:off x="4152900" y="2825750"/>
            <a:ext cx="3082925"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0" name="组合 12"/>
          <p:cNvGrpSpPr/>
          <p:nvPr/>
        </p:nvGrpSpPr>
        <p:grpSpPr bwMode="auto">
          <a:xfrm>
            <a:off x="4571999" y="2921000"/>
            <a:ext cx="1154350" cy="307777"/>
            <a:chOff x="1694389" y="3210529"/>
            <a:chExt cx="1154462" cy="307579"/>
          </a:xfrm>
        </p:grpSpPr>
        <p:sp>
          <p:nvSpPr>
            <p:cNvPr id="3" name="矩形 13"/>
            <p:cNvSpPr/>
            <p:nvPr/>
          </p:nvSpPr>
          <p:spPr>
            <a:xfrm flipH="1">
              <a:off x="1694389" y="3364419"/>
              <a:ext cx="71445"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TextBox 14"/>
            <p:cNvSpPr txBox="1"/>
            <p:nvPr/>
          </p:nvSpPr>
          <p:spPr>
            <a:xfrm>
              <a:off x="1766398" y="3210529"/>
              <a:ext cx="1082453"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依据、目的</a:t>
              </a:r>
            </a:p>
          </p:txBody>
        </p:sp>
      </p:grpSp>
      <p:grpSp>
        <p:nvGrpSpPr>
          <p:cNvPr id="12" name="组合 15"/>
          <p:cNvGrpSpPr/>
          <p:nvPr/>
        </p:nvGrpSpPr>
        <p:grpSpPr bwMode="auto">
          <a:xfrm>
            <a:off x="5973762" y="2921000"/>
            <a:ext cx="1154351" cy="307777"/>
            <a:chOff x="1694389" y="3537386"/>
            <a:chExt cx="1154463" cy="307579"/>
          </a:xfrm>
        </p:grpSpPr>
        <p:sp>
          <p:nvSpPr>
            <p:cNvPr id="5" name="矩形 16"/>
            <p:cNvSpPr/>
            <p:nvPr/>
          </p:nvSpPr>
          <p:spPr>
            <a:xfrm flipH="1">
              <a:off x="1694389" y="3691276"/>
              <a:ext cx="71444" cy="7139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Box 17"/>
            <p:cNvSpPr txBox="1"/>
            <p:nvPr/>
          </p:nvSpPr>
          <p:spPr>
            <a:xfrm>
              <a:off x="1766399" y="3537386"/>
              <a:ext cx="1082453"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限制和要求</a:t>
              </a:r>
            </a:p>
          </p:txBody>
        </p:sp>
      </p:grpSp>
      <p:grpSp>
        <p:nvGrpSpPr>
          <p:cNvPr id="13" name="组合 18"/>
          <p:cNvGrpSpPr/>
          <p:nvPr/>
        </p:nvGrpSpPr>
        <p:grpSpPr bwMode="auto">
          <a:xfrm>
            <a:off x="4571998" y="3281363"/>
            <a:ext cx="974814" cy="307777"/>
            <a:chOff x="1694389" y="3875939"/>
            <a:chExt cx="974909" cy="307579"/>
          </a:xfrm>
        </p:grpSpPr>
        <p:sp>
          <p:nvSpPr>
            <p:cNvPr id="7" name="矩形 19"/>
            <p:cNvSpPr/>
            <p:nvPr/>
          </p:nvSpPr>
          <p:spPr>
            <a:xfrm flipH="1">
              <a:off x="1694389" y="4029829"/>
              <a:ext cx="71445" cy="7139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1" name="TextBox 20"/>
            <p:cNvSpPr txBox="1"/>
            <p:nvPr/>
          </p:nvSpPr>
          <p:spPr>
            <a:xfrm>
              <a:off x="1766399" y="3875939"/>
              <a:ext cx="902899" cy="307579"/>
            </a:xfrm>
            <a:prstGeom prst="rect">
              <a:avLst/>
            </a:prstGeom>
            <a:noFill/>
          </p:spPr>
          <p:txBody>
            <a:bodyPr wrap="none">
              <a:spAutoFit/>
            </a:bodyPr>
            <a:lstStyle/>
            <a:p>
              <a:pPr fontAlgn="auto">
                <a:spcBef>
                  <a:spcPts val="0"/>
                </a:spcBef>
                <a:spcAft>
                  <a:spcPts val="0"/>
                </a:spcAft>
                <a:defRPr/>
              </a:pPr>
              <a:r>
                <a:rPr lang="zh-CN" altLang="en-US" sz="1400" dirty="0">
                  <a:solidFill>
                    <a:schemeClr val="tx1">
                      <a:lumMod val="65000"/>
                      <a:lumOff val="35000"/>
                      <a:alpha val="91000"/>
                    </a:schemeClr>
                  </a:solidFill>
                  <a:latin typeface="微软雅黑" panose="020B0503020204020204" pitchFamily="34" charset="-122"/>
                  <a:ea typeface="微软雅黑" panose="020B0503020204020204" pitchFamily="34" charset="-122"/>
                  <a:cs typeface="方正豪体简体" panose="03000509000000000000" pitchFamily="65" charset="-122"/>
                </a:rPr>
                <a:t>文档结构</a:t>
              </a:r>
            </a:p>
          </p:txBody>
        </p:sp>
      </p:grpSp>
      <p:sp>
        <p:nvSpPr>
          <p:cNvPr id="18" name="矩形 17"/>
          <p:cNvSpPr/>
          <p:nvPr/>
        </p:nvSpPr>
        <p:spPr>
          <a:xfrm>
            <a:off x="714348" y="428610"/>
            <a:ext cx="3000396" cy="428628"/>
          </a:xfrm>
          <a:prstGeom prst="rect">
            <a:avLst/>
          </a:prstGeom>
        </p:spPr>
        <p:txBody>
          <a:bodyPr wrap="square" anchor="ctr" anchorCtr="0">
            <a:noAutofit/>
          </a:bodyPr>
          <a:lstStyle/>
          <a:p>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Part1 </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同期资料模板介绍</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kern="0" dirty="0">
                <a:solidFill>
                  <a:schemeClr val="tx1">
                    <a:lumMod val="65000"/>
                    <a:lumOff val="35000"/>
                  </a:schemeClr>
                </a:solidFill>
                <a:latin typeface="微软雅黑" panose="020B0503020204020204" pitchFamily="34" charset="-122"/>
                <a:ea typeface="微软雅黑" panose="020B0503020204020204" pitchFamily="34" charset="-122"/>
              </a:rPr>
              <a:t>概述</a:t>
            </a:r>
            <a:endParaRPr lang="zh-CN" altLang="en-US" sz="1700" b="1" dirty="0">
              <a:solidFill>
                <a:schemeClr val="tx1">
                  <a:lumMod val="65000"/>
                  <a:lumOff val="35000"/>
                </a:schemeClr>
              </a:solidFill>
            </a:endParaRPr>
          </a:p>
        </p:txBody>
      </p:sp>
      <p:sp>
        <p:nvSpPr>
          <p:cNvPr id="8" name="Freeform 6"/>
          <p:cNvSpPr/>
          <p:nvPr/>
        </p:nvSpPr>
        <p:spPr bwMode="auto">
          <a:xfrm>
            <a:off x="642910" y="1071552"/>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18750"/>
            <a:ext cx="2374368"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1.1</a:t>
            </a:r>
            <a:r>
              <a:rPr lang="zh-CN" altLang="en-US" sz="1600" dirty="0">
                <a:latin typeface="微软雅黑" panose="020B0503020204020204" pitchFamily="34" charset="-122"/>
                <a:ea typeface="微软雅黑" panose="020B0503020204020204" pitchFamily="34" charset="-122"/>
              </a:rPr>
              <a:t> 法规依据及文档目的</a:t>
            </a:r>
          </a:p>
        </p:txBody>
      </p:sp>
      <p:sp>
        <p:nvSpPr>
          <p:cNvPr id="2049" name="Rectangle 1"/>
          <p:cNvSpPr>
            <a:spLocks noChangeArrowheads="1"/>
          </p:cNvSpPr>
          <p:nvPr/>
        </p:nvSpPr>
        <p:spPr bwMode="auto">
          <a:xfrm>
            <a:off x="1000100" y="1347614"/>
            <a:ext cx="6786610" cy="277973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406400" algn="l" defTabSz="914400" rtl="0" eaLnBrk="1" fontAlgn="base" latinLnBrk="0" hangingPunct="1">
              <a:lnSpc>
                <a:spcPts val="2500"/>
              </a:lnSpc>
              <a:spcBef>
                <a:spcPts val="600"/>
              </a:spcBef>
              <a:spcAft>
                <a:spcPct val="0"/>
              </a:spcAft>
              <a:buClrTx/>
              <a:buSzTx/>
              <a:buFontTx/>
              <a:buNone/>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本文档根据</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中华人民共和国企业所得税法</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第六章、</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中华人民共和国企业所得税法实施细则</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第六章及</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国家</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税务总局</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关于完善关联和同期资料管理有关事项的公告</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（国家税务总局公告</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2016</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年第</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42</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号）中对关联交易同期资料准备的相关规定制作完成。</a:t>
            </a:r>
            <a:endPar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406400" algn="l" defTabSz="914400" rtl="0" eaLnBrk="0" fontAlgn="base" latinLnBrk="0" hangingPunct="0">
              <a:lnSpc>
                <a:spcPts val="2500"/>
              </a:lnSpc>
              <a:spcBef>
                <a:spcPts val="600"/>
              </a:spcBef>
              <a:spcAft>
                <a:spcPct val="0"/>
              </a:spcAft>
              <a:buClrTx/>
              <a:buSzTx/>
              <a:buFontTx/>
              <a:buNone/>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以上述法规为指导，在对受测关联交易信息及财务数据的收集和分析基础上，测定</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企业简称</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关联交易的转让定价安排与公平交易原则的拟合程度，并最终形成本文档，以保证</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企业简称</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a:t>
            </a: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能履行准备并</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a:p>
            <a:pPr marL="0" marR="0" lvl="0" algn="l" defTabSz="914400" rtl="0" eaLnBrk="0" fontAlgn="base" latinLnBrk="0" hangingPunct="0">
              <a:lnSpc>
                <a:spcPts val="2500"/>
              </a:lnSpc>
              <a:spcBef>
                <a:spcPts val="0"/>
              </a:spcBef>
              <a:spcAft>
                <a:spcPct val="0"/>
              </a:spcAft>
              <a:buClrTx/>
              <a:buSzTx/>
              <a:buFontTx/>
              <a:buNone/>
            </a:pPr>
            <a:r>
              <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提交关联交易同期资料的法定义务。</a:t>
            </a:r>
            <a:endParaRPr kumimoji="0" 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kern="0" dirty="0">
                <a:solidFill>
                  <a:schemeClr val="tx1">
                    <a:lumMod val="65000"/>
                    <a:lumOff val="35000"/>
                  </a:schemeClr>
                </a:solidFill>
                <a:latin typeface="微软雅黑" panose="020B0503020204020204" pitchFamily="34" charset="-122"/>
                <a:ea typeface="微软雅黑" panose="020B0503020204020204" pitchFamily="34" charset="-122"/>
              </a:rPr>
              <a:t>概述</a:t>
            </a:r>
            <a:endParaRPr lang="zh-CN" altLang="en-US" sz="1700" b="1" dirty="0">
              <a:solidFill>
                <a:schemeClr val="tx1">
                  <a:lumMod val="65000"/>
                  <a:lumOff val="35000"/>
                </a:schemeClr>
              </a:solidFill>
            </a:endParaRPr>
          </a:p>
        </p:txBody>
      </p:sp>
      <p:sp>
        <p:nvSpPr>
          <p:cNvPr id="8" name="Freeform 6"/>
          <p:cNvSpPr/>
          <p:nvPr/>
        </p:nvSpPr>
        <p:spPr bwMode="auto">
          <a:xfrm>
            <a:off x="642910" y="1071552"/>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9" name="矩形 8"/>
          <p:cNvSpPr/>
          <p:nvPr/>
        </p:nvSpPr>
        <p:spPr>
          <a:xfrm>
            <a:off x="1357290" y="1018750"/>
            <a:ext cx="1561646"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1.2 </a:t>
            </a:r>
            <a:r>
              <a:rPr lang="zh-CN" altLang="en-US" sz="1600" dirty="0">
                <a:latin typeface="微软雅黑" panose="020B0503020204020204" pitchFamily="34" charset="-122"/>
                <a:ea typeface="微软雅黑" panose="020B0503020204020204" pitchFamily="34" charset="-122"/>
              </a:rPr>
              <a:t>限制和要求</a:t>
            </a:r>
          </a:p>
        </p:txBody>
      </p:sp>
      <p:sp>
        <p:nvSpPr>
          <p:cNvPr id="2049" name="Rectangle 1"/>
          <p:cNvSpPr>
            <a:spLocks noChangeArrowheads="1"/>
          </p:cNvSpPr>
          <p:nvPr/>
        </p:nvSpPr>
        <p:spPr bwMode="auto">
          <a:xfrm>
            <a:off x="827584" y="1356127"/>
            <a:ext cx="7358114" cy="3159839"/>
          </a:xfrm>
          <a:prstGeom prst="rect">
            <a:avLst/>
          </a:prstGeom>
          <a:noFill/>
          <a:ln w="9525">
            <a:noFill/>
            <a:miter lim="800000"/>
          </a:ln>
          <a:effectLst/>
        </p:spPr>
        <p:txBody>
          <a:bodyPr vert="horz" wrap="square" lIns="91440" tIns="45720" rIns="91440" bIns="45720" numCol="1" anchor="ctr" anchorCtr="0" compatLnSpc="1">
            <a:spAutoFit/>
          </a:bodyPr>
          <a:lstStyle/>
          <a:p>
            <a:pPr indent="360045">
              <a:lnSpc>
                <a:spcPts val="2200"/>
              </a:lnSpc>
              <a:spcBef>
                <a:spcPts val="0"/>
              </a:spcBef>
            </a:pPr>
            <a:r>
              <a:rPr lang="zh-CN" altLang="en-US" sz="1600" dirty="0">
                <a:latin typeface="微软雅黑" panose="020B0503020204020204" pitchFamily="34" charset="-122"/>
                <a:ea typeface="微软雅黑" panose="020B0503020204020204" pitchFamily="34" charset="-122"/>
              </a:rPr>
              <a:t>本文档的分析以</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企业简称</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特定的事实和情况为基础，不应适用于本企业以外的其他纳税人。此外，本文档的结论也不适用于除本企业以外的其他公司。</a:t>
            </a:r>
          </a:p>
          <a:p>
            <a:pPr indent="360045">
              <a:lnSpc>
                <a:spcPts val="2200"/>
              </a:lnSpc>
              <a:spcBef>
                <a:spcPts val="0"/>
              </a:spcBef>
            </a:pPr>
            <a:r>
              <a:rPr lang="zh-CN" altLang="en-US" sz="1600" dirty="0">
                <a:latin typeface="微软雅黑" panose="020B0503020204020204" pitchFamily="34" charset="-122"/>
                <a:ea typeface="微软雅黑" panose="020B0503020204020204" pitchFamily="34" charset="-122"/>
              </a:rPr>
              <a:t>本文档所含的分析和结论是在以下信息的基础上获得的：</a:t>
            </a:r>
          </a:p>
          <a:p>
            <a:pPr lvl="0" indent="360045">
              <a:lnSpc>
                <a:spcPts val="2200"/>
              </a:lnSpc>
              <a:spcBef>
                <a:spcPts val="0"/>
              </a:spcBef>
              <a:buFont typeface="Wingdings" panose="05000000000000000000" pitchFamily="2" charset="2"/>
              <a:buChar char="Ø"/>
            </a:pPr>
            <a:r>
              <a:rPr lang="zh-CN" altLang="en-US" sz="1600" dirty="0">
                <a:latin typeface="宋体" panose="02010600030101010101" pitchFamily="2" charset="-122"/>
              </a:rPr>
              <a:t>管理层提供的信息，包括相关事实、财务和其他背景信息（包括法律协议和其他相关文件）及设想；</a:t>
            </a:r>
          </a:p>
          <a:p>
            <a:pPr lvl="0" indent="360045">
              <a:lnSpc>
                <a:spcPts val="2200"/>
              </a:lnSpc>
              <a:spcBef>
                <a:spcPts val="0"/>
              </a:spcBef>
              <a:buFont typeface="Wingdings" panose="05000000000000000000" pitchFamily="2" charset="2"/>
              <a:buChar char="Ø"/>
            </a:pPr>
            <a:r>
              <a:rPr lang="zh-CN" altLang="en-US" sz="1600" dirty="0">
                <a:latin typeface="宋体" panose="02010600030101010101" pitchFamily="2" charset="-122"/>
              </a:rPr>
              <a:t>从公开渠道可获取的信息资源，包括（但不限于）由电子商业数据库提供商</a:t>
            </a:r>
            <a:r>
              <a:rPr lang="en-US" altLang="zh-CN" sz="1600" dirty="0">
                <a:latin typeface="宋体" panose="02010600030101010101" pitchFamily="2" charset="-122"/>
              </a:rPr>
              <a:t>Bureau van </a:t>
            </a:r>
            <a:r>
              <a:rPr lang="en-US" altLang="zh-CN" sz="1600" dirty="0" err="1">
                <a:latin typeface="宋体" panose="02010600030101010101" pitchFamily="2" charset="-122"/>
              </a:rPr>
              <a:t>Dijk</a:t>
            </a:r>
            <a:r>
              <a:rPr lang="zh-CN" altLang="en-US" sz="1600" dirty="0">
                <a:latin typeface="宋体" panose="02010600030101010101" pitchFamily="2" charset="-122"/>
              </a:rPr>
              <a:t>（简称</a:t>
            </a:r>
            <a:r>
              <a:rPr lang="en-US" altLang="zh-CN" sz="1600" dirty="0">
                <a:latin typeface="宋体" panose="02010600030101010101" pitchFamily="2" charset="-122"/>
              </a:rPr>
              <a:t>BVD</a:t>
            </a:r>
            <a:r>
              <a:rPr lang="zh-CN" altLang="en-US" sz="1600" dirty="0">
                <a:latin typeface="宋体" panose="02010600030101010101" pitchFamily="2" charset="-122"/>
              </a:rPr>
              <a:t>）发布的</a:t>
            </a:r>
            <a:r>
              <a:rPr lang="en-US" altLang="zh-CN" sz="1600" dirty="0">
                <a:latin typeface="宋体" panose="02010600030101010101" pitchFamily="2" charset="-122"/>
              </a:rPr>
              <a:t>OSIRIS</a:t>
            </a:r>
            <a:r>
              <a:rPr lang="zh-CN" altLang="en-US" sz="1600" dirty="0">
                <a:latin typeface="宋体" panose="02010600030101010101" pitchFamily="2" charset="-122"/>
              </a:rPr>
              <a:t>数据库，公司官方网站和年报，以及提供行业和市场公开调研数据及分析的出版物；</a:t>
            </a:r>
          </a:p>
          <a:p>
            <a:pPr lvl="0" indent="360045">
              <a:lnSpc>
                <a:spcPts val="2200"/>
              </a:lnSpc>
              <a:spcBef>
                <a:spcPts val="0"/>
              </a:spcBef>
              <a:buFont typeface="Wingdings" panose="05000000000000000000" pitchFamily="2" charset="2"/>
              <a:buChar char="Ø"/>
            </a:pPr>
            <a:r>
              <a:rPr lang="zh-CN" altLang="en-US" sz="1600" dirty="0">
                <a:latin typeface="宋体" panose="02010600030101010101" pitchFamily="2" charset="-122"/>
              </a:rPr>
              <a:t>对</a:t>
            </a:r>
            <a:r>
              <a:rPr lang="en-US" altLang="zh-CN" sz="1600" dirty="0">
                <a:latin typeface="宋体" panose="02010600030101010101" pitchFamily="2" charset="-122"/>
              </a:rPr>
              <a:t>《</a:t>
            </a:r>
            <a:r>
              <a:rPr lang="zh-CN" altLang="en-US" sz="1600" dirty="0">
                <a:latin typeface="宋体" panose="02010600030101010101" pitchFamily="2" charset="-122"/>
              </a:rPr>
              <a:t>中华人民共和国企业所得税法</a:t>
            </a:r>
            <a:r>
              <a:rPr lang="en-US" altLang="zh-CN" sz="1600" dirty="0">
                <a:latin typeface="宋体" panose="02010600030101010101" pitchFamily="2" charset="-122"/>
              </a:rPr>
              <a:t>》</a:t>
            </a:r>
            <a:r>
              <a:rPr lang="zh-CN" altLang="en-US" sz="1600" dirty="0">
                <a:latin typeface="宋体" panose="02010600030101010101" pitchFamily="2" charset="-122"/>
              </a:rPr>
              <a:t>及其实施细则、行政管理规章、</a:t>
            </a:r>
            <a:endParaRPr lang="en-US" altLang="zh-CN" sz="1600" dirty="0">
              <a:latin typeface="宋体" panose="02010600030101010101" pitchFamily="2" charset="-122"/>
            </a:endParaRPr>
          </a:p>
          <a:p>
            <a:pPr lvl="0">
              <a:lnSpc>
                <a:spcPts val="2200"/>
              </a:lnSpc>
              <a:spcBef>
                <a:spcPts val="0"/>
              </a:spcBef>
            </a:pPr>
            <a:r>
              <a:rPr lang="zh-CN" altLang="en-US" sz="1600" dirty="0">
                <a:latin typeface="宋体" panose="02010600030101010101" pitchFamily="2" charset="-122"/>
              </a:rPr>
              <a:t>公开发布的相关法规和条例的理解或阐述，以及其他在报告完成时已做</a:t>
            </a:r>
            <a:endParaRPr lang="en-US" altLang="zh-CN" sz="1600" dirty="0">
              <a:latin typeface="宋体" panose="02010600030101010101" pitchFamily="2" charset="-122"/>
            </a:endParaRPr>
          </a:p>
          <a:p>
            <a:pPr lvl="0">
              <a:lnSpc>
                <a:spcPts val="2200"/>
              </a:lnSpc>
              <a:spcBef>
                <a:spcPts val="0"/>
              </a:spcBef>
            </a:pPr>
            <a:r>
              <a:rPr lang="zh-CN" altLang="en-US" sz="1600" dirty="0">
                <a:latin typeface="宋体" panose="02010600030101010101" pitchFamily="2" charset="-122"/>
              </a:rPr>
              <a:t>出的指导文件。</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14348" y="428610"/>
            <a:ext cx="1826141" cy="428628"/>
          </a:xfrm>
          <a:prstGeom prst="rect">
            <a:avLst/>
          </a:prstGeom>
        </p:spPr>
        <p:txBody>
          <a:bodyPr wrap="square" anchor="ctr" anchorCtr="0">
            <a:noAutofit/>
          </a:bodyPr>
          <a:lstStyle/>
          <a:p>
            <a:r>
              <a:rPr lang="zh-CN" altLang="en-US" sz="1700" b="1" kern="0" dirty="0">
                <a:solidFill>
                  <a:schemeClr val="tx1">
                    <a:lumMod val="65000"/>
                    <a:lumOff val="35000"/>
                  </a:schemeClr>
                </a:solidFill>
                <a:latin typeface="微软雅黑" panose="020B0503020204020204" pitchFamily="34" charset="-122"/>
                <a:ea typeface="微软雅黑" panose="020B0503020204020204" pitchFamily="34" charset="-122"/>
              </a:rPr>
              <a:t>概述</a:t>
            </a:r>
            <a:endParaRPr lang="zh-CN" altLang="en-US" sz="1700" b="1" dirty="0">
              <a:solidFill>
                <a:schemeClr val="tx1">
                  <a:lumMod val="65000"/>
                  <a:lumOff val="35000"/>
                </a:schemeClr>
              </a:solidFill>
            </a:endParaRPr>
          </a:p>
        </p:txBody>
      </p:sp>
      <p:sp>
        <p:nvSpPr>
          <p:cNvPr id="6" name="Freeform 6"/>
          <p:cNvSpPr/>
          <p:nvPr/>
        </p:nvSpPr>
        <p:spPr bwMode="auto">
          <a:xfrm>
            <a:off x="623828" y="968368"/>
            <a:ext cx="642942" cy="285752"/>
          </a:xfrm>
          <a:custGeom>
            <a:avLst/>
            <a:gdLst>
              <a:gd name="T0" fmla="*/ 2147483647 w 2306"/>
              <a:gd name="T1" fmla="*/ 2147483647 h 732"/>
              <a:gd name="T2" fmla="*/ 0 w 2306"/>
              <a:gd name="T3" fmla="*/ 2147483647 h 732"/>
              <a:gd name="T4" fmla="*/ 2147483647 w 2306"/>
              <a:gd name="T5" fmla="*/ 2147483647 h 732"/>
              <a:gd name="T6" fmla="*/ 0 w 2306"/>
              <a:gd name="T7" fmla="*/ 0 h 732"/>
              <a:gd name="T8" fmla="*/ 2147483647 w 2306"/>
              <a:gd name="T9" fmla="*/ 0 h 732"/>
              <a:gd name="T10" fmla="*/ 2147483647 w 2306"/>
              <a:gd name="T11" fmla="*/ 2147483647 h 732"/>
              <a:gd name="T12" fmla="*/ 2147483647 w 2306"/>
              <a:gd name="T13" fmla="*/ 2147483647 h 732"/>
              <a:gd name="T14" fmla="*/ 0 60000 65536"/>
              <a:gd name="T15" fmla="*/ 0 60000 65536"/>
              <a:gd name="T16" fmla="*/ 0 60000 65536"/>
              <a:gd name="T17" fmla="*/ 0 60000 65536"/>
              <a:gd name="T18" fmla="*/ 0 60000 65536"/>
              <a:gd name="T19" fmla="*/ 0 60000 65536"/>
              <a:gd name="T20" fmla="*/ 0 60000 65536"/>
              <a:gd name="T21" fmla="*/ 0 w 2306"/>
              <a:gd name="T22" fmla="*/ 0 h 732"/>
              <a:gd name="T23" fmla="*/ 2306 w 2306"/>
              <a:gd name="T24" fmla="*/ 732 h 7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06" h="732">
                <a:moveTo>
                  <a:pt x="1984" y="732"/>
                </a:moveTo>
                <a:lnTo>
                  <a:pt x="0" y="732"/>
                </a:lnTo>
                <a:lnTo>
                  <a:pt x="321" y="366"/>
                </a:lnTo>
                <a:lnTo>
                  <a:pt x="0" y="0"/>
                </a:lnTo>
                <a:lnTo>
                  <a:pt x="1984" y="0"/>
                </a:lnTo>
                <a:lnTo>
                  <a:pt x="2306" y="366"/>
                </a:lnTo>
                <a:lnTo>
                  <a:pt x="1984" y="732"/>
                </a:lnTo>
                <a:close/>
              </a:path>
            </a:pathLst>
          </a:custGeom>
          <a:solidFill>
            <a:schemeClr val="tx2"/>
          </a:solidFill>
          <a:ln w="9525">
            <a:noFill/>
            <a:round/>
          </a:ln>
        </p:spPr>
        <p:txBody>
          <a:bodyPr/>
          <a:lstStyle/>
          <a:p>
            <a:endParaRPr lang="zh-CN" altLang="en-US" dirty="0"/>
          </a:p>
        </p:txBody>
      </p:sp>
      <p:sp>
        <p:nvSpPr>
          <p:cNvPr id="10" name="矩形 9"/>
          <p:cNvSpPr/>
          <p:nvPr/>
        </p:nvSpPr>
        <p:spPr>
          <a:xfrm>
            <a:off x="1338208" y="915566"/>
            <a:ext cx="1356462" cy="338554"/>
          </a:xfrm>
          <a:prstGeom prst="rect">
            <a:avLst/>
          </a:prstGeom>
        </p:spPr>
        <p:txBody>
          <a:bodyPr wrap="none">
            <a:spAutoFit/>
          </a:bodyPr>
          <a:lstStyle/>
          <a:p>
            <a:r>
              <a:rPr lang="en-US" altLang="zh-CN" sz="1600" dirty="0">
                <a:latin typeface="微软雅黑" panose="020B0503020204020204" pitchFamily="34" charset="-122"/>
                <a:ea typeface="微软雅黑" panose="020B0503020204020204" pitchFamily="34" charset="-122"/>
              </a:rPr>
              <a:t>1.3 </a:t>
            </a:r>
            <a:r>
              <a:rPr lang="zh-CN" altLang="en-US" sz="1600" dirty="0">
                <a:latin typeface="微软雅黑" panose="020B0503020204020204" pitchFamily="34" charset="-122"/>
                <a:ea typeface="微软雅黑" panose="020B0503020204020204" pitchFamily="34" charset="-122"/>
              </a:rPr>
              <a:t>文档结构</a:t>
            </a:r>
          </a:p>
        </p:txBody>
      </p:sp>
      <p:sp>
        <p:nvSpPr>
          <p:cNvPr id="11" name="矩形 10"/>
          <p:cNvSpPr/>
          <p:nvPr/>
        </p:nvSpPr>
        <p:spPr>
          <a:xfrm>
            <a:off x="1399386" y="1275606"/>
            <a:ext cx="2236510" cy="338554"/>
          </a:xfrm>
          <a:prstGeom prst="rect">
            <a:avLst/>
          </a:prstGeom>
        </p:spPr>
        <p:txBody>
          <a:bodyPr wrap="none">
            <a:spAutoFit/>
          </a:bodyPr>
          <a:lstStyle/>
          <a:p>
            <a:r>
              <a:rPr lang="zh-CN" altLang="en-US" sz="1600" dirty="0">
                <a:latin typeface="微软雅黑" panose="020B0503020204020204" pitchFamily="34" charset="-122"/>
                <a:ea typeface="微软雅黑" panose="020B0503020204020204" pitchFamily="34" charset="-122"/>
              </a:rPr>
              <a:t>简单说明本文档结构。</a:t>
            </a:r>
          </a:p>
        </p:txBody>
      </p:sp>
      <p:graphicFrame>
        <p:nvGraphicFramePr>
          <p:cNvPr id="2" name="表格 1"/>
          <p:cNvGraphicFramePr>
            <a:graphicFrameLocks noGrp="1"/>
          </p:cNvGraphicFramePr>
          <p:nvPr/>
        </p:nvGraphicFramePr>
        <p:xfrm>
          <a:off x="1357324" y="1635646"/>
          <a:ext cx="5581066" cy="3246128"/>
        </p:xfrm>
        <a:graphic>
          <a:graphicData uri="http://schemas.openxmlformats.org/drawingml/2006/table">
            <a:tbl>
              <a:tblPr>
                <a:solidFill>
                  <a:srgbClr val="4C9CC0"/>
                </a:solidFill>
                <a:tableStyleId>{00A15C55-8517-42AA-B614-E9B94910E393}</a:tableStyleId>
              </a:tblPr>
              <a:tblGrid>
                <a:gridCol w="2592288">
                  <a:extLst>
                    <a:ext uri="{9D8B030D-6E8A-4147-A177-3AD203B41FA5}">
                      <a16:colId xmlns:a16="http://schemas.microsoft.com/office/drawing/2014/main" xmlns="" val="20000"/>
                    </a:ext>
                  </a:extLst>
                </a:gridCol>
                <a:gridCol w="2988778">
                  <a:extLst>
                    <a:ext uri="{9D8B030D-6E8A-4147-A177-3AD203B41FA5}">
                      <a16:colId xmlns:a16="http://schemas.microsoft.com/office/drawing/2014/main" xmlns="" val="20001"/>
                    </a:ext>
                  </a:extLst>
                </a:gridCol>
              </a:tblGrid>
              <a:tr h="176530">
                <a:tc>
                  <a:txBody>
                    <a:bodyPr/>
                    <a:lstStyle/>
                    <a:p>
                      <a:pPr algn="l" fontAlgn="ctr"/>
                      <a:r>
                        <a:rPr lang="en-US" sz="1300" u="none" strike="noStrike">
                          <a:effectLst/>
                        </a:rPr>
                        <a:t>1. 概述</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rgbClr val="BAE4FE"/>
                    </a:solidFill>
                  </a:tcPr>
                </a:tc>
                <a:tc>
                  <a:txBody>
                    <a:bodyPr/>
                    <a:lstStyle/>
                    <a:p>
                      <a:pPr algn="l" fontAlgn="ctr"/>
                      <a:r>
                        <a:rPr lang="en-US" sz="1300" u="none" strike="noStrike">
                          <a:effectLst/>
                        </a:rPr>
                        <a:t>4 关联交易</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rgbClr val="BAE4FE"/>
                    </a:solidFill>
                  </a:tcPr>
                </a:tc>
                <a:extLst>
                  <a:ext uri="{0D108BD9-81ED-4DB2-BD59-A6C34878D82A}">
                    <a16:rowId xmlns:a16="http://schemas.microsoft.com/office/drawing/2014/main" xmlns="" val="10000"/>
                  </a:ext>
                </a:extLst>
              </a:tr>
              <a:tr h="176530">
                <a:tc>
                  <a:txBody>
                    <a:bodyPr/>
                    <a:lstStyle/>
                    <a:p>
                      <a:pPr algn="l" fontAlgn="ctr"/>
                      <a:r>
                        <a:rPr lang="en-US" sz="1300" u="none" strike="noStrike" dirty="0">
                          <a:effectLst/>
                        </a:rPr>
                        <a:t>1.1 </a:t>
                      </a:r>
                      <a:r>
                        <a:rPr lang="en-US" sz="1300" u="none" strike="noStrike" dirty="0" err="1">
                          <a:effectLst/>
                        </a:rPr>
                        <a:t>法规依据及文档目的</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algn="l" fontAlgn="ctr"/>
                      <a:r>
                        <a:rPr lang="en-US" sz="1300" u="none" strike="noStrike" dirty="0">
                          <a:effectLst/>
                        </a:rPr>
                        <a:t>4.1 </a:t>
                      </a:r>
                      <a:r>
                        <a:rPr lang="en-US" sz="1300" u="none" strike="noStrike" dirty="0" err="1">
                          <a:effectLst/>
                        </a:rPr>
                        <a:t>关联交易概况</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extLst>
                  <a:ext uri="{0D108BD9-81ED-4DB2-BD59-A6C34878D82A}">
                    <a16:rowId xmlns:a16="http://schemas.microsoft.com/office/drawing/2014/main" xmlns="" val="10001"/>
                  </a:ext>
                </a:extLst>
              </a:tr>
              <a:tr h="176530">
                <a:tc>
                  <a:txBody>
                    <a:bodyPr/>
                    <a:lstStyle/>
                    <a:p>
                      <a:pPr algn="l" fontAlgn="ctr"/>
                      <a:r>
                        <a:rPr lang="en-US" sz="1300" u="none" strike="noStrike">
                          <a:effectLst/>
                        </a:rPr>
                        <a:t>1.2限制和要求</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tc>
                  <a:txBody>
                    <a:bodyPr/>
                    <a:lstStyle/>
                    <a:p>
                      <a:pPr algn="l" fontAlgn="ctr"/>
                      <a:r>
                        <a:rPr lang="en-US" sz="1300" u="none" strike="noStrike" dirty="0">
                          <a:effectLst/>
                        </a:rPr>
                        <a:t>4.2 </a:t>
                      </a:r>
                      <a:r>
                        <a:rPr lang="en-US" sz="1300" u="none" strike="noStrike" dirty="0" err="1">
                          <a:effectLst/>
                        </a:rPr>
                        <a:t>价值链分析</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extLst>
                  <a:ext uri="{0D108BD9-81ED-4DB2-BD59-A6C34878D82A}">
                    <a16:rowId xmlns:a16="http://schemas.microsoft.com/office/drawing/2014/main" xmlns="" val="10002"/>
                  </a:ext>
                </a:extLst>
              </a:tr>
              <a:tr h="176530">
                <a:tc>
                  <a:txBody>
                    <a:bodyPr/>
                    <a:lstStyle/>
                    <a:p>
                      <a:pPr algn="l" fontAlgn="ctr"/>
                      <a:r>
                        <a:rPr lang="en-US" sz="1300" u="none" strike="noStrike">
                          <a:effectLst/>
                        </a:rPr>
                        <a:t>1.3 文档结构</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algn="l" fontAlgn="ctr"/>
                      <a:r>
                        <a:rPr lang="en-US" sz="1300" u="none" strike="noStrike" dirty="0">
                          <a:effectLst/>
                        </a:rPr>
                        <a:t>4.3 </a:t>
                      </a:r>
                      <a:r>
                        <a:rPr lang="en-US" sz="1300" u="none" strike="noStrike" dirty="0" err="1">
                          <a:effectLst/>
                        </a:rPr>
                        <a:t>对外投资</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extLst>
                  <a:ext uri="{0D108BD9-81ED-4DB2-BD59-A6C34878D82A}">
                    <a16:rowId xmlns:a16="http://schemas.microsoft.com/office/drawing/2014/main" xmlns="" val="10003"/>
                  </a:ext>
                </a:extLst>
              </a:tr>
              <a:tr h="176530">
                <a:tc>
                  <a:txBody>
                    <a:bodyPr/>
                    <a:lstStyle/>
                    <a:p>
                      <a:pPr algn="l" fontAlgn="ctr"/>
                      <a:r>
                        <a:rPr lang="en-US" sz="1300" u="none" strike="noStrike">
                          <a:effectLst/>
                        </a:rPr>
                        <a:t>2 企业概况</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rgbClr val="BAE4FE"/>
                    </a:solidFill>
                  </a:tcPr>
                </a:tc>
                <a:tc>
                  <a:txBody>
                    <a:bodyPr/>
                    <a:lstStyle/>
                    <a:p>
                      <a:pPr algn="l" fontAlgn="ctr"/>
                      <a:r>
                        <a:rPr lang="en-US" sz="1300" u="none" strike="noStrike">
                          <a:effectLst/>
                        </a:rPr>
                        <a:t>4.4 关联股权转让</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extLst>
                  <a:ext uri="{0D108BD9-81ED-4DB2-BD59-A6C34878D82A}">
                    <a16:rowId xmlns:a16="http://schemas.microsoft.com/office/drawing/2014/main" xmlns="" val="10004"/>
                  </a:ext>
                </a:extLst>
              </a:tr>
              <a:tr h="176530">
                <a:tc>
                  <a:txBody>
                    <a:bodyPr/>
                    <a:lstStyle/>
                    <a:p>
                      <a:pPr algn="l" fontAlgn="ctr"/>
                      <a:r>
                        <a:rPr lang="en-US" sz="1300" u="none" strike="noStrike">
                          <a:effectLst/>
                        </a:rPr>
                        <a:t>2.1 概述</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algn="l" fontAlgn="ctr"/>
                      <a:r>
                        <a:rPr lang="en-US" sz="1300" u="none" strike="noStrike" dirty="0">
                          <a:effectLst/>
                        </a:rPr>
                        <a:t>4.5 </a:t>
                      </a:r>
                      <a:r>
                        <a:rPr lang="en-US" sz="1300" u="none" strike="noStrike" dirty="0" err="1">
                          <a:effectLst/>
                        </a:rPr>
                        <a:t>关联劳务</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extLst>
                  <a:ext uri="{0D108BD9-81ED-4DB2-BD59-A6C34878D82A}">
                    <a16:rowId xmlns:a16="http://schemas.microsoft.com/office/drawing/2014/main" xmlns="" val="10005"/>
                  </a:ext>
                </a:extLst>
              </a:tr>
              <a:tr h="176530">
                <a:tc>
                  <a:txBody>
                    <a:bodyPr/>
                    <a:lstStyle/>
                    <a:p>
                      <a:pPr algn="l" fontAlgn="ctr"/>
                      <a:r>
                        <a:rPr lang="en-US" sz="1300" u="none" strike="noStrike">
                          <a:effectLst/>
                        </a:rPr>
                        <a:t>2.2 组织结构</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tc>
                  <a:txBody>
                    <a:bodyPr/>
                    <a:lstStyle/>
                    <a:p>
                      <a:pPr algn="l" fontAlgn="ctr"/>
                      <a:r>
                        <a:rPr lang="en-US" sz="1300" u="none" strike="noStrike">
                          <a:effectLst/>
                        </a:rPr>
                        <a:t>4.6 预约定价安排和其他税收裁定</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extLst>
                  <a:ext uri="{0D108BD9-81ED-4DB2-BD59-A6C34878D82A}">
                    <a16:rowId xmlns:a16="http://schemas.microsoft.com/office/drawing/2014/main" xmlns="" val="10006"/>
                  </a:ext>
                </a:extLst>
              </a:tr>
              <a:tr h="176530">
                <a:tc>
                  <a:txBody>
                    <a:bodyPr/>
                    <a:lstStyle/>
                    <a:p>
                      <a:pPr algn="l" fontAlgn="ctr"/>
                      <a:r>
                        <a:rPr lang="en-US" sz="1300" u="none" strike="noStrike">
                          <a:effectLst/>
                        </a:rPr>
                        <a:t>2.3 管理架构</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algn="l" fontAlgn="ctr"/>
                      <a:r>
                        <a:rPr lang="en-US" sz="1300" u="none" strike="noStrike" dirty="0">
                          <a:effectLst/>
                        </a:rPr>
                        <a:t>5 </a:t>
                      </a:r>
                      <a:r>
                        <a:rPr lang="en-US" sz="1300" u="none" strike="noStrike" dirty="0" err="1">
                          <a:effectLst/>
                        </a:rPr>
                        <a:t>可比性分析</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bg1">
                        <a:lumMod val="95000"/>
                      </a:schemeClr>
                    </a:solidFill>
                  </a:tcPr>
                </a:tc>
                <a:extLst>
                  <a:ext uri="{0D108BD9-81ED-4DB2-BD59-A6C34878D82A}">
                    <a16:rowId xmlns:a16="http://schemas.microsoft.com/office/drawing/2014/main" xmlns="" val="10007"/>
                  </a:ext>
                </a:extLst>
              </a:tr>
              <a:tr h="176530">
                <a:tc>
                  <a:txBody>
                    <a:bodyPr/>
                    <a:lstStyle/>
                    <a:p>
                      <a:pPr algn="l" fontAlgn="ctr"/>
                      <a:r>
                        <a:rPr lang="en-US" sz="1300" u="none" strike="noStrike">
                          <a:effectLst/>
                        </a:rPr>
                        <a:t>2.4 业务描述</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tc>
                  <a:txBody>
                    <a:bodyPr/>
                    <a:lstStyle/>
                    <a:p>
                      <a:pPr algn="l" fontAlgn="ctr"/>
                      <a:r>
                        <a:rPr lang="en-US" sz="1300" u="none" strike="noStrike">
                          <a:effectLst/>
                        </a:rPr>
                        <a:t>6 转让定价方法的选择和使用</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rgbClr val="BAE4FE"/>
                    </a:solidFill>
                  </a:tcPr>
                </a:tc>
                <a:extLst>
                  <a:ext uri="{0D108BD9-81ED-4DB2-BD59-A6C34878D82A}">
                    <a16:rowId xmlns:a16="http://schemas.microsoft.com/office/drawing/2014/main" xmlns="" val="10008"/>
                  </a:ext>
                </a:extLst>
              </a:tr>
              <a:tr h="176530">
                <a:tc>
                  <a:txBody>
                    <a:bodyPr/>
                    <a:lstStyle/>
                    <a:p>
                      <a:pPr algn="l" fontAlgn="ctr"/>
                      <a:r>
                        <a:rPr lang="en-US" sz="1300" u="none" strike="noStrike">
                          <a:effectLst/>
                        </a:rPr>
                        <a:t>2.5 经营策略</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algn="l" fontAlgn="ctr"/>
                      <a:r>
                        <a:rPr lang="zh-CN" sz="1300" u="none" strike="noStrike" dirty="0">
                          <a:effectLst/>
                        </a:rPr>
                        <a:t>　</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chemeClr val="bg1">
                        <a:lumMod val="95000"/>
                      </a:schemeClr>
                    </a:solidFill>
                  </a:tcPr>
                </a:tc>
                <a:extLst>
                  <a:ext uri="{0D108BD9-81ED-4DB2-BD59-A6C34878D82A}">
                    <a16:rowId xmlns:a16="http://schemas.microsoft.com/office/drawing/2014/main" xmlns="" val="10009"/>
                  </a:ext>
                </a:extLst>
              </a:tr>
              <a:tr h="176530">
                <a:tc>
                  <a:txBody>
                    <a:bodyPr/>
                    <a:lstStyle/>
                    <a:p>
                      <a:pPr algn="l" fontAlgn="ctr"/>
                      <a:r>
                        <a:rPr lang="en-US" sz="1300" u="none" strike="noStrike">
                          <a:effectLst/>
                        </a:rPr>
                        <a:t>2.6 财务数据</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tc>
                  <a:txBody>
                    <a:bodyPr/>
                    <a:lstStyle/>
                    <a:p>
                      <a:pPr algn="l" fontAlgn="ctr"/>
                      <a:r>
                        <a:rPr lang="zh-CN" sz="1300" u="none" strike="noStrike">
                          <a:effectLst/>
                        </a:rPr>
                        <a:t>附件: 1.企业所属集团概况表</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rgbClr val="BAE4FE"/>
                    </a:solidFill>
                  </a:tcPr>
                </a:tc>
                <a:extLst>
                  <a:ext uri="{0D108BD9-81ED-4DB2-BD59-A6C34878D82A}">
                    <a16:rowId xmlns:a16="http://schemas.microsoft.com/office/drawing/2014/main" xmlns="" val="10010"/>
                  </a:ext>
                </a:extLst>
              </a:tr>
              <a:tr h="176530">
                <a:tc>
                  <a:txBody>
                    <a:bodyPr/>
                    <a:lstStyle/>
                    <a:p>
                      <a:pPr algn="l" fontAlgn="ctr"/>
                      <a:r>
                        <a:rPr lang="en-US" sz="1300" u="none" strike="noStrike">
                          <a:effectLst/>
                        </a:rPr>
                        <a:t>2.7 其他业务</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marL="107950" algn="l" fontAlgn="ctr"/>
                      <a:r>
                        <a:rPr lang="en-US" sz="1300" u="none" strike="noStrike" dirty="0">
                          <a:effectLst/>
                        </a:rPr>
                        <a:t>2.业务/</a:t>
                      </a:r>
                      <a:r>
                        <a:rPr lang="en-US" sz="1300" u="none" strike="noStrike" dirty="0" err="1">
                          <a:effectLst/>
                        </a:rPr>
                        <a:t>产品财务数据表</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342900" marR="4763" marT="4763" marB="0" anchor="ctr">
                    <a:solidFill>
                      <a:schemeClr val="bg1">
                        <a:lumMod val="95000"/>
                      </a:schemeClr>
                    </a:solidFill>
                  </a:tcPr>
                </a:tc>
                <a:extLst>
                  <a:ext uri="{0D108BD9-81ED-4DB2-BD59-A6C34878D82A}">
                    <a16:rowId xmlns:a16="http://schemas.microsoft.com/office/drawing/2014/main" xmlns="" val="10011"/>
                  </a:ext>
                </a:extLst>
              </a:tr>
              <a:tr h="176530">
                <a:tc>
                  <a:txBody>
                    <a:bodyPr/>
                    <a:lstStyle/>
                    <a:p>
                      <a:pPr algn="l" fontAlgn="ctr"/>
                      <a:r>
                        <a:rPr lang="en-US" sz="1300" u="none" strike="noStrike">
                          <a:effectLst/>
                        </a:rPr>
                        <a:t>3 关联关系</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4763" marR="4763" marT="4763" marB="0" anchor="ctr">
                    <a:solidFill>
                      <a:srgbClr val="BAE4FE"/>
                    </a:solidFill>
                  </a:tcPr>
                </a:tc>
                <a:tc>
                  <a:txBody>
                    <a:bodyPr/>
                    <a:lstStyle/>
                    <a:p>
                      <a:pPr marL="107950" algn="l" fontAlgn="ctr"/>
                      <a:r>
                        <a:rPr lang="en-US" sz="1300" u="none" strike="noStrike" dirty="0">
                          <a:effectLst/>
                        </a:rPr>
                        <a:t>3.关联关系表</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342900" marR="4763" marT="4763" marB="0" anchor="ctr">
                    <a:solidFill>
                      <a:srgbClr val="BAE4FE"/>
                    </a:solidFill>
                  </a:tcPr>
                </a:tc>
                <a:extLst>
                  <a:ext uri="{0D108BD9-81ED-4DB2-BD59-A6C34878D82A}">
                    <a16:rowId xmlns:a16="http://schemas.microsoft.com/office/drawing/2014/main" xmlns="" val="10012"/>
                  </a:ext>
                </a:extLst>
              </a:tr>
              <a:tr h="176530">
                <a:tc>
                  <a:txBody>
                    <a:bodyPr/>
                    <a:lstStyle/>
                    <a:p>
                      <a:pPr algn="l" fontAlgn="ctr"/>
                      <a:r>
                        <a:rPr lang="en-US" sz="1300" u="none" strike="noStrike">
                          <a:effectLst/>
                        </a:rPr>
                        <a:t>3.1 关联方信息</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marL="107950" algn="l" fontAlgn="ctr"/>
                      <a:r>
                        <a:rPr lang="en-US" sz="1300" u="none" strike="noStrike" dirty="0">
                          <a:effectLst/>
                        </a:rPr>
                        <a:t>4.关联交易情况表</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342900" marR="4763" marT="4763" marB="0" anchor="ctr">
                    <a:solidFill>
                      <a:schemeClr val="bg1">
                        <a:lumMod val="95000"/>
                      </a:schemeClr>
                    </a:solidFill>
                  </a:tcPr>
                </a:tc>
                <a:extLst>
                  <a:ext uri="{0D108BD9-81ED-4DB2-BD59-A6C34878D82A}">
                    <a16:rowId xmlns:a16="http://schemas.microsoft.com/office/drawing/2014/main" xmlns="" val="10013"/>
                  </a:ext>
                </a:extLst>
              </a:tr>
              <a:tr h="176530">
                <a:tc>
                  <a:txBody>
                    <a:bodyPr/>
                    <a:lstStyle/>
                    <a:p>
                      <a:pPr algn="l" fontAlgn="ctr"/>
                      <a:r>
                        <a:rPr lang="en-US" sz="1300" u="none" strike="noStrike">
                          <a:effectLst/>
                        </a:rPr>
                        <a:t>3.2 关联方税务信息</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rgbClr val="BAE4FE"/>
                    </a:solidFill>
                  </a:tcPr>
                </a:tc>
                <a:tc>
                  <a:txBody>
                    <a:bodyPr/>
                    <a:lstStyle/>
                    <a:p>
                      <a:pPr marL="107950" algn="l" fontAlgn="ctr"/>
                      <a:r>
                        <a:rPr lang="en-US" sz="1300" u="none" strike="noStrike" dirty="0">
                          <a:effectLst/>
                        </a:rPr>
                        <a:t>5.功能风险表</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342900" marR="4763" marT="4763" marB="0" anchor="ctr">
                    <a:solidFill>
                      <a:srgbClr val="BAE4FE"/>
                    </a:solidFill>
                  </a:tcPr>
                </a:tc>
                <a:extLst>
                  <a:ext uri="{0D108BD9-81ED-4DB2-BD59-A6C34878D82A}">
                    <a16:rowId xmlns:a16="http://schemas.microsoft.com/office/drawing/2014/main" xmlns="" val="10014"/>
                  </a:ext>
                </a:extLst>
              </a:tr>
              <a:tr h="176530">
                <a:tc>
                  <a:txBody>
                    <a:bodyPr/>
                    <a:lstStyle/>
                    <a:p>
                      <a:pPr algn="l" fontAlgn="ctr"/>
                      <a:r>
                        <a:rPr lang="en-US" sz="1300" u="none" strike="noStrike">
                          <a:effectLst/>
                        </a:rPr>
                        <a:t>3.3 关联关系变化</a:t>
                      </a:r>
                      <a:endParaRPr lang="zh-CN" sz="1300" b="0" i="0" u="none" strike="noStrike">
                        <a:solidFill>
                          <a:srgbClr val="000000"/>
                        </a:solidFill>
                        <a:effectLst/>
                        <a:latin typeface="等线" panose="02010600030101010101" pitchFamily="2" charset="-122"/>
                        <a:ea typeface="等线" panose="02010600030101010101" pitchFamily="2" charset="-122"/>
                      </a:endParaRPr>
                    </a:p>
                  </a:txBody>
                  <a:tcPr marL="114300" marR="4763" marT="4763" marB="0" anchor="ctr">
                    <a:solidFill>
                      <a:schemeClr val="bg1">
                        <a:lumMod val="95000"/>
                      </a:schemeClr>
                    </a:solidFill>
                  </a:tcPr>
                </a:tc>
                <a:tc>
                  <a:txBody>
                    <a:bodyPr/>
                    <a:lstStyle/>
                    <a:p>
                      <a:pPr marL="107950" algn="l" fontAlgn="ctr"/>
                      <a:r>
                        <a:rPr lang="en-US" sz="1300" u="none" strike="noStrike" dirty="0">
                          <a:effectLst/>
                        </a:rPr>
                        <a:t>6.可比性分析表</a:t>
                      </a:r>
                      <a:endParaRPr lang="zh-CN" sz="1300" b="0" i="0" u="none" strike="noStrike" dirty="0">
                        <a:solidFill>
                          <a:srgbClr val="000000"/>
                        </a:solidFill>
                        <a:effectLst/>
                        <a:latin typeface="等线" panose="02010600030101010101" pitchFamily="2" charset="-122"/>
                        <a:ea typeface="等线" panose="02010600030101010101" pitchFamily="2" charset="-122"/>
                      </a:endParaRPr>
                    </a:p>
                  </a:txBody>
                  <a:tcPr marL="342900" marR="4763" marT="4763" marB="0" anchor="ctr">
                    <a:solidFill>
                      <a:schemeClr val="bg1">
                        <a:lumMod val="95000"/>
                      </a:schemeClr>
                    </a:solidFill>
                  </a:tcPr>
                </a:tc>
                <a:extLst>
                  <a:ext uri="{0D108BD9-81ED-4DB2-BD59-A6C34878D82A}">
                    <a16:rowId xmlns:a16="http://schemas.microsoft.com/office/drawing/2014/main" xmlns="" val="10015"/>
                  </a:ext>
                </a:extLst>
              </a:tr>
            </a:tbl>
          </a:graphicData>
        </a:graphic>
      </p:graphicFrame>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e9865df-e64f-4049-9d1e-5eacb47144d7}"/>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c0e3a019-c0cb-4dc3-89dd-2f2fed6c856b}"/>
  <p:tag name="TABLE_ENDDRAG_ORIGIN_RECT" val="617*183"/>
  <p:tag name="TABLE_ENDDRAG_RECT" val="25*111*617*183"/>
</p:tagLst>
</file>

<file path=ppt/theme/theme1.xml><?xml version="1.0" encoding="utf-8"?>
<a:theme xmlns:a="http://schemas.openxmlformats.org/drawingml/2006/main" name="Office 主题​​">
  <a:themeElements>
    <a:clrScheme name="我的主题色">
      <a:dk1>
        <a:sysClr val="windowText" lastClr="000000"/>
      </a:dk1>
      <a:lt1>
        <a:sysClr val="window" lastClr="FFFFFF"/>
      </a:lt1>
      <a:dk2>
        <a:srgbClr val="E6325C"/>
      </a:dk2>
      <a:lt2>
        <a:srgbClr val="E6325C"/>
      </a:lt2>
      <a:accent1>
        <a:srgbClr val="A3CD39"/>
      </a:accent1>
      <a:accent2>
        <a:srgbClr val="A3CD39"/>
      </a:accent2>
      <a:accent3>
        <a:srgbClr val="4EC0A5"/>
      </a:accent3>
      <a:accent4>
        <a:srgbClr val="4EC0A5"/>
      </a:accent4>
      <a:accent5>
        <a:srgbClr val="E4BE33"/>
      </a:accent5>
      <a:accent6>
        <a:srgbClr val="E4BE33"/>
      </a:accent6>
      <a:hlink>
        <a:srgbClr val="0000FF"/>
      </a:hlink>
      <a:folHlink>
        <a:srgbClr val="800080"/>
      </a:folHlink>
    </a:clrScheme>
    <a:fontScheme name="Office 主题​​">
      <a:majorFont>
        <a:latin typeface=""/>
        <a:ea typeface=""/>
        <a:cs typeface=""/>
      </a:majorFont>
      <a:minorFont>
        <a:latin typeface=""/>
        <a:ea typeface=""/>
        <a:cs typeface=""/>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TotalTime>
  <Words>4572</Words>
  <Application>Microsoft Office PowerPoint</Application>
  <PresentationFormat>全屏显示(16:9)</PresentationFormat>
  <Paragraphs>645</Paragraphs>
  <Slides>51</Slides>
  <Notes>51</Notes>
  <HiddenSlides>0</HiddenSlides>
  <MMClips>0</MMClips>
  <ScaleCrop>false</ScaleCrop>
  <HeadingPairs>
    <vt:vector size="4" baseType="variant">
      <vt:variant>
        <vt:lpstr>主题</vt:lpstr>
      </vt:variant>
      <vt:variant>
        <vt:i4>1</vt:i4>
      </vt:variant>
      <vt:variant>
        <vt:lpstr>幻灯片标题</vt:lpstr>
      </vt:variant>
      <vt:variant>
        <vt:i4>51</vt:i4>
      </vt:variant>
    </vt:vector>
  </HeadingPairs>
  <TitlesOfParts>
    <vt:vector size="5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Administrator</cp:lastModifiedBy>
  <cp:revision>1032</cp:revision>
  <dcterms:created xsi:type="dcterms:W3CDTF">2013-02-20T08:47:00Z</dcterms:created>
  <dcterms:modified xsi:type="dcterms:W3CDTF">2022-06-23T01:05:36Z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E6471BF2830F4E02A9C6B51913B1370A</vt:lpwstr>
  </property>
  <property fmtid="{D5CDD505-2E9C-101B-9397-08002B2CF9AE}" pid="3" name="KSOProductBuildVer">
    <vt:lpwstr>2052-11.1.0.11566</vt:lpwstr>
  </property>
</Properties>
</file>