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9">
  <p:sldMasterIdLst>
    <p:sldMasterId id="2147483648" r:id="rId1"/>
    <p:sldMasterId id="2147483656" r:id="rId3"/>
  </p:sldMasterIdLst>
  <p:notesMasterIdLst>
    <p:notesMasterId r:id="rId5"/>
  </p:notesMasterIdLst>
  <p:handoutMasterIdLst>
    <p:handoutMasterId r:id="rId34"/>
  </p:handoutMasterIdLst>
  <p:sldIdLst>
    <p:sldId id="822" r:id="rId4"/>
    <p:sldId id="1491" r:id="rId6"/>
    <p:sldId id="1470" r:id="rId7"/>
    <p:sldId id="1471" r:id="rId8"/>
    <p:sldId id="519" r:id="rId9"/>
    <p:sldId id="1256" r:id="rId10"/>
    <p:sldId id="1402" r:id="rId11"/>
    <p:sldId id="1468" r:id="rId12"/>
    <p:sldId id="1375" r:id="rId13"/>
    <p:sldId id="1374" r:id="rId14"/>
    <p:sldId id="1376" r:id="rId15"/>
    <p:sldId id="1472" r:id="rId16"/>
    <p:sldId id="1001" r:id="rId17"/>
    <p:sldId id="1514" r:id="rId18"/>
    <p:sldId id="1515" r:id="rId19"/>
    <p:sldId id="998" r:id="rId20"/>
    <p:sldId id="1462" r:id="rId21"/>
    <p:sldId id="1473" r:id="rId22"/>
    <p:sldId id="1461" r:id="rId23"/>
    <p:sldId id="1527" r:id="rId24"/>
    <p:sldId id="1528" r:id="rId25"/>
    <p:sldId id="1464" r:id="rId26"/>
    <p:sldId id="1529" r:id="rId27"/>
    <p:sldId id="1474" r:id="rId28"/>
    <p:sldId id="1490" r:id="rId29"/>
    <p:sldId id="1493" r:id="rId30"/>
    <p:sldId id="1495" r:id="rId31"/>
    <p:sldId id="1516" r:id="rId32"/>
    <p:sldId id="1467" r:id="rId33"/>
  </p:sldIdLst>
  <p:sldSz cx="9721850" cy="5400675"/>
  <p:notesSz cx="6858000" cy="9144000"/>
  <p:defaultTextStyle>
    <a:defPPr>
      <a:defRPr lang="zh-CN"/>
    </a:defPPr>
    <a:lvl1pPr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1pPr>
    <a:lvl2pPr marL="482600" indent="-2540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2pPr>
    <a:lvl3pPr marL="967105" indent="-5270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3pPr>
    <a:lvl4pPr marL="1450975" indent="-79375"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4pPr>
    <a:lvl5pPr marL="1935480" indent="-106680" algn="l" defTabSz="967105" rtl="0" fontAlgn="base">
      <a:spcBef>
        <a:spcPct val="0"/>
      </a:spcBef>
      <a:spcAft>
        <a:spcPct val="0"/>
      </a:spcAft>
      <a:defRPr sz="19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900"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soonfxl@sina.com" initials="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FEB0"/>
    <a:srgbClr val="FFCCFF"/>
    <a:srgbClr val="FF99FF"/>
    <a:srgbClr val="FF00FF"/>
    <a:srgbClr val="05AB97"/>
    <a:srgbClr val="83FDCC"/>
    <a:srgbClr val="FF5050"/>
    <a:srgbClr val="FFFFCC"/>
    <a:srgbClr val="359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66974" autoAdjust="0"/>
  </p:normalViewPr>
  <p:slideViewPr>
    <p:cSldViewPr>
      <p:cViewPr varScale="1">
        <p:scale>
          <a:sx n="74" d="100"/>
          <a:sy n="74" d="100"/>
        </p:scale>
        <p:origin x="-1344" y="-90"/>
      </p:cViewPr>
      <p:guideLst>
        <p:guide orient="horz" pos="1706"/>
        <p:guide pos="3156"/>
      </p:guideLst>
    </p:cSldViewPr>
  </p:slideViewPr>
  <p:outlineViewPr>
    <p:cViewPr>
      <p:scale>
        <a:sx n="33" d="100"/>
        <a:sy n="33" d="100"/>
      </p:scale>
      <p:origin x="0" y="-2754"/>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67" d="100"/>
          <a:sy n="67" d="100"/>
        </p:scale>
        <p:origin x="-2280" y="-108"/>
      </p:cViewPr>
      <p:guideLst>
        <p:guide orient="horz" pos="2889"/>
        <p:guide pos="222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8" Type="http://schemas.openxmlformats.org/officeDocument/2006/relationships/commentAuthors" Target="commentAuthors.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handoutMaster" Target="handoutMasters/handoutMaster1.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smtClean="0">
                <a:latin typeface="+mn-lt"/>
                <a:ea typeface="+mn-ea"/>
              </a:defRPr>
            </a:lvl1pPr>
          </a:lstStyle>
          <a:p>
            <a:pPr>
              <a:defRPr/>
            </a:pPr>
            <a:fld id="{CCBFAF72-1563-47D6-B7E6-34529404EE30}"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smtClean="0">
                <a:latin typeface="+mn-lt"/>
                <a:ea typeface="+mn-ea"/>
              </a:defRPr>
            </a:lvl1pPr>
          </a:lstStyle>
          <a:p>
            <a:pPr>
              <a:defRPr/>
            </a:pPr>
            <a:fld id="{3219187B-8851-4471-879F-35BFB0C031CE}"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740"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740" fontAlgn="auto">
              <a:spcBef>
                <a:spcPts val="0"/>
              </a:spcBef>
              <a:spcAft>
                <a:spcPts val="0"/>
              </a:spcAft>
              <a:defRPr sz="1200" smtClean="0">
                <a:latin typeface="+mn-lt"/>
                <a:ea typeface="+mn-ea"/>
              </a:defRPr>
            </a:lvl1pPr>
          </a:lstStyle>
          <a:p>
            <a:pPr>
              <a:defRPr/>
            </a:pPr>
            <a:fld id="{001866E4-F001-4660-AF58-DE5DC3ECCFA6}" type="datetimeFigureOut">
              <a:rPr lang="zh-CN" altLang="en-US"/>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740"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740" fontAlgn="auto">
              <a:spcBef>
                <a:spcPts val="0"/>
              </a:spcBef>
              <a:spcAft>
                <a:spcPts val="0"/>
              </a:spcAft>
              <a:defRPr sz="1200" smtClean="0">
                <a:latin typeface="+mn-lt"/>
                <a:ea typeface="+mn-ea"/>
              </a:defRPr>
            </a:lvl1pPr>
          </a:lstStyle>
          <a:p>
            <a:pPr>
              <a:defRPr/>
            </a:pPr>
            <a:fld id="{47079287-648C-4B3D-8FE1-F0E0722F132F}"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967105" rtl="0" fontAlgn="base">
      <a:spcBef>
        <a:spcPct val="30000"/>
      </a:spcBef>
      <a:spcAft>
        <a:spcPct val="0"/>
      </a:spcAft>
      <a:defRPr sz="1300" kern="1200">
        <a:solidFill>
          <a:schemeClr val="tx1"/>
        </a:solidFill>
        <a:latin typeface="+mn-lt"/>
        <a:ea typeface="+mn-ea"/>
        <a:cs typeface="+mn-cs"/>
      </a:defRPr>
    </a:lvl1pPr>
    <a:lvl2pPr marL="482600" algn="l" defTabSz="967105" rtl="0" fontAlgn="base">
      <a:spcBef>
        <a:spcPct val="30000"/>
      </a:spcBef>
      <a:spcAft>
        <a:spcPct val="0"/>
      </a:spcAft>
      <a:defRPr sz="1300" kern="1200">
        <a:solidFill>
          <a:schemeClr val="tx1"/>
        </a:solidFill>
        <a:latin typeface="+mn-lt"/>
        <a:ea typeface="+mn-ea"/>
        <a:cs typeface="+mn-cs"/>
      </a:defRPr>
    </a:lvl2pPr>
    <a:lvl3pPr marL="967105" algn="l" defTabSz="967105" rtl="0" fontAlgn="base">
      <a:spcBef>
        <a:spcPct val="30000"/>
      </a:spcBef>
      <a:spcAft>
        <a:spcPct val="0"/>
      </a:spcAft>
      <a:defRPr sz="1300" kern="1200">
        <a:solidFill>
          <a:schemeClr val="tx1"/>
        </a:solidFill>
        <a:latin typeface="+mn-lt"/>
        <a:ea typeface="+mn-ea"/>
        <a:cs typeface="+mn-cs"/>
      </a:defRPr>
    </a:lvl3pPr>
    <a:lvl4pPr marL="1450975" algn="l" defTabSz="967105" rtl="0" fontAlgn="base">
      <a:spcBef>
        <a:spcPct val="30000"/>
      </a:spcBef>
      <a:spcAft>
        <a:spcPct val="0"/>
      </a:spcAft>
      <a:defRPr sz="1300" kern="1200">
        <a:solidFill>
          <a:schemeClr val="tx1"/>
        </a:solidFill>
        <a:latin typeface="+mn-lt"/>
        <a:ea typeface="+mn-ea"/>
        <a:cs typeface="+mn-cs"/>
      </a:defRPr>
    </a:lvl4pPr>
    <a:lvl5pPr marL="1935480" algn="l" defTabSz="967105" rtl="0" fontAlgn="base">
      <a:spcBef>
        <a:spcPct val="30000"/>
      </a:spcBef>
      <a:spcAft>
        <a:spcPct val="0"/>
      </a:spcAft>
      <a:defRPr sz="1300" kern="1200">
        <a:solidFill>
          <a:schemeClr val="tx1"/>
        </a:solidFill>
        <a:latin typeface="+mn-lt"/>
        <a:ea typeface="+mn-ea"/>
        <a:cs typeface="+mn-cs"/>
      </a:defRPr>
    </a:lvl5pPr>
    <a:lvl6pPr marL="2419350" algn="l" defTabSz="967740" rtl="0" eaLnBrk="1" latinLnBrk="0" hangingPunct="1">
      <a:defRPr sz="1300" kern="1200">
        <a:solidFill>
          <a:schemeClr val="tx1"/>
        </a:solidFill>
        <a:latin typeface="+mn-lt"/>
        <a:ea typeface="+mn-ea"/>
        <a:cs typeface="+mn-cs"/>
      </a:defRPr>
    </a:lvl6pPr>
    <a:lvl7pPr marL="2903220" algn="l" defTabSz="967740" rtl="0" eaLnBrk="1" latinLnBrk="0" hangingPunct="1">
      <a:defRPr sz="1300" kern="1200">
        <a:solidFill>
          <a:schemeClr val="tx1"/>
        </a:solidFill>
        <a:latin typeface="+mn-lt"/>
        <a:ea typeface="+mn-ea"/>
        <a:cs typeface="+mn-cs"/>
      </a:defRPr>
    </a:lvl7pPr>
    <a:lvl8pPr marL="3387090" algn="l" defTabSz="967740" rtl="0" eaLnBrk="1" latinLnBrk="0" hangingPunct="1">
      <a:defRPr sz="1300" kern="1200">
        <a:solidFill>
          <a:schemeClr val="tx1"/>
        </a:solidFill>
        <a:latin typeface="+mn-lt"/>
        <a:ea typeface="+mn-ea"/>
        <a:cs typeface="+mn-cs"/>
      </a:defRPr>
    </a:lvl8pPr>
    <a:lvl9pPr marL="3870960" algn="l" defTabSz="96774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342900" y="685800"/>
            <a:ext cx="6172200" cy="34290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47079287-648C-4B3D-8FE1-F0E0722F132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67959" y="3470435"/>
            <a:ext cx="8263573" cy="107263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67959" y="2289037"/>
            <a:ext cx="8263573" cy="118139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86093" y="216277"/>
            <a:ext cx="8749665" cy="900113"/>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86093" y="1208903"/>
            <a:ext cx="4295505" cy="5038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86093" y="1712714"/>
            <a:ext cx="4295505" cy="311163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938568" y="1208903"/>
            <a:ext cx="4297193" cy="50381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938568" y="1712714"/>
            <a:ext cx="4297193" cy="311163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86093" y="216277"/>
            <a:ext cx="8749665" cy="90011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86096" y="215029"/>
            <a:ext cx="3198422" cy="915114"/>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800973" y="215027"/>
            <a:ext cx="5434784" cy="460932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86096" y="1130143"/>
            <a:ext cx="3198422" cy="36942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05551" y="3780473"/>
            <a:ext cx="5833110" cy="446306"/>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905551" y="482560"/>
            <a:ext cx="5833110" cy="324040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905551" y="4226779"/>
            <a:ext cx="5833110" cy="63382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86093" y="216277"/>
            <a:ext cx="8749665" cy="90011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86093" y="1260158"/>
            <a:ext cx="8749665" cy="3564196"/>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48341" y="216279"/>
            <a:ext cx="2187416" cy="4608076"/>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86092" y="216279"/>
            <a:ext cx="6400218" cy="4608076"/>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729139" y="883861"/>
            <a:ext cx="8263573" cy="1880235"/>
          </a:xfrm>
          <a:prstGeom prst="rect">
            <a:avLst/>
          </a:prstGeo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215231" y="2836605"/>
            <a:ext cx="7291388" cy="1303913"/>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81D302F-5E2D-4FF9-A986-02603DCE6FDA}"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56CA248-7BE1-4335-B3FB-1E6869F2EC71}"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2" name="图片 7"/>
          <p:cNvPicPr>
            <a:picLocks noChangeAspect="1"/>
          </p:cNvPicPr>
          <p:nvPr userDrawn="1"/>
        </p:nvPicPr>
        <p:blipFill>
          <a:blip r:embed="rId2" cstate="print"/>
          <a:stretch>
            <a:fillRect/>
          </a:stretch>
        </p:blipFill>
        <p:spPr>
          <a:xfrm>
            <a:off x="8749357" y="87562"/>
            <a:ext cx="972493" cy="740567"/>
          </a:xfrm>
          <a:prstGeom prst="rect">
            <a:avLst/>
          </a:prstGeom>
          <a:noFill/>
          <a:ln w="9525">
            <a:noFill/>
          </a:ln>
        </p:spPr>
      </p:pic>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2" name="图片 7"/>
          <p:cNvPicPr>
            <a:picLocks noChangeAspect="1"/>
          </p:cNvPicPr>
          <p:nvPr userDrawn="1"/>
        </p:nvPicPr>
        <p:blipFill>
          <a:blip r:embed="rId2" cstate="print"/>
          <a:stretch>
            <a:fillRect/>
          </a:stretch>
        </p:blipFill>
        <p:spPr>
          <a:xfrm>
            <a:off x="8749357" y="87562"/>
            <a:ext cx="972493" cy="740567"/>
          </a:xfrm>
          <a:prstGeom prst="rect">
            <a:avLst/>
          </a:prstGeom>
          <a:noFill/>
          <a:ln w="9525">
            <a:noFill/>
          </a:ln>
        </p:spPr>
      </p:pic>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图文排版6">
    <p:spTree>
      <p:nvGrpSpPr>
        <p:cNvPr id="1" name=""/>
        <p:cNvGrpSpPr/>
        <p:nvPr/>
      </p:nvGrpSpPr>
      <p:grpSpPr>
        <a:xfrm>
          <a:off x="0" y="0"/>
          <a:ext cx="0" cy="0"/>
          <a:chOff x="0" y="0"/>
          <a:chExt cx="0" cy="0"/>
        </a:xfrm>
      </p:grpSpPr>
      <p:sp>
        <p:nvSpPr>
          <p:cNvPr id="7" name="文本占位符 6"/>
          <p:cNvSpPr>
            <a:spLocks noGrp="1"/>
          </p:cNvSpPr>
          <p:nvPr>
            <p:ph type="body" sz="quarter" idx="10"/>
          </p:nvPr>
        </p:nvSpPr>
        <p:spPr>
          <a:xfrm>
            <a:off x="135466" y="289405"/>
            <a:ext cx="4496356" cy="570071"/>
          </a:xfrm>
          <a:prstGeom prst="rect">
            <a:avLst/>
          </a:prstGeom>
        </p:spPr>
        <p:txBody>
          <a:bodyPr anchor="ctr" anchorCtr="0">
            <a:normAutofit/>
          </a:bodyPr>
          <a:lstStyle>
            <a:lvl1pPr marL="0" indent="0" algn="l" defTabSz="720090" rtl="0" eaLnBrk="1" latinLnBrk="0" hangingPunct="1">
              <a:buNone/>
              <a:defRPr lang="zh-CN" altLang="en-US" sz="2520" b="1" kern="1200" dirty="0" smtClean="0">
                <a:solidFill>
                  <a:schemeClr val="tx1">
                    <a:lumMod val="75000"/>
                    <a:lumOff val="25000"/>
                  </a:schemeClr>
                </a:solidFill>
                <a:latin typeface="+mj-ea"/>
                <a:ea typeface="+mj-ea"/>
                <a:cs typeface="+mn-cs"/>
              </a:defRPr>
            </a:lvl1pPr>
          </a:lstStyle>
          <a:p>
            <a:pPr lvl="0"/>
            <a:r>
              <a:rPr lang="zh-CN" altLang="en-US" noProof="1"/>
              <a:t>单击此处编辑母版文本样式</a:t>
            </a:r>
            <a:endParaRPr lang="zh-CN" altLang="en-US" noProof="1"/>
          </a:p>
        </p:txBody>
      </p:sp>
      <p:sp>
        <p:nvSpPr>
          <p:cNvPr id="12" name="图片占位符 11"/>
          <p:cNvSpPr>
            <a:spLocks noGrp="1"/>
          </p:cNvSpPr>
          <p:nvPr>
            <p:ph type="pic" sz="quarter" idx="11"/>
          </p:nvPr>
        </p:nvSpPr>
        <p:spPr>
          <a:xfrm>
            <a:off x="5258723" y="0"/>
            <a:ext cx="4463127" cy="5425763"/>
          </a:xfrm>
          <a:custGeom>
            <a:avLst/>
            <a:gdLst>
              <a:gd name="connsiteX0" fmla="*/ 3429001 w 5597128"/>
              <a:gd name="connsiteY0" fmla="*/ 0 h 6889858"/>
              <a:gd name="connsiteX1" fmla="*/ 5597128 w 5597128"/>
              <a:gd name="connsiteY1" fmla="*/ 0 h 6889858"/>
              <a:gd name="connsiteX2" fmla="*/ 5597128 w 5597128"/>
              <a:gd name="connsiteY2" fmla="*/ 6889858 h 6889858"/>
              <a:gd name="connsiteX3" fmla="*/ 3460857 w 5597128"/>
              <a:gd name="connsiteY3" fmla="*/ 6889858 h 6889858"/>
              <a:gd name="connsiteX4" fmla="*/ 0 w 5597128"/>
              <a:gd name="connsiteY4" fmla="*/ 3429001 h 688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7128" h="6889858">
                <a:moveTo>
                  <a:pt x="3429001" y="0"/>
                </a:moveTo>
                <a:lnTo>
                  <a:pt x="5597128" y="0"/>
                </a:lnTo>
                <a:lnTo>
                  <a:pt x="5597128" y="6889858"/>
                </a:lnTo>
                <a:lnTo>
                  <a:pt x="3460857" y="6889858"/>
                </a:lnTo>
                <a:lnTo>
                  <a:pt x="0" y="3429001"/>
                </a:lnTo>
                <a:close/>
              </a:path>
            </a:pathLst>
          </a:custGeom>
        </p:spPr>
        <p:txBody>
          <a:bodyPr wrap="square">
            <a:noAutofit/>
          </a:bodyPr>
          <a:lstStyle/>
          <a:p>
            <a:pPr lvl="0"/>
            <a:endParaRPr lang="zh-CN" altLang="en-US" noProof="0"/>
          </a:p>
        </p:txBody>
      </p:sp>
      <p:pic>
        <p:nvPicPr>
          <p:cNvPr id="5" name="图片 7"/>
          <p:cNvPicPr>
            <a:picLocks noChangeAspect="1"/>
          </p:cNvPicPr>
          <p:nvPr userDrawn="1"/>
        </p:nvPicPr>
        <p:blipFill>
          <a:blip r:embed="rId2" cstate="print"/>
          <a:stretch>
            <a:fillRect/>
          </a:stretch>
        </p:blipFill>
        <p:spPr>
          <a:xfrm>
            <a:off x="8749357" y="87562"/>
            <a:ext cx="972493" cy="740567"/>
          </a:xfrm>
          <a:prstGeom prst="rect">
            <a:avLst/>
          </a:prstGeom>
          <a:noFill/>
          <a:ln w="9525">
            <a:noFill/>
          </a:ln>
        </p:spPr>
      </p:pic>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29139" y="1677711"/>
            <a:ext cx="8263573" cy="115764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458278" y="3060382"/>
            <a:ext cx="6805295" cy="138017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ko-KR">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ko-KR">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42B1BAE5-895E-4CD8-8F0B-49157D9E8A72}" type="slidenum">
              <a:rPr lang="en-US" altLang="ko-KR">
                <a:solidFill>
                  <a:srgbClr val="000000"/>
                </a:solidFill>
              </a:rPr>
            </a:fld>
            <a:endParaRPr lang="en-US" altLang="ko-KR">
              <a:solidFill>
                <a:srgbClr val="000000"/>
              </a:solidFill>
            </a:endParaRPr>
          </a:p>
        </p:txBody>
      </p:sp>
      <p:pic>
        <p:nvPicPr>
          <p:cNvPr id="7" name="图片 7"/>
          <p:cNvPicPr>
            <a:picLocks noChangeAspect="1"/>
          </p:cNvPicPr>
          <p:nvPr userDrawn="1"/>
        </p:nvPicPr>
        <p:blipFill>
          <a:blip r:embed="rId2" cstate="print"/>
          <a:stretch>
            <a:fillRect/>
          </a:stretch>
        </p:blipFill>
        <p:spPr>
          <a:xfrm>
            <a:off x="8749357" y="87562"/>
            <a:ext cx="972493" cy="740567"/>
          </a:xfrm>
          <a:prstGeom prst="rect">
            <a:avLst/>
          </a:prstGeom>
          <a:noFill/>
          <a:ln w="9525">
            <a:noFill/>
          </a:ln>
        </p:spPr>
      </p:pic>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图文排版6">
    <p:spTree>
      <p:nvGrpSpPr>
        <p:cNvPr id="1" name=""/>
        <p:cNvGrpSpPr/>
        <p:nvPr/>
      </p:nvGrpSpPr>
      <p:grpSpPr>
        <a:xfrm>
          <a:off x="0" y="0"/>
          <a:ext cx="0" cy="0"/>
          <a:chOff x="0" y="0"/>
          <a:chExt cx="0" cy="0"/>
        </a:xfrm>
      </p:grpSpPr>
      <p:pic>
        <p:nvPicPr>
          <p:cNvPr id="2" name="图片 7"/>
          <p:cNvPicPr>
            <a:picLocks noChangeAspect="1"/>
          </p:cNvPicPr>
          <p:nvPr userDrawn="1"/>
        </p:nvPicPr>
        <p:blipFill>
          <a:blip r:embed="rId2" cstate="print"/>
          <a:stretch>
            <a:fillRect/>
          </a:stretch>
        </p:blipFill>
        <p:spPr>
          <a:xfrm>
            <a:off x="8749357" y="87562"/>
            <a:ext cx="972493" cy="740567"/>
          </a:xfrm>
          <a:prstGeom prst="rect">
            <a:avLst/>
          </a:prstGeom>
          <a:noFill/>
          <a:ln w="9525">
            <a:noFill/>
          </a:ln>
        </p:spPr>
      </p:pic>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image" Target="../media/image2.png"/><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6.xml"/><Relationship Id="rId8" Type="http://schemas.openxmlformats.org/officeDocument/2006/relationships/slideLayout" Target="../slideLayouts/slideLayout15.xml"/><Relationship Id="rId7" Type="http://schemas.openxmlformats.org/officeDocument/2006/relationships/slideLayout" Target="../slideLayouts/slideLayout14.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3" Type="http://schemas.openxmlformats.org/officeDocument/2006/relationships/slideLayout" Target="../slideLayouts/slideLayout10.xml"/><Relationship Id="rId2"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9.xml"/><Relationship Id="rId11" Type="http://schemas.openxmlformats.org/officeDocument/2006/relationships/slideLayout" Target="../slideLayouts/slideLayout18.xml"/><Relationship Id="rId10" Type="http://schemas.openxmlformats.org/officeDocument/2006/relationships/slideLayout" Target="../slideLayouts/slideLayout17.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0" y="0"/>
            <a:ext cx="9721850" cy="5400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Picture 35" descr="图片1"/>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b="25357"/>
          <a:stretch>
            <a:fillRect/>
          </a:stretch>
        </p:blipFill>
        <p:spPr bwMode="auto">
          <a:xfrm>
            <a:off x="0" y="0"/>
            <a:ext cx="9721850" cy="540067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pull/>
  </p:transition>
  <p:txStyles>
    <p:titleStyle>
      <a:lvl1pPr algn="ctr" defTabSz="967105" rtl="0" fontAlgn="base">
        <a:spcBef>
          <a:spcPct val="0"/>
        </a:spcBef>
        <a:spcAft>
          <a:spcPct val="0"/>
        </a:spcAft>
        <a:defRPr sz="4700" kern="1200">
          <a:solidFill>
            <a:schemeClr val="tx1"/>
          </a:solidFill>
          <a:latin typeface="+mj-lt"/>
          <a:ea typeface="+mj-ea"/>
          <a:cs typeface="+mj-cs"/>
        </a:defRPr>
      </a:lvl1pPr>
      <a:lvl2pPr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2pPr>
      <a:lvl3pPr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3pPr>
      <a:lvl4pPr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4pPr>
      <a:lvl5pPr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5pPr>
      <a:lvl6pPr marL="4572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6pPr>
      <a:lvl7pPr marL="9144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7pPr>
      <a:lvl8pPr marL="13716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8pPr>
      <a:lvl9pPr marL="1828800" algn="ctr" defTabSz="967105" rtl="0" fontAlgn="base">
        <a:spcBef>
          <a:spcPct val="0"/>
        </a:spcBef>
        <a:spcAft>
          <a:spcPct val="0"/>
        </a:spcAft>
        <a:defRPr sz="4700">
          <a:solidFill>
            <a:schemeClr val="tx1"/>
          </a:solidFill>
          <a:latin typeface="Arial" panose="020B0604020202020204" pitchFamily="34" charset="0"/>
          <a:ea typeface="微软雅黑" panose="020B0503020204020204" pitchFamily="34" charset="-122"/>
        </a:defRPr>
      </a:lvl9pPr>
    </p:titleStyle>
    <p:bodyStyle>
      <a:lvl1pPr marL="361950" indent="-361950" algn="l" defTabSz="967105" rtl="0" fontAlgn="base">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86130" indent="-301625" algn="l" defTabSz="967105" rtl="0" fontAlgn="base">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09675" indent="-241300" algn="l" defTabSz="967105" rtl="0" fontAlgn="base">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92275" indent="-241300" algn="l" defTabSz="967105" rtl="0" fontAlgn="base">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76780" indent="-241300" algn="l" defTabSz="967105" rtl="0" fontAlgn="base">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6128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4515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2902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112895" indent="-241935" algn="l" defTabSz="96774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zh-CN"/>
      </a:defPPr>
      <a:lvl1pPr marL="0" algn="l" defTabSz="967740" rtl="0" eaLnBrk="1" latinLnBrk="0" hangingPunct="1">
        <a:defRPr sz="1900" kern="1200">
          <a:solidFill>
            <a:schemeClr val="tx1"/>
          </a:solidFill>
          <a:latin typeface="+mn-lt"/>
          <a:ea typeface="+mn-ea"/>
          <a:cs typeface="+mn-cs"/>
        </a:defRPr>
      </a:lvl1pPr>
      <a:lvl2pPr marL="483870" algn="l" defTabSz="967740" rtl="0" eaLnBrk="1" latinLnBrk="0" hangingPunct="1">
        <a:defRPr sz="1900" kern="1200">
          <a:solidFill>
            <a:schemeClr val="tx1"/>
          </a:solidFill>
          <a:latin typeface="+mn-lt"/>
          <a:ea typeface="+mn-ea"/>
          <a:cs typeface="+mn-cs"/>
        </a:defRPr>
      </a:lvl2pPr>
      <a:lvl3pPr marL="967740" algn="l" defTabSz="967740" rtl="0" eaLnBrk="1" latinLnBrk="0" hangingPunct="1">
        <a:defRPr sz="1900" kern="1200">
          <a:solidFill>
            <a:schemeClr val="tx1"/>
          </a:solidFill>
          <a:latin typeface="+mn-lt"/>
          <a:ea typeface="+mn-ea"/>
          <a:cs typeface="+mn-cs"/>
        </a:defRPr>
      </a:lvl3pPr>
      <a:lvl4pPr marL="1451610" algn="l" defTabSz="967740" rtl="0" eaLnBrk="1" latinLnBrk="0" hangingPunct="1">
        <a:defRPr sz="1900" kern="1200">
          <a:solidFill>
            <a:schemeClr val="tx1"/>
          </a:solidFill>
          <a:latin typeface="+mn-lt"/>
          <a:ea typeface="+mn-ea"/>
          <a:cs typeface="+mn-cs"/>
        </a:defRPr>
      </a:lvl4pPr>
      <a:lvl5pPr marL="1935480" algn="l" defTabSz="967740" rtl="0" eaLnBrk="1" latinLnBrk="0" hangingPunct="1">
        <a:defRPr sz="1900" kern="1200">
          <a:solidFill>
            <a:schemeClr val="tx1"/>
          </a:solidFill>
          <a:latin typeface="+mn-lt"/>
          <a:ea typeface="+mn-ea"/>
          <a:cs typeface="+mn-cs"/>
        </a:defRPr>
      </a:lvl5pPr>
      <a:lvl6pPr marL="2419350" algn="l" defTabSz="967740" rtl="0" eaLnBrk="1" latinLnBrk="0" hangingPunct="1">
        <a:defRPr sz="1900" kern="1200">
          <a:solidFill>
            <a:schemeClr val="tx1"/>
          </a:solidFill>
          <a:latin typeface="+mn-lt"/>
          <a:ea typeface="+mn-ea"/>
          <a:cs typeface="+mn-cs"/>
        </a:defRPr>
      </a:lvl6pPr>
      <a:lvl7pPr marL="2903220" algn="l" defTabSz="967740" rtl="0" eaLnBrk="1" latinLnBrk="0" hangingPunct="1">
        <a:defRPr sz="1900" kern="1200">
          <a:solidFill>
            <a:schemeClr val="tx1"/>
          </a:solidFill>
          <a:latin typeface="+mn-lt"/>
          <a:ea typeface="+mn-ea"/>
          <a:cs typeface="+mn-cs"/>
        </a:defRPr>
      </a:lvl7pPr>
      <a:lvl8pPr marL="3387090" algn="l" defTabSz="967740" rtl="0" eaLnBrk="1" latinLnBrk="0" hangingPunct="1">
        <a:defRPr sz="1900" kern="1200">
          <a:solidFill>
            <a:schemeClr val="tx1"/>
          </a:solidFill>
          <a:latin typeface="+mn-lt"/>
          <a:ea typeface="+mn-ea"/>
          <a:cs typeface="+mn-cs"/>
        </a:defRPr>
      </a:lvl8pPr>
      <a:lvl9pPr marL="3870960" algn="l" defTabSz="967740"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86092" y="5005628"/>
            <a:ext cx="2268432" cy="287536"/>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530820CF-B880-4189-942D-D702A7CBA730}" type="datetimeFigureOut">
              <a:rPr lang="zh-CN" altLang="en-US" smtClean="0">
                <a:solidFill>
                  <a:prstClr val="black">
                    <a:tint val="75000"/>
                  </a:prstClr>
                </a:solidFill>
                <a:latin typeface="Calibri" panose="020F0502020204030204"/>
                <a:ea typeface="宋体" panose="02010600030101010101" pitchFamily="2" charset="-122"/>
              </a:rPr>
            </a:fld>
            <a:endParaRPr lang="zh-CN" altLang="en-US">
              <a:solidFill>
                <a:prstClr val="black">
                  <a:tint val="75000"/>
                </a:prstClr>
              </a:solidFill>
              <a:latin typeface="Calibri" panose="020F0502020204030204"/>
              <a:ea typeface="宋体" panose="02010600030101010101" pitchFamily="2" charset="-122"/>
            </a:endParaRPr>
          </a:p>
        </p:txBody>
      </p:sp>
      <p:sp>
        <p:nvSpPr>
          <p:cNvPr id="5" name="页脚占位符 4"/>
          <p:cNvSpPr>
            <a:spLocks noGrp="1"/>
          </p:cNvSpPr>
          <p:nvPr>
            <p:ph type="ftr" sz="quarter" idx="3"/>
          </p:nvPr>
        </p:nvSpPr>
        <p:spPr>
          <a:xfrm>
            <a:off x="3321632" y="5005628"/>
            <a:ext cx="3078586" cy="287536"/>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zh-CN" altLang="en-US">
              <a:solidFill>
                <a:prstClr val="black">
                  <a:tint val="75000"/>
                </a:prstClr>
              </a:solidFill>
              <a:latin typeface="Calibri" panose="020F0502020204030204"/>
              <a:ea typeface="宋体" panose="02010600030101010101" pitchFamily="2" charset="-122"/>
            </a:endParaRPr>
          </a:p>
        </p:txBody>
      </p:sp>
      <p:sp>
        <p:nvSpPr>
          <p:cNvPr id="6" name="灯片编号占位符 5"/>
          <p:cNvSpPr>
            <a:spLocks noGrp="1"/>
          </p:cNvSpPr>
          <p:nvPr>
            <p:ph type="sldNum" sz="quarter" idx="4"/>
          </p:nvPr>
        </p:nvSpPr>
        <p:spPr>
          <a:xfrm>
            <a:off x="6967326" y="5005628"/>
            <a:ext cx="2268432" cy="287536"/>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0C913308-F349-4B6D-A68A-DD1791B4A57B}" type="slidenum">
              <a:rPr lang="zh-CN" altLang="en-US" smtClean="0">
                <a:solidFill>
                  <a:prstClr val="black">
                    <a:tint val="75000"/>
                  </a:prstClr>
                </a:solidFill>
                <a:latin typeface="Calibri" panose="020F0502020204030204"/>
                <a:ea typeface="宋体" panose="02010600030101010101" pitchFamily="2" charset="-122"/>
              </a:rPr>
            </a:fld>
            <a:endParaRPr lang="zh-CN" altLang="en-US">
              <a:solidFill>
                <a:prstClr val="black">
                  <a:tint val="75000"/>
                </a:prstClr>
              </a:solidFill>
              <a:latin typeface="Calibri" panose="020F0502020204030204"/>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8.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9000">
              <a:srgbClr val="00C0F0"/>
            </a:gs>
            <a:gs pos="100000">
              <a:srgbClr val="034373"/>
            </a:gs>
          </a:gsLst>
          <a:lin ang="5400000" scaled="0"/>
        </a:gradFill>
        <a:effectLst/>
      </p:bgPr>
    </p:bg>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pic>
        <p:nvPicPr>
          <p:cNvPr id="4" name="图片 3" descr="953568087"/>
          <p:cNvPicPr>
            <a:picLocks noChangeAspect="1"/>
          </p:cNvPicPr>
          <p:nvPr/>
        </p:nvPicPr>
        <p:blipFill>
          <a:blip r:embed="rId2" cstate="print"/>
          <a:stretch>
            <a:fillRect/>
          </a:stretch>
        </p:blipFill>
        <p:spPr>
          <a:xfrm>
            <a:off x="5976912" y="2493313"/>
            <a:ext cx="3518770" cy="2878560"/>
          </a:xfrm>
          <a:prstGeom prst="rect">
            <a:avLst/>
          </a:prstGeom>
        </p:spPr>
      </p:pic>
      <p:grpSp>
        <p:nvGrpSpPr>
          <p:cNvPr id="3" name="组合 2"/>
          <p:cNvGrpSpPr/>
          <p:nvPr/>
        </p:nvGrpSpPr>
        <p:grpSpPr>
          <a:xfrm>
            <a:off x="900649" y="540569"/>
            <a:ext cx="7761277" cy="2144068"/>
            <a:chOff x="1303" y="922"/>
            <a:chExt cx="11496" cy="3573"/>
          </a:xfrm>
        </p:grpSpPr>
        <p:pic>
          <p:nvPicPr>
            <p:cNvPr id="44" name="Picture 2"/>
            <p:cNvPicPr>
              <a:picLocks noChangeAspect="1" noChangeArrowheads="1"/>
            </p:cNvPicPr>
            <p:nvPr/>
          </p:nvPicPr>
          <p:blipFill>
            <a:blip r:embed="rId3" cstate="print"/>
            <a:srcRect/>
            <a:stretch>
              <a:fillRect/>
            </a:stretch>
          </p:blipFill>
          <p:spPr bwMode="auto">
            <a:xfrm>
              <a:off x="1303" y="922"/>
              <a:ext cx="3063" cy="3470"/>
            </a:xfrm>
            <a:prstGeom prst="rect">
              <a:avLst/>
            </a:prstGeom>
            <a:noFill/>
            <a:ln w="9525">
              <a:noFill/>
              <a:miter lim="800000"/>
              <a:headEnd/>
              <a:tailEnd/>
            </a:ln>
            <a:effectLst/>
          </p:spPr>
        </p:pic>
        <p:sp>
          <p:nvSpPr>
            <p:cNvPr id="2" name="文本框 1"/>
            <p:cNvSpPr txBox="1"/>
            <p:nvPr/>
          </p:nvSpPr>
          <p:spPr>
            <a:xfrm>
              <a:off x="3600" y="1881"/>
              <a:ext cx="9199" cy="261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sz="4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车辆购置税减征新政及相关注意事项</a:t>
              </a:r>
              <a:endParaRPr kumimoji="0" lang="en-US" altLang="zh-CN" sz="4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sp>
        <p:nvSpPr>
          <p:cNvPr id="9" name="矩形 8"/>
          <p:cNvSpPr/>
          <p:nvPr/>
        </p:nvSpPr>
        <p:spPr>
          <a:xfrm>
            <a:off x="22225" y="3636645"/>
            <a:ext cx="6124575" cy="829945"/>
          </a:xfrm>
          <a:prstGeom prst="rect">
            <a:avLst/>
          </a:prstGeom>
        </p:spPr>
        <p:txBody>
          <a:bodyPr wrap="square">
            <a:spAutoFit/>
          </a:bodyPr>
          <a:lstStyle/>
          <a:p>
            <a:pPr algn="ctr" defTabSz="914400" fontAlgn="auto">
              <a:spcBef>
                <a:spcPts val="0"/>
              </a:spcBef>
              <a:spcAft>
                <a:spcPts val="0"/>
              </a:spcAft>
            </a:pPr>
            <a:r>
              <a:rPr lang="zh-CN" altLang="en-US" sz="2400" b="1" dirty="0">
                <a:solidFill>
                  <a:prstClr val="white"/>
                </a:solidFill>
                <a:latin typeface="微软雅黑" panose="020B0503020204020204" pitchFamily="34" charset="-122"/>
                <a:ea typeface="微软雅黑" panose="020B0503020204020204" pitchFamily="34" charset="-122"/>
                <a:sym typeface="+mn-ea"/>
              </a:rPr>
              <a:t> 湖北税务</a:t>
            </a:r>
            <a:r>
              <a:rPr lang="en-US" altLang="zh-CN" sz="2400" b="1" dirty="0">
                <a:solidFill>
                  <a:prstClr val="white"/>
                </a:solidFill>
                <a:latin typeface="微软雅黑" panose="020B0503020204020204" pitchFamily="34" charset="-122"/>
                <a:ea typeface="微软雅黑" panose="020B0503020204020204" pitchFamily="34" charset="-122"/>
                <a:sym typeface="+mn-ea"/>
              </a:rPr>
              <a:t>12366</a:t>
            </a:r>
            <a:r>
              <a:rPr lang="zh-CN" altLang="zh-CN" sz="2400" b="1" dirty="0">
                <a:solidFill>
                  <a:prstClr val="white"/>
                </a:solidFill>
                <a:latin typeface="微软雅黑" panose="020B0503020204020204" pitchFamily="34" charset="-122"/>
                <a:ea typeface="微软雅黑" panose="020B0503020204020204" pitchFamily="34" charset="-122"/>
                <a:sym typeface="+mn-ea"/>
              </a:rPr>
              <a:t>武汉中心</a:t>
            </a:r>
            <a:r>
              <a:rPr lang="en-US" altLang="zh-CN" sz="2400" b="1" dirty="0">
                <a:solidFill>
                  <a:prstClr val="white"/>
                </a:solidFill>
                <a:latin typeface="微软雅黑" panose="020B0503020204020204" pitchFamily="34" charset="-122"/>
                <a:ea typeface="微软雅黑" panose="020B0503020204020204" pitchFamily="34" charset="-122"/>
                <a:sym typeface="+mn-ea"/>
              </a:rPr>
              <a:t> </a:t>
            </a:r>
            <a:endParaRPr lang="en-US" altLang="zh-CN" sz="2400" b="1" dirty="0">
              <a:solidFill>
                <a:prstClr val="white"/>
              </a:solidFill>
              <a:latin typeface="微软雅黑" panose="020B0503020204020204" pitchFamily="34" charset="-122"/>
              <a:ea typeface="微软雅黑" panose="020B0503020204020204" pitchFamily="34" charset="-122"/>
              <a:sym typeface="+mn-ea"/>
            </a:endParaRPr>
          </a:p>
          <a:p>
            <a:pPr algn="ctr" defTabSz="914400" fontAlgn="auto">
              <a:spcBef>
                <a:spcPts val="0"/>
              </a:spcBef>
              <a:spcAft>
                <a:spcPts val="0"/>
              </a:spcAft>
            </a:pPr>
            <a:r>
              <a:rPr lang="en-US" altLang="zh-CN" sz="2400" b="1" dirty="0">
                <a:solidFill>
                  <a:prstClr val="white"/>
                </a:solidFill>
                <a:latin typeface="微软雅黑" panose="020B0503020204020204" pitchFamily="34" charset="-122"/>
                <a:ea typeface="微软雅黑" panose="020B0503020204020204" pitchFamily="34" charset="-122"/>
                <a:sym typeface="+mn-ea"/>
              </a:rPr>
              <a:t>                                               </a:t>
            </a:r>
            <a:r>
              <a:rPr lang="zh-CN" altLang="en-US" sz="2400" b="1" dirty="0">
                <a:solidFill>
                  <a:prstClr val="white"/>
                </a:solidFill>
                <a:latin typeface="微软雅黑" panose="020B0503020204020204" pitchFamily="34" charset="-122"/>
                <a:ea typeface="微软雅黑" panose="020B0503020204020204" pitchFamily="34" charset="-122"/>
                <a:sym typeface="+mn-ea"/>
              </a:rPr>
              <a:t>李秋霞</a:t>
            </a:r>
            <a:endParaRPr lang="zh-CN" altLang="en-US" sz="2400" b="1" dirty="0">
              <a:solidFill>
                <a:prstClr val="white"/>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1000"/>
                                        <p:tgtEl>
                                          <p:spTgt spid="3"/>
                                        </p:tgtEl>
                                      </p:cBhvr>
                                    </p:animEffect>
                                  </p:childTnLst>
                                </p:cTn>
                              </p:par>
                            </p:childTnLst>
                          </p:cTn>
                        </p:par>
                        <p:par>
                          <p:cTn id="8" fill="hold">
                            <p:stCondLst>
                              <p:cond delay="1000"/>
                            </p:stCondLst>
                            <p:childTnLst>
                              <p:par>
                                <p:cTn id="9" presetID="26"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290">
                                          <p:stCondLst>
                                            <p:cond delay="0"/>
                                          </p:stCondLst>
                                        </p:cTn>
                                        <p:tgtEl>
                                          <p:spTgt spid="4"/>
                                        </p:tgtEl>
                                      </p:cBhvr>
                                    </p:animEffect>
                                    <p:anim calcmode="lin" valueType="num">
                                      <p:cBhvr>
                                        <p:cTn id="12"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5"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6"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7" dur="13">
                                          <p:stCondLst>
                                            <p:cond delay="325"/>
                                          </p:stCondLst>
                                        </p:cTn>
                                        <p:tgtEl>
                                          <p:spTgt spid="4"/>
                                        </p:tgtEl>
                                      </p:cBhvr>
                                      <p:to x="100000" y="60000"/>
                                    </p:animScale>
                                    <p:animScale>
                                      <p:cBhvr>
                                        <p:cTn id="18" dur="83" decel="50000">
                                          <p:stCondLst>
                                            <p:cond delay="338"/>
                                          </p:stCondLst>
                                        </p:cTn>
                                        <p:tgtEl>
                                          <p:spTgt spid="4"/>
                                        </p:tgtEl>
                                      </p:cBhvr>
                                      <p:to x="100000" y="100000"/>
                                    </p:animScale>
                                    <p:animScale>
                                      <p:cBhvr>
                                        <p:cTn id="19" dur="13">
                                          <p:stCondLst>
                                            <p:cond delay="656"/>
                                          </p:stCondLst>
                                        </p:cTn>
                                        <p:tgtEl>
                                          <p:spTgt spid="4"/>
                                        </p:tgtEl>
                                      </p:cBhvr>
                                      <p:to x="100000" y="80000"/>
                                    </p:animScale>
                                    <p:animScale>
                                      <p:cBhvr>
                                        <p:cTn id="20" dur="83" decel="50000">
                                          <p:stCondLst>
                                            <p:cond delay="669"/>
                                          </p:stCondLst>
                                        </p:cTn>
                                        <p:tgtEl>
                                          <p:spTgt spid="4"/>
                                        </p:tgtEl>
                                      </p:cBhvr>
                                      <p:to x="100000" y="100000"/>
                                    </p:animScale>
                                    <p:animScale>
                                      <p:cBhvr>
                                        <p:cTn id="21" dur="13">
                                          <p:stCondLst>
                                            <p:cond delay="821"/>
                                          </p:stCondLst>
                                        </p:cTn>
                                        <p:tgtEl>
                                          <p:spTgt spid="4"/>
                                        </p:tgtEl>
                                      </p:cBhvr>
                                      <p:to x="100000" y="90000"/>
                                    </p:animScale>
                                    <p:animScale>
                                      <p:cBhvr>
                                        <p:cTn id="22" dur="83" decel="50000">
                                          <p:stCondLst>
                                            <p:cond delay="834"/>
                                          </p:stCondLst>
                                        </p:cTn>
                                        <p:tgtEl>
                                          <p:spTgt spid="4"/>
                                        </p:tgtEl>
                                      </p:cBhvr>
                                      <p:to x="100000" y="100000"/>
                                    </p:animScale>
                                    <p:animScale>
                                      <p:cBhvr>
                                        <p:cTn id="23" dur="13">
                                          <p:stCondLst>
                                            <p:cond delay="904"/>
                                          </p:stCondLst>
                                        </p:cTn>
                                        <p:tgtEl>
                                          <p:spTgt spid="4"/>
                                        </p:tgtEl>
                                      </p:cBhvr>
                                      <p:to x="100000" y="95000"/>
                                    </p:animScale>
                                    <p:animScale>
                                      <p:cBhvr>
                                        <p:cTn id="24" dur="83" decel="50000">
                                          <p:stCondLst>
                                            <p:cond delay="917"/>
                                          </p:stCondLst>
                                        </p:cTn>
                                        <p:tgtEl>
                                          <p:spTgt spid="4"/>
                                        </p:tgtEl>
                                      </p:cBhvr>
                                      <p:to x="100000" y="100000"/>
                                    </p:animScale>
                                  </p:childTnLst>
                                </p:cTn>
                              </p:par>
                            </p:childTnLst>
                          </p:cTn>
                        </p:par>
                        <p:par>
                          <p:cTn id="25" fill="hold">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a:xfrm>
          <a:off x="0" y="0"/>
          <a:ext cx="0" cy="0"/>
          <a:chOff x="0" y="0"/>
          <a:chExt cx="0" cy="0"/>
        </a:xfrm>
      </p:grpSpPr>
      <p:sp>
        <p:nvSpPr>
          <p:cNvPr id="4" name="文本框 6"/>
          <p:cNvSpPr txBox="1"/>
          <p:nvPr/>
        </p:nvSpPr>
        <p:spPr>
          <a:xfrm>
            <a:off x="474980" y="1190625"/>
            <a:ext cx="8740775" cy="2848610"/>
          </a:xfrm>
          <a:prstGeom prst="rect">
            <a:avLst/>
          </a:prstGeom>
          <a:noFill/>
        </p:spPr>
        <p:txBody>
          <a:bodyPr wrap="square" rtlCol="0">
            <a:spAutoFit/>
          </a:bodyPr>
          <a:lstStyle/>
          <a:p>
            <a:pPr marL="0" indent="0">
              <a:lnSpc>
                <a:spcPct val="140000"/>
              </a:lnSpc>
              <a:buNone/>
            </a:pPr>
            <a:r>
              <a:rPr lang="en-US" altLang="zh-CN" sz="3200">
                <a:latin typeface="宋体" panose="02010600030101010101" pitchFamily="2" charset="-122"/>
                <a:cs typeface="宋体" panose="02010600030101010101" pitchFamily="2" charset="-122"/>
              </a:rPr>
              <a:t>    </a:t>
            </a:r>
            <a:r>
              <a:rPr lang="zh-CN" sz="3200">
                <a:latin typeface="宋体" panose="02010600030101010101" pitchFamily="2" charset="-122"/>
                <a:cs typeface="宋体" panose="02010600030101010101" pitchFamily="2" charset="-122"/>
              </a:rPr>
              <a:t>公告中</a:t>
            </a:r>
            <a:r>
              <a:rPr lang="zh-CN" sz="3200" b="1">
                <a:solidFill>
                  <a:srgbClr val="FF0000"/>
                </a:solidFill>
                <a:latin typeface="宋体" panose="02010600030101010101" pitchFamily="2" charset="-122"/>
                <a:cs typeface="宋体" panose="02010600030101010101" pitchFamily="2" charset="-122"/>
              </a:rPr>
              <a:t>乘用车排量、座位数</a:t>
            </a:r>
            <a:r>
              <a:rPr lang="zh-CN" sz="3200">
                <a:latin typeface="宋体" panose="02010600030101010101" pitchFamily="2" charset="-122"/>
                <a:cs typeface="宋体" panose="02010600030101010101" pitchFamily="2" charset="-122"/>
              </a:rPr>
              <a:t>，按照《中华人民共和国机动车整车出厂合格证》电子信息或者进口机动车《车辆电子信息单》电子信息所载的排量、额定载客(人)数确定。</a:t>
            </a:r>
            <a:endParaRPr lang="zh-CN" sz="3200">
              <a:latin typeface="宋体" panose="02010600030101010101" pitchFamily="2" charset="-122"/>
              <a:cs typeface="宋体" panose="02010600030101010101" pitchFamily="2" charset="-122"/>
            </a:endParaRPr>
          </a:p>
        </p:txBody>
      </p:sp>
      <p:pic>
        <p:nvPicPr>
          <p:cNvPr id="8199" name="图片 7"/>
          <p:cNvPicPr>
            <a:picLocks noChangeAspect="1"/>
          </p:cNvPicPr>
          <p:nvPr/>
        </p:nvPicPr>
        <p:blipFill>
          <a:blip r:embed="rId2" cstate="print"/>
          <a:stretch>
            <a:fillRect/>
          </a:stretch>
        </p:blipFill>
        <p:spPr>
          <a:xfrm>
            <a:off x="22281" y="141619"/>
            <a:ext cx="1164597" cy="886311"/>
          </a:xfrm>
          <a:prstGeom prst="rect">
            <a:avLst/>
          </a:prstGeom>
          <a:noFill/>
          <a:ln w="9525">
            <a:noFill/>
          </a:ln>
        </p:spPr>
      </p:pic>
      <p:sp>
        <p:nvSpPr>
          <p:cNvPr id="5" name="文本框 4"/>
          <p:cNvSpPr txBox="1"/>
          <p:nvPr/>
        </p:nvSpPr>
        <p:spPr>
          <a:xfrm>
            <a:off x="835660" y="323850"/>
            <a:ext cx="8232140" cy="521970"/>
          </a:xfrm>
          <a:prstGeom prst="rect">
            <a:avLst/>
          </a:prstGeom>
          <a:noFill/>
        </p:spPr>
        <p:txBody>
          <a:bodyPr wrap="square" rtlCol="0">
            <a:spAutoFit/>
            <a:scene3d>
              <a:camera prst="orthographicFront"/>
              <a:lightRig rig="threePt" dir="t"/>
            </a:scene3d>
          </a:bodyPr>
          <a:p>
            <a:pPr algn="ctr"/>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sp>
        <p:nvSpPr>
          <p:cNvPr id="3" name="文本框 2"/>
          <p:cNvSpPr txBox="1"/>
          <p:nvPr/>
        </p:nvSpPr>
        <p:spPr>
          <a:xfrm>
            <a:off x="6085205" y="172085"/>
            <a:ext cx="362966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车辆购置税减征新政</a:t>
            </a:r>
            <a:endParaRPr lang="zh-CN" altLang="en-US" sz="3200">
              <a:sym typeface="+mn-ea"/>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300" fill="hold"/>
                                        <p:tgtEl>
                                          <p:spTgt spid="5"/>
                                        </p:tgtEl>
                                        <p:attrNameLst>
                                          <p:attrName>ppt_w</p:attrName>
                                        </p:attrNameLst>
                                      </p:cBhvr>
                                      <p:tavLst>
                                        <p:tav tm="0">
                                          <p:val>
                                            <p:fltVal val="0"/>
                                          </p:val>
                                        </p:tav>
                                        <p:tav tm="100000">
                                          <p:val>
                                            <p:strVal val="#ppt_w"/>
                                          </p:val>
                                        </p:tav>
                                      </p:tavLst>
                                    </p:anim>
                                    <p:anim calcmode="lin" valueType="num">
                                      <p:cBhvr>
                                        <p:cTn id="8" dur="300" fill="hold"/>
                                        <p:tgtEl>
                                          <p:spTgt spid="5"/>
                                        </p:tgtEl>
                                        <p:attrNameLst>
                                          <p:attrName>ppt_h</p:attrName>
                                        </p:attrNameLst>
                                      </p:cBhvr>
                                      <p:tavLst>
                                        <p:tav tm="0">
                                          <p:val>
                                            <p:fltVal val="0"/>
                                          </p:val>
                                        </p:tav>
                                        <p:tav tm="100000">
                                          <p:val>
                                            <p:strVal val="#ppt_h"/>
                                          </p:val>
                                        </p:tav>
                                      </p:tavLst>
                                    </p:anim>
                                    <p:animEffect transition="in" filter="fade">
                                      <p:cBhvr>
                                        <p:cTn id="9"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a:xfrm>
          <a:off x="0" y="0"/>
          <a:ext cx="0" cy="0"/>
          <a:chOff x="0" y="0"/>
          <a:chExt cx="0" cy="0"/>
        </a:xfrm>
      </p:grpSpPr>
      <p:sp>
        <p:nvSpPr>
          <p:cNvPr id="4" name="文本框 6"/>
          <p:cNvSpPr txBox="1"/>
          <p:nvPr/>
        </p:nvSpPr>
        <p:spPr>
          <a:xfrm>
            <a:off x="1040130" y="1190625"/>
            <a:ext cx="7823835" cy="521970"/>
          </a:xfrm>
          <a:prstGeom prst="rect">
            <a:avLst/>
          </a:prstGeom>
          <a:noFill/>
        </p:spPr>
        <p:txBody>
          <a:bodyPr wrap="square" rtlCol="0">
            <a:spAutoFit/>
          </a:bodyPr>
          <a:lstStyle/>
          <a:p>
            <a:pPr marL="0" indent="0">
              <a:buClr>
                <a:srgbClr val="0070C0"/>
              </a:buClr>
              <a:buFont typeface="Wingdings" panose="05000000000000000000" charset="0"/>
              <a:buNone/>
            </a:pPr>
            <a:r>
              <a:rPr lang="en-US" altLang="zh-CN" sz="2400">
                <a:latin typeface="微软雅黑" panose="020B0503020204020204" pitchFamily="34" charset="-122"/>
                <a:ea typeface="微软雅黑" panose="020B0503020204020204" pitchFamily="34" charset="-122"/>
              </a:rPr>
              <a:t>     </a:t>
            </a:r>
            <a:r>
              <a:rPr lang="en-US" altLang="zh-CN" sz="2800">
                <a:latin typeface="微软雅黑" panose="020B0503020204020204" pitchFamily="34" charset="-122"/>
                <a:ea typeface="微软雅黑" panose="020B0503020204020204" pitchFamily="34" charset="-122"/>
              </a:rPr>
              <a:t> </a:t>
            </a:r>
            <a:endParaRPr lang="zh-CN" sz="2800">
              <a:latin typeface="微软雅黑" panose="020B0503020204020204" pitchFamily="34" charset="-122"/>
              <a:ea typeface="微软雅黑" panose="020B0503020204020204" pitchFamily="34" charset="-122"/>
            </a:endParaRPr>
          </a:p>
        </p:txBody>
      </p:sp>
      <p:pic>
        <p:nvPicPr>
          <p:cNvPr id="8199" name="图片 7"/>
          <p:cNvPicPr>
            <a:picLocks noChangeAspect="1"/>
          </p:cNvPicPr>
          <p:nvPr/>
        </p:nvPicPr>
        <p:blipFill>
          <a:blip r:embed="rId2" cstate="print"/>
          <a:stretch>
            <a:fillRect/>
          </a:stretch>
        </p:blipFill>
        <p:spPr>
          <a:xfrm>
            <a:off x="22281" y="141619"/>
            <a:ext cx="1164597" cy="886311"/>
          </a:xfrm>
          <a:prstGeom prst="rect">
            <a:avLst/>
          </a:prstGeom>
          <a:noFill/>
          <a:ln w="9525">
            <a:noFill/>
          </a:ln>
        </p:spPr>
      </p:pic>
      <p:sp>
        <p:nvSpPr>
          <p:cNvPr id="5" name="文本框 4"/>
          <p:cNvSpPr txBox="1"/>
          <p:nvPr/>
        </p:nvSpPr>
        <p:spPr>
          <a:xfrm>
            <a:off x="900430" y="252095"/>
            <a:ext cx="8232140" cy="521970"/>
          </a:xfrm>
          <a:prstGeom prst="rect">
            <a:avLst/>
          </a:prstGeom>
          <a:noFill/>
        </p:spPr>
        <p:txBody>
          <a:bodyPr wrap="square" rtlCol="0">
            <a:spAutoFit/>
            <a:scene3d>
              <a:camera prst="orthographicFront"/>
              <a:lightRig rig="threePt" dir="t"/>
            </a:scene3d>
          </a:bodyPr>
          <a:p>
            <a:pPr algn="l"/>
            <a:r>
              <a:rPr lang="en-US" altLang="zh-CN"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   </a:t>
            </a:r>
            <a:r>
              <a:rPr lang="zh-CN" altLang="zh-CN"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最后</a:t>
            </a: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，本次减税新政会带来什么影响？</a:t>
            </a:r>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sp>
        <p:nvSpPr>
          <p:cNvPr id="2" name="文本框 1"/>
          <p:cNvSpPr txBox="1"/>
          <p:nvPr/>
        </p:nvSpPr>
        <p:spPr>
          <a:xfrm>
            <a:off x="396240" y="960120"/>
            <a:ext cx="9123680" cy="4440555"/>
          </a:xfrm>
          <a:prstGeom prst="rect">
            <a:avLst/>
          </a:prstGeom>
          <a:noFill/>
        </p:spPr>
        <p:txBody>
          <a:bodyPr wrap="square" rtlCol="0" anchor="t">
            <a:spAutoFit/>
          </a:bodyPr>
          <a:p>
            <a:pPr marL="0" indent="0">
              <a:lnSpc>
                <a:spcPct val="130000"/>
              </a:lnSpc>
              <a:buNone/>
            </a:pPr>
            <a:r>
              <a:rPr lang="en-US" altLang="zh-CN" sz="2800">
                <a:solidFill>
                  <a:schemeClr val="tx1"/>
                </a:solidFill>
                <a:latin typeface="宋体" panose="02010600030101010101" pitchFamily="2" charset="-122"/>
                <a:cs typeface="宋体" panose="02010600030101010101" pitchFamily="2" charset="-122"/>
                <a:sym typeface="+mn-ea"/>
              </a:rPr>
              <a:t>    </a:t>
            </a:r>
            <a:r>
              <a:rPr lang="zh-CN" altLang="en-US" sz="2800">
                <a:solidFill>
                  <a:schemeClr val="tx1"/>
                </a:solidFill>
                <a:latin typeface="宋体" panose="02010600030101010101" pitchFamily="2" charset="-122"/>
                <a:cs typeface="宋体" panose="02010600030101010101" pitchFamily="2" charset="-122"/>
                <a:sym typeface="+mn-ea"/>
              </a:rPr>
              <a:t>本</a:t>
            </a:r>
            <a:r>
              <a:rPr lang="zh-CN" altLang="zh-CN" sz="2800">
                <a:solidFill>
                  <a:schemeClr val="tx1"/>
                </a:solidFill>
                <a:latin typeface="宋体" panose="02010600030101010101" pitchFamily="2" charset="-122"/>
                <a:cs typeface="宋体" panose="02010600030101010101" pitchFamily="2" charset="-122"/>
                <a:sym typeface="+mn-ea"/>
              </a:rPr>
              <a:t>次车购税减半新政对车价和排量要求相对宽松，市场上可能</a:t>
            </a:r>
            <a:r>
              <a:rPr lang="zh-CN" altLang="zh-CN" sz="2800" b="1">
                <a:solidFill>
                  <a:srgbClr val="FF0000"/>
                </a:solidFill>
                <a:latin typeface="宋体" panose="02010600030101010101" pitchFamily="2" charset="-122"/>
                <a:cs typeface="宋体" panose="02010600030101010101" pitchFamily="2" charset="-122"/>
                <a:sym typeface="+mn-ea"/>
              </a:rPr>
              <a:t>8成以上的燃油车</a:t>
            </a:r>
            <a:r>
              <a:rPr lang="zh-CN" altLang="zh-CN" sz="2800">
                <a:solidFill>
                  <a:schemeClr val="tx1"/>
                </a:solidFill>
                <a:latin typeface="宋体" panose="02010600030101010101" pitchFamily="2" charset="-122"/>
                <a:cs typeface="宋体" panose="02010600030101010101" pitchFamily="2" charset="-122"/>
                <a:sym typeface="+mn-ea"/>
              </a:rPr>
              <a:t>都将覆盖在内，这意味着本次的优惠政策也将惠及到</a:t>
            </a:r>
            <a:r>
              <a:rPr lang="zh-CN" altLang="zh-CN" sz="2800" b="1">
                <a:solidFill>
                  <a:srgbClr val="FF0000"/>
                </a:solidFill>
                <a:latin typeface="宋体" panose="02010600030101010101" pitchFamily="2" charset="-122"/>
                <a:cs typeface="宋体" panose="02010600030101010101" pitchFamily="2" charset="-122"/>
                <a:sym typeface="+mn-ea"/>
              </a:rPr>
              <a:t>主流购车人群</a:t>
            </a:r>
            <a:r>
              <a:rPr lang="zh-CN" altLang="zh-CN" sz="2800">
                <a:solidFill>
                  <a:schemeClr val="tx1"/>
                </a:solidFill>
                <a:latin typeface="宋体" panose="02010600030101010101" pitchFamily="2" charset="-122"/>
                <a:cs typeface="宋体" panose="02010600030101010101" pitchFamily="2" charset="-122"/>
                <a:sym typeface="+mn-ea"/>
              </a:rPr>
              <a:t>，更多的消费者将获得</a:t>
            </a:r>
            <a:r>
              <a:rPr lang="zh-CN" altLang="zh-CN" sz="2800" b="1">
                <a:solidFill>
                  <a:srgbClr val="FF0000"/>
                </a:solidFill>
                <a:latin typeface="宋体" panose="02010600030101010101" pitchFamily="2" charset="-122"/>
                <a:cs typeface="宋体" panose="02010600030101010101" pitchFamily="2" charset="-122"/>
                <a:sym typeface="+mn-ea"/>
              </a:rPr>
              <a:t>实实在在的优惠</a:t>
            </a:r>
            <a:r>
              <a:rPr lang="zh-CN" altLang="zh-CN" sz="2800">
                <a:solidFill>
                  <a:schemeClr val="tx1"/>
                </a:solidFill>
                <a:latin typeface="宋体" panose="02010600030101010101" pitchFamily="2" charset="-122"/>
                <a:cs typeface="宋体" panose="02010600030101010101" pitchFamily="2" charset="-122"/>
                <a:sym typeface="+mn-ea"/>
              </a:rPr>
              <a:t>。将为汽车销售市场直接带来显著增量，发挥宏观政策调节作用，鼓励并刺激汽车消费；也将为汽车主机厂及上游零部件制造企业和下游服务商带来利好，在刺激汽车消费的同时将促进汽车产业链的发展。</a:t>
            </a:r>
            <a:endParaRPr lang="zh-CN" altLang="zh-CN" sz="2800">
              <a:solidFill>
                <a:srgbClr val="00B050"/>
              </a:solidFill>
              <a:latin typeface="Calibri" panose="020F0502020204030204" charset="0"/>
              <a:sym typeface="+mn-ea"/>
            </a:endParaRPr>
          </a:p>
          <a:p>
            <a:pPr marL="0" indent="0">
              <a:buNone/>
            </a:pPr>
            <a:endParaRPr lang="zh-CN" altLang="en-US" sz="2800"/>
          </a:p>
        </p:txBody>
      </p:sp>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188720" y="2484755"/>
            <a:ext cx="7218045" cy="1938020"/>
          </a:xfrm>
          <a:prstGeom prst="rect">
            <a:avLst/>
          </a:prstGeom>
          <a:noFill/>
        </p:spPr>
        <p:txBody>
          <a:bodyPr wrap="square" rtlCol="0">
            <a:spAutoFit/>
          </a:bodyPr>
          <a:lstStyle/>
          <a:p>
            <a:pPr algn="ctr"/>
            <a:r>
              <a:rPr lang="en-US" altLang="zh-CN" sz="4000" b="1" dirty="0">
                <a:solidFill>
                  <a:srgbClr val="000000"/>
                </a:solidFill>
                <a:latin typeface="微软雅黑" panose="020B0503020204020204" pitchFamily="34" charset="-122"/>
                <a:ea typeface="微软雅黑" panose="020B0503020204020204" pitchFamily="34" charset="-122"/>
                <a:sym typeface="+mn-ea"/>
              </a:rPr>
              <a:t>  </a:t>
            </a:r>
            <a:r>
              <a:rPr lang="zh-CN" altLang="en-US" sz="4000" b="1" dirty="0">
                <a:solidFill>
                  <a:srgbClr val="000000"/>
                </a:solidFill>
                <a:latin typeface="微软雅黑" panose="020B0503020204020204" pitchFamily="34" charset="-122"/>
                <a:ea typeface="微软雅黑" panose="020B0503020204020204" pitchFamily="34" charset="-122"/>
                <a:sym typeface="+mn-ea"/>
              </a:rPr>
              <a:t>车辆购置税</a:t>
            </a:r>
            <a:r>
              <a:rPr lang="zh-CN" altLang="en-US" sz="4000" b="1" dirty="0">
                <a:solidFill>
                  <a:srgbClr val="000000"/>
                </a:solidFill>
                <a:latin typeface="微软雅黑" panose="020B0503020204020204" pitchFamily="34" charset="-122"/>
                <a:ea typeface="微软雅黑" panose="020B0503020204020204" pitchFamily="34" charset="-122"/>
                <a:sym typeface="+mn-ea"/>
              </a:rPr>
              <a:t>其他税收优惠政策</a:t>
            </a:r>
            <a:endParaRPr sz="4000" b="1" dirty="0">
              <a:solidFill>
                <a:srgbClr val="000000"/>
              </a:solidFill>
              <a:latin typeface="微软雅黑" panose="020B0503020204020204" pitchFamily="34" charset="-122"/>
              <a:ea typeface="微软雅黑" panose="020B0503020204020204" pitchFamily="34" charset="-122"/>
              <a:sym typeface="+mn-ea"/>
            </a:endParaRPr>
          </a:p>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2485029" y="683759"/>
            <a:ext cx="4471287" cy="1322070"/>
          </a:xfrm>
          <a:prstGeom prst="rect">
            <a:avLst/>
          </a:prstGeom>
          <a:noFill/>
        </p:spPr>
        <p:txBody>
          <a:bodyPr wrap="square" rtlCol="0">
            <a:spAutoFit/>
          </a:bodyPr>
          <a:p>
            <a:pPr algn="ctr"/>
            <a:r>
              <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rPr>
              <a:t>Part 2</a:t>
            </a:r>
            <a:endPar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612775" y="1315720"/>
            <a:ext cx="8527415" cy="2768600"/>
          </a:xfrm>
          <a:prstGeom prst="rect">
            <a:avLst/>
          </a:prstGeom>
          <a:noFill/>
        </p:spPr>
        <p:txBody>
          <a:bodyPr wrap="square" rtlCol="0">
            <a:spAutoFit/>
          </a:bodyPr>
          <a:lstStyle/>
          <a:p>
            <a:pPr marL="0" indent="0">
              <a:lnSpc>
                <a:spcPct val="150000"/>
              </a:lnSpc>
              <a:buClr>
                <a:srgbClr val="0070C0"/>
              </a:buClr>
              <a:buFont typeface="Wingdings" panose="05000000000000000000" charset="0"/>
              <a:buNone/>
            </a:pPr>
            <a:r>
              <a:rPr lang="en-US" altLang="zh-CN" sz="2800">
                <a:solidFill>
                  <a:schemeClr val="tx1"/>
                </a:solidFill>
                <a:latin typeface="Calibri" panose="020F0502020204030204" charset="0"/>
                <a:sym typeface="+mn-ea"/>
              </a:rPr>
              <a:t>          </a:t>
            </a:r>
            <a:r>
              <a:rPr lang="zh-CN" altLang="zh-CN" sz="2800">
                <a:solidFill>
                  <a:schemeClr val="tx1"/>
                </a:solidFill>
                <a:latin typeface="Calibri" panose="020F0502020204030204" charset="0"/>
                <a:sym typeface="+mn-ea"/>
              </a:rPr>
              <a:t>除了此次的优惠政策外，还有</a:t>
            </a:r>
            <a:r>
              <a:rPr lang="zh-CN" altLang="zh-CN" sz="2800" b="1">
                <a:solidFill>
                  <a:srgbClr val="FF0000"/>
                </a:solidFill>
                <a:latin typeface="Calibri" panose="020F0502020204030204" charset="0"/>
                <a:sym typeface="宋体" panose="02010600030101010101" pitchFamily="2" charset="-122"/>
              </a:rPr>
              <a:t>自2021年1月1日至2022年12月31日</a:t>
            </a:r>
            <a:r>
              <a:rPr lang="zh-CN" altLang="zh-CN" sz="2800">
                <a:latin typeface="Calibri" panose="020F0502020204030204" charset="0"/>
                <a:sym typeface="宋体" panose="02010600030101010101" pitchFamily="2" charset="-122"/>
              </a:rPr>
              <a:t>，对购置的</a:t>
            </a:r>
            <a:r>
              <a:rPr lang="zh-CN" altLang="zh-CN" sz="2800" b="1">
                <a:solidFill>
                  <a:srgbClr val="FF0000"/>
                </a:solidFill>
                <a:latin typeface="Calibri" panose="020F0502020204030204" charset="0"/>
                <a:sym typeface="宋体" panose="02010600030101010101" pitchFamily="2" charset="-122"/>
              </a:rPr>
              <a:t>新能源汽车免征车辆购置税</a:t>
            </a:r>
            <a:r>
              <a:rPr lang="zh-CN" altLang="zh-CN" sz="2800">
                <a:latin typeface="Calibri" panose="020F0502020204030204" charset="0"/>
                <a:sym typeface="宋体" panose="02010600030101010101" pitchFamily="2" charset="-122"/>
              </a:rPr>
              <a:t>。免征车辆购置税的新能源汽车是指</a:t>
            </a:r>
            <a:r>
              <a:rPr lang="zh-CN" altLang="zh-CN" sz="2800" b="1">
                <a:solidFill>
                  <a:srgbClr val="FF0000"/>
                </a:solidFill>
                <a:latin typeface="Calibri" panose="020F0502020204030204" charset="0"/>
                <a:sym typeface="宋体" panose="02010600030101010101" pitchFamily="2" charset="-122"/>
              </a:rPr>
              <a:t>纯电动汽车</a:t>
            </a:r>
            <a:r>
              <a:rPr lang="zh-CN" altLang="zh-CN" sz="2800">
                <a:latin typeface="Calibri" panose="020F0502020204030204" charset="0"/>
                <a:sym typeface="宋体" panose="02010600030101010101" pitchFamily="2" charset="-122"/>
              </a:rPr>
              <a:t>、</a:t>
            </a:r>
            <a:r>
              <a:rPr lang="zh-CN" altLang="zh-CN" sz="2800" b="1">
                <a:solidFill>
                  <a:srgbClr val="FF0000"/>
                </a:solidFill>
                <a:latin typeface="Calibri" panose="020F0502020204030204" charset="0"/>
                <a:sym typeface="宋体" panose="02010600030101010101" pitchFamily="2" charset="-122"/>
              </a:rPr>
              <a:t>插电式混合动力</a:t>
            </a:r>
            <a:r>
              <a:rPr lang="zh-CN" altLang="zh-CN" sz="2800">
                <a:latin typeface="Calibri" panose="020F0502020204030204" charset="0"/>
                <a:sym typeface="宋体" panose="02010600030101010101" pitchFamily="2" charset="-122"/>
              </a:rPr>
              <a:t>、</a:t>
            </a:r>
            <a:r>
              <a:rPr lang="zh-CN" altLang="zh-CN" sz="2800" b="1">
                <a:solidFill>
                  <a:srgbClr val="FF0000"/>
                </a:solidFill>
                <a:latin typeface="Calibri" panose="020F0502020204030204" charset="0"/>
                <a:sym typeface="宋体" panose="02010600030101010101" pitchFamily="2" charset="-122"/>
              </a:rPr>
              <a:t>燃料电池汽车</a:t>
            </a:r>
            <a:r>
              <a:rPr lang="zh-CN" altLang="en-US" sz="3200">
                <a:sym typeface="宋体" panose="02010600030101010101" pitchFamily="2" charset="-122"/>
              </a:rPr>
              <a:t>。</a:t>
            </a:r>
            <a:endParaRPr lang="en-US" altLang="zh-CN" sz="32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5591175" y="172085"/>
            <a:ext cx="412369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车购税其他税收优惠政策</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5591175" y="172085"/>
            <a:ext cx="412369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车购税其他税收优惠政策</a:t>
            </a:r>
            <a:endParaRPr lang="zh-CN" altLang="en-US" sz="3200">
              <a:sym typeface="+mn-ea"/>
            </a:endParaRPr>
          </a:p>
        </p:txBody>
      </p:sp>
      <p:sp>
        <p:nvSpPr>
          <p:cNvPr id="2" name="文本框 6"/>
          <p:cNvSpPr txBox="1"/>
          <p:nvPr/>
        </p:nvSpPr>
        <p:spPr>
          <a:xfrm>
            <a:off x="596265" y="1260475"/>
            <a:ext cx="8723630" cy="3449955"/>
          </a:xfrm>
          <a:prstGeom prst="rect">
            <a:avLst/>
          </a:prstGeom>
          <a:noFill/>
        </p:spPr>
        <p:txBody>
          <a:bodyPr wrap="square" rtlCol="0">
            <a:spAutoFit/>
          </a:bodyPr>
          <a:p>
            <a:pPr marL="0" indent="0">
              <a:lnSpc>
                <a:spcPct val="130000"/>
              </a:lnSpc>
              <a:buNone/>
            </a:pPr>
            <a:r>
              <a:rPr lang="zh-CN" altLang="en-US" sz="2400"/>
              <a:t>      </a:t>
            </a:r>
            <a:r>
              <a:rPr lang="en-US" altLang="zh-CN" sz="2400"/>
              <a:t>  </a:t>
            </a:r>
            <a:r>
              <a:rPr lang="zh-CN" altLang="en-US" sz="2800"/>
              <a:t>免征车辆购置税的新能源汽车，通过工业和信息化部、税务总局发布</a:t>
            </a:r>
            <a:r>
              <a:rPr lang="zh-CN" altLang="en-US" sz="2800" b="1">
                <a:solidFill>
                  <a:srgbClr val="FF0000"/>
                </a:solidFill>
              </a:rPr>
              <a:t>《免征车辆购置税的新能源汽车车型目录》</a:t>
            </a:r>
            <a:r>
              <a:rPr lang="zh-CN" altLang="en-US" sz="2800"/>
              <a:t>(以下简称《目录》)实施管理。</a:t>
            </a:r>
            <a:r>
              <a:rPr lang="zh-CN" altLang="en-US" sz="2800" b="1">
                <a:solidFill>
                  <a:srgbClr val="FF0000"/>
                </a:solidFill>
              </a:rPr>
              <a:t>自《目录》发布之日起，购置列入《目录》的新能源汽车免征车辆购置税</a:t>
            </a:r>
            <a:r>
              <a:rPr lang="zh-CN" altLang="en-US" sz="2800"/>
              <a:t>;购置时间为机动车销售统一发票(或有效凭证)上注明的日期。</a:t>
            </a:r>
            <a:endParaRPr lang="zh-CN" sz="2800">
              <a:latin typeface="微软雅黑" panose="020B0503020204020204" pitchFamily="34" charset="-122"/>
              <a:ea typeface="微软雅黑" panose="020B0503020204020204" pitchFamily="34" charset="-122"/>
            </a:endParaRPr>
          </a:p>
        </p:txBody>
      </p:sp>
    </p:spTree>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5591175" y="172085"/>
            <a:ext cx="412369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车购税其他税收优惠政策</a:t>
            </a:r>
            <a:endParaRPr lang="zh-CN" altLang="en-US" sz="3200">
              <a:sym typeface="+mn-ea"/>
            </a:endParaRPr>
          </a:p>
        </p:txBody>
      </p:sp>
      <p:sp>
        <p:nvSpPr>
          <p:cNvPr id="2" name="文本框 6"/>
          <p:cNvSpPr txBox="1"/>
          <p:nvPr/>
        </p:nvSpPr>
        <p:spPr>
          <a:xfrm>
            <a:off x="513080" y="1043940"/>
            <a:ext cx="8808085" cy="3969385"/>
          </a:xfrm>
          <a:prstGeom prst="rect">
            <a:avLst/>
          </a:prstGeom>
          <a:noFill/>
        </p:spPr>
        <p:txBody>
          <a:bodyPr wrap="square" rtlCol="0">
            <a:spAutoFit/>
          </a:bodyPr>
          <a:p>
            <a:pPr marL="0" indent="0">
              <a:lnSpc>
                <a:spcPct val="150000"/>
              </a:lnSpc>
              <a:buNone/>
            </a:pPr>
            <a:r>
              <a:rPr lang="zh-CN" altLang="en-US" sz="2400"/>
              <a:t>      </a:t>
            </a:r>
            <a:r>
              <a:rPr lang="en-US" altLang="zh-CN" sz="2400"/>
              <a:t> </a:t>
            </a:r>
            <a:r>
              <a:rPr lang="en-US" altLang="zh-CN" sz="2800"/>
              <a:t> </a:t>
            </a:r>
            <a:r>
              <a:rPr lang="zh-CN" altLang="zh-CN" sz="2800"/>
              <a:t>以及</a:t>
            </a:r>
            <a:r>
              <a:rPr sz="2800"/>
              <a:t>从2018年7月1日</a:t>
            </a:r>
            <a:r>
              <a:rPr lang="zh-CN" sz="2800"/>
              <a:t>至</a:t>
            </a:r>
            <a:r>
              <a:rPr lang="zh-CN" altLang="en-US" sz="2800">
                <a:sym typeface="+mn-ea"/>
              </a:rPr>
              <a:t>202</a:t>
            </a:r>
            <a:r>
              <a:rPr lang="en-US" altLang="zh-CN" sz="2800">
                <a:sym typeface="+mn-ea"/>
              </a:rPr>
              <a:t>3</a:t>
            </a:r>
            <a:r>
              <a:rPr lang="zh-CN" altLang="en-US" sz="2800">
                <a:sym typeface="+mn-ea"/>
              </a:rPr>
              <a:t>年</a:t>
            </a:r>
            <a:r>
              <a:rPr lang="en-US" altLang="zh-CN" sz="2800">
                <a:sym typeface="+mn-ea"/>
              </a:rPr>
              <a:t>12</a:t>
            </a:r>
            <a:r>
              <a:rPr lang="zh-CN" altLang="en-US" sz="2800">
                <a:sym typeface="+mn-ea"/>
              </a:rPr>
              <a:t>月3</a:t>
            </a:r>
            <a:r>
              <a:rPr lang="en-US" altLang="zh-CN" sz="2800">
                <a:sym typeface="+mn-ea"/>
              </a:rPr>
              <a:t>1</a:t>
            </a:r>
            <a:r>
              <a:rPr lang="zh-CN" altLang="en-US" sz="2800">
                <a:sym typeface="+mn-ea"/>
              </a:rPr>
              <a:t>日，对购置</a:t>
            </a:r>
            <a:r>
              <a:rPr lang="zh-CN" altLang="en-US" sz="2800" b="1">
                <a:solidFill>
                  <a:srgbClr val="FF0000"/>
                </a:solidFill>
                <a:sym typeface="+mn-ea"/>
              </a:rPr>
              <a:t>挂车减半征收车辆购置税</a:t>
            </a:r>
            <a:r>
              <a:rPr lang="zh-CN" altLang="en-US" sz="2800">
                <a:sym typeface="+mn-ea"/>
              </a:rPr>
              <a:t>。购置日期按照《机动车销售统一发票》《海关关税专用缴款书》或者其他有效凭证的开具日期确定。</a:t>
            </a:r>
            <a:endParaRPr lang="zh-CN" altLang="en-US" sz="2800"/>
          </a:p>
          <a:p>
            <a:pPr marL="0" indent="0">
              <a:lnSpc>
                <a:spcPct val="150000"/>
              </a:lnSpc>
              <a:buNone/>
            </a:pPr>
            <a:r>
              <a:rPr lang="zh-CN" altLang="en-US" sz="2800">
                <a:sym typeface="+mn-ea"/>
              </a:rPr>
              <a:t>　　本公告所称挂车，是指</a:t>
            </a:r>
            <a:r>
              <a:rPr lang="zh-CN" altLang="en-US" sz="2800" b="1">
                <a:solidFill>
                  <a:srgbClr val="FF0000"/>
                </a:solidFill>
                <a:sym typeface="+mn-ea"/>
              </a:rPr>
              <a:t>由汽车牵引才能正常使用且用于载运货物的无动力车辆</a:t>
            </a:r>
            <a:r>
              <a:rPr lang="zh-CN" altLang="en-US" sz="2800">
                <a:sym typeface="+mn-ea"/>
              </a:rPr>
              <a:t>。</a:t>
            </a:r>
            <a:endParaRPr lang="zh-CN" sz="2800">
              <a:latin typeface="微软雅黑" panose="020B0503020204020204" pitchFamily="34" charset="-122"/>
              <a:ea typeface="微软雅黑" panose="020B0503020204020204" pitchFamily="34" charset="-122"/>
            </a:endParaRPr>
          </a:p>
        </p:txBody>
      </p:sp>
    </p:spTree>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541020" y="1476375"/>
            <a:ext cx="8547100" cy="3709035"/>
          </a:xfrm>
          <a:prstGeom prst="rect">
            <a:avLst/>
          </a:prstGeom>
          <a:noFill/>
        </p:spPr>
        <p:txBody>
          <a:bodyPr wrap="square" rtlCol="0">
            <a:spAutoFit/>
          </a:bodyPr>
          <a:p>
            <a:pPr algn="l">
              <a:lnSpc>
                <a:spcPct val="14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（1）依照法律规定应当予以免税的外国驻华使馆、领事馆和国际组织驻华机构及其有关人员自用的车辆；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4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（2）中国人民解放军和中国人民武装警察部队列入装备订货计划的车辆；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4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（3）悬挂应急救援专用号牌的国家综合性消防救援车辆；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4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（4）</a:t>
            </a:r>
            <a:r>
              <a:rPr lang="en-US" altLang="zh-CN" sz="24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设有固定装置的非运输专用作业车辆</a:t>
            </a: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4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（5）城市公交企业购置的公共汽电车辆。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4"/>
          <p:cNvSpPr txBox="1"/>
          <p:nvPr/>
        </p:nvSpPr>
        <p:spPr>
          <a:xfrm>
            <a:off x="756285" y="396240"/>
            <a:ext cx="8033385" cy="953135"/>
          </a:xfrm>
          <a:prstGeom prst="rect">
            <a:avLst/>
          </a:prstGeom>
          <a:noFill/>
        </p:spPr>
        <p:txBody>
          <a:bodyPr wrap="square" rtlCol="0">
            <a:spAutoFit/>
          </a:bodyPr>
          <a:p>
            <a:pPr algn="l"/>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除了以上优惠政策减免同时，国家对以下几种车型实行免税政策。</a:t>
            </a:r>
            <a:endParaRPr lang="zh-CN" altLang="en-US" sz="2800" b="1" dirty="0">
              <a:solidFill>
                <a:srgbClr val="00B050"/>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spTree>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635" y="756285"/>
            <a:ext cx="9692640" cy="4815840"/>
          </a:xfrm>
          <a:prstGeom prst="rect">
            <a:avLst/>
          </a:prstGeom>
          <a:noFill/>
        </p:spPr>
        <p:txBody>
          <a:bodyPr wrap="square" rtlCol="0">
            <a:spAutoFit/>
          </a:bodyPr>
          <a:p>
            <a:pPr algn="l">
              <a:lnSpc>
                <a:spcPct val="16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（6）</a:t>
            </a:r>
            <a:r>
              <a:rPr lang="en-US" altLang="zh-CN" sz="24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回国服务的在外留学人员用现汇购买1辆个人自用国产小汽车</a:t>
            </a: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6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（7）长期来华定居专家进口1辆自用小汽车；</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6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（8）防汛部门和森林消防部门用于指挥、检查、调度、报汛(警)、联络的由指定厂家生产的设有固定装置的指定型号的车辆；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6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（9）“母亲健康快车”项目专用车辆；</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lnSpc>
                <a:spcPct val="16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（10）原公安现役部队和原武警黄金、森林、水电部队改制后换发地方机动车牌证的车辆（公安消防、武警森林部队执行灭火救援任务的车辆除外）。</a:t>
            </a:r>
            <a:endPar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4"/>
          <p:cNvSpPr txBox="1"/>
          <p:nvPr/>
        </p:nvSpPr>
        <p:spPr>
          <a:xfrm>
            <a:off x="756285" y="396240"/>
            <a:ext cx="8033385" cy="460375"/>
          </a:xfrm>
          <a:prstGeom prst="rect">
            <a:avLst/>
          </a:prstGeom>
          <a:noFill/>
        </p:spPr>
        <p:txBody>
          <a:bodyPr wrap="square" rtlCol="0">
            <a:spAutoFit/>
          </a:bodyPr>
          <a:p>
            <a:pPr algn="l"/>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endParaRPr lang="zh-CN" altLang="en-US" sz="2800" b="1" dirty="0">
              <a:solidFill>
                <a:srgbClr val="00B050"/>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sp>
        <p:nvSpPr>
          <p:cNvPr id="5" name="文本框 4"/>
          <p:cNvSpPr txBox="1"/>
          <p:nvPr/>
        </p:nvSpPr>
        <p:spPr>
          <a:xfrm>
            <a:off x="5591175" y="172085"/>
            <a:ext cx="412369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车购税其他税收优惠政策</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044575" y="2124710"/>
            <a:ext cx="7738745" cy="1322070"/>
          </a:xfrm>
          <a:prstGeom prst="rect">
            <a:avLst/>
          </a:prstGeom>
          <a:noFill/>
        </p:spPr>
        <p:txBody>
          <a:bodyPr wrap="square" rtlCol="0">
            <a:spAutoFit/>
          </a:bodyPr>
          <a:lstStyle/>
          <a:p>
            <a:pPr algn="ctr"/>
            <a:r>
              <a:rPr lang="zh-CN" altLang="en-US" sz="4000" b="1" dirty="0">
                <a:solidFill>
                  <a:srgbClr val="000000"/>
                </a:solidFill>
                <a:latin typeface="微软雅黑" panose="020B0503020204020204" pitchFamily="34" charset="-122"/>
                <a:ea typeface="微软雅黑" panose="020B0503020204020204" pitchFamily="34" charset="-122"/>
                <a:sym typeface="+mn-ea"/>
              </a:rPr>
              <a:t>车辆购置税如何</a:t>
            </a:r>
            <a:r>
              <a:rPr lang="zh-CN" altLang="en-US" sz="4000" b="1" dirty="0">
                <a:solidFill>
                  <a:srgbClr val="000000"/>
                </a:solidFill>
                <a:latin typeface="微软雅黑" panose="020B0503020204020204" pitchFamily="34" charset="-122"/>
                <a:ea typeface="微软雅黑" panose="020B0503020204020204" pitchFamily="34" charset="-122"/>
              </a:rPr>
              <a:t>申报</a:t>
            </a: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2485029" y="683759"/>
            <a:ext cx="4471287" cy="1322070"/>
          </a:xfrm>
          <a:prstGeom prst="rect">
            <a:avLst/>
          </a:prstGeom>
          <a:noFill/>
        </p:spPr>
        <p:txBody>
          <a:bodyPr wrap="square" rtlCol="0">
            <a:spAutoFit/>
          </a:bodyPr>
          <a:p>
            <a:pPr algn="ctr"/>
            <a:r>
              <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rPr>
              <a:t>Part 3</a:t>
            </a:r>
            <a:endPar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540385" y="1044575"/>
            <a:ext cx="8547100" cy="3967480"/>
          </a:xfrm>
          <a:prstGeom prst="rect">
            <a:avLst/>
          </a:prstGeom>
          <a:noFill/>
        </p:spPr>
        <p:txBody>
          <a:bodyPr wrap="square" rtlCol="0">
            <a:spAutoFit/>
          </a:bodyPr>
          <a:p>
            <a:pPr algn="l">
              <a:lnSpc>
                <a:spcPct val="18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纳税人应当在向公安机关交通管理部门办理</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车辆注册登记前</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，缴纳车辆购置税。车辆购置税的纳税义务发生时间为</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纳税人购置应税车辆的当日</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。纳税人应当自纳税义务发生之日起</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六十日内</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申报缴纳车辆购置税。</a:t>
            </a:r>
            <a:endPar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sp>
        <p:nvSpPr>
          <p:cNvPr id="3" name="文本框 4"/>
          <p:cNvSpPr txBox="1"/>
          <p:nvPr/>
        </p:nvSpPr>
        <p:spPr>
          <a:xfrm>
            <a:off x="1044575" y="218440"/>
            <a:ext cx="8033385" cy="521970"/>
          </a:xfrm>
          <a:prstGeom prst="rect">
            <a:avLst/>
          </a:prstGeom>
          <a:noFill/>
        </p:spPr>
        <p:txBody>
          <a:bodyPr wrap="square" rtlCol="0">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一、车辆购置纳税环节、纳税期限如何确定？</a:t>
            </a:r>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pic>
        <p:nvPicPr>
          <p:cNvPr id="5" name="图片 7"/>
          <p:cNvPicPr>
            <a:picLocks noChangeAspect="1"/>
          </p:cNvPicPr>
          <p:nvPr/>
        </p:nvPicPr>
        <p:blipFill>
          <a:blip r:embed="rId1" cstate="print"/>
          <a:stretch>
            <a:fillRect/>
          </a:stretch>
        </p:blipFill>
        <p:spPr>
          <a:xfrm>
            <a:off x="-107894" y="3620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17" name="文本框 16"/>
          <p:cNvSpPr txBox="1"/>
          <p:nvPr/>
        </p:nvSpPr>
        <p:spPr>
          <a:xfrm>
            <a:off x="3132455" y="324485"/>
            <a:ext cx="4602480" cy="521970"/>
          </a:xfrm>
          <a:prstGeom prst="rect">
            <a:avLst/>
          </a:prstGeom>
          <a:noFill/>
        </p:spPr>
        <p:txBody>
          <a:bodyPr wrap="square" rtlCol="0">
            <a:spAutoFit/>
          </a:bodyPr>
          <a:p>
            <a:r>
              <a:rPr lang="en-US" altLang="zh-CN" sz="2400" b="1" dirty="0">
                <a:solidFill>
                  <a:srgbClr val="000000"/>
                </a:solidFill>
                <a:latin typeface="微软雅黑" panose="020B0503020204020204" pitchFamily="34" charset="-122"/>
                <a:ea typeface="微软雅黑" panose="020B0503020204020204" pitchFamily="34" charset="-122"/>
                <a:sym typeface="+mn-ea"/>
              </a:rPr>
              <a:t>     </a:t>
            </a:r>
            <a:r>
              <a:rPr lang="zh-CN" altLang="en-US" sz="2800" b="1" dirty="0">
                <a:solidFill>
                  <a:srgbClr val="000000"/>
                </a:solidFill>
                <a:latin typeface="微软雅黑" panose="020B0503020204020204" pitchFamily="34" charset="-122"/>
                <a:ea typeface="微软雅黑" panose="020B0503020204020204" pitchFamily="34" charset="-122"/>
                <a:sym typeface="+mn-ea"/>
              </a:rPr>
              <a:t>政策出台背景</a:t>
            </a:r>
            <a:endParaRPr lang="zh-CN" altLang="en-US" sz="2800" b="1" dirty="0">
              <a:solidFill>
                <a:srgbClr val="000000"/>
              </a:solidFill>
              <a:latin typeface="微软雅黑" panose="020B0503020204020204" pitchFamily="34" charset="-122"/>
              <a:ea typeface="微软雅黑" panose="020B0503020204020204" pitchFamily="34" charset="-122"/>
              <a:sym typeface="+mn-ea"/>
            </a:endParaRPr>
          </a:p>
        </p:txBody>
      </p:sp>
      <p:sp>
        <p:nvSpPr>
          <p:cNvPr id="100" name="文本框 99"/>
          <p:cNvSpPr txBox="1"/>
          <p:nvPr/>
        </p:nvSpPr>
        <p:spPr>
          <a:xfrm>
            <a:off x="180340" y="756285"/>
            <a:ext cx="9532620" cy="4488180"/>
          </a:xfrm>
          <a:prstGeom prst="rect">
            <a:avLst/>
          </a:prstGeom>
          <a:noFill/>
          <a:ln w="9525">
            <a:noFill/>
          </a:ln>
        </p:spPr>
        <p:txBody>
          <a:bodyPr wrap="square">
            <a:spAutoFit/>
          </a:bodyPr>
          <a:p>
            <a:pPr marL="0" indent="0">
              <a:lnSpc>
                <a:spcPct val="130000"/>
              </a:lnSpc>
            </a:pPr>
            <a:r>
              <a:rPr lang="en-US" sz="2800" b="0">
                <a:latin typeface="Calibri" panose="020F0502020204030204" charset="0"/>
                <a:ea typeface="宋体" panose="02010600030101010101" pitchFamily="2" charset="-122"/>
              </a:rPr>
              <a:t>        </a:t>
            </a:r>
            <a:r>
              <a:rPr sz="2400" b="0">
                <a:latin typeface="宋体" panose="02010600030101010101" pitchFamily="2" charset="-122"/>
                <a:cs typeface="宋体" panose="02010600030101010101" pitchFamily="2" charset="-122"/>
              </a:rPr>
              <a:t>5月23日，李克强总理主持召开国务院常务会议，进一步部署稳经济一揽子措施，努力推动经济回归正常轨道、确保运行在合理区间。会议确定6方面33条稳经济一揽子政策措施，其中就包括“促消费和有效投资，放宽汽车限购，阶段性减征部分乘用车购置税600亿元”；5月25日李克强总理在全国稳住经济大盘电视电话会议上再次强调，扎实推动稳经济各项政策落地见效，国务院常务会议确定的6方面33条稳经济一揽子政策措施5月底前要出台可操作的实施细则，应出尽出。在此背景下，财政部、税务总局于5月31日联合发布《关于减征部分乘用车车辆购置税的公告》，阶段性减征部分乘用车购置税新政正式出台。</a:t>
            </a:r>
            <a:endParaRPr sz="2400" b="0">
              <a:latin typeface="宋体" panose="02010600030101010101" pitchFamily="2" charset="-122"/>
              <a:cs typeface="宋体" panose="02010600030101010101" pitchFamily="2" charset="-122"/>
            </a:endParaRPr>
          </a:p>
        </p:txBody>
      </p:sp>
    </p:spTree>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468630" y="1271270"/>
            <a:ext cx="8547100" cy="2416810"/>
          </a:xfrm>
          <a:prstGeom prst="rect">
            <a:avLst/>
          </a:prstGeom>
          <a:noFill/>
        </p:spPr>
        <p:txBody>
          <a:bodyPr wrap="square" rtlCol="0">
            <a:spAutoFit/>
          </a:bodyPr>
          <a:p>
            <a:pPr algn="l">
              <a:lnSpc>
                <a:spcPct val="18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未按规定</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自纳税义务发生之日起六十日内缴纳税款的，</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从滞纳税款之日起</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按日加收</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滞纳税款</a:t>
            </a:r>
            <a:r>
              <a:rPr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万分之五</a:t>
            </a:r>
            <a:r>
              <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的滞纳金。</a:t>
            </a:r>
            <a:endParaRPr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sp>
        <p:nvSpPr>
          <p:cNvPr id="3" name="文本框 4"/>
          <p:cNvSpPr txBox="1"/>
          <p:nvPr/>
        </p:nvSpPr>
        <p:spPr>
          <a:xfrm>
            <a:off x="1044575" y="218440"/>
            <a:ext cx="8033385" cy="521970"/>
          </a:xfrm>
          <a:prstGeom prst="rect">
            <a:avLst/>
          </a:prstGeom>
          <a:noFill/>
        </p:spPr>
        <p:txBody>
          <a:bodyPr wrap="square" rtlCol="0">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二、若未及时缴税发生的滞纳金如何计算？</a:t>
            </a:r>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pic>
        <p:nvPicPr>
          <p:cNvPr id="5" name="图片 7"/>
          <p:cNvPicPr>
            <a:picLocks noChangeAspect="1"/>
          </p:cNvPicPr>
          <p:nvPr/>
        </p:nvPicPr>
        <p:blipFill>
          <a:blip r:embed="rId1" cstate="print"/>
          <a:stretch>
            <a:fillRect/>
          </a:stretch>
        </p:blipFill>
        <p:spPr>
          <a:xfrm>
            <a:off x="-107894" y="3620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468630" y="1271270"/>
            <a:ext cx="8547100" cy="3192145"/>
          </a:xfrm>
          <a:prstGeom prst="rect">
            <a:avLst/>
          </a:prstGeom>
          <a:noFill/>
        </p:spPr>
        <p:txBody>
          <a:bodyPr wrap="square" rtlCol="0">
            <a:spAutoFit/>
          </a:bodyPr>
          <a:p>
            <a:pPr algn="l">
              <a:lnSpc>
                <a:spcPct val="18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车辆购置税实行</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“一车一申报”</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制度，目前有</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线上</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和</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线下</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两种</a:t>
            </a:r>
            <a:r>
              <a:rPr lang="zh-CN" altLang="en-US"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申报</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方式，纳税人需要携带</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机动车销售统一发票</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身份证明</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（自然人身份证明、单位社会信用代码证）、</a:t>
            </a: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车辆合格证明</a:t>
            </a:r>
            <a:r>
              <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等材料，以自选方式缴税。</a:t>
            </a:r>
            <a:endPar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sp>
        <p:nvSpPr>
          <p:cNvPr id="3" name="文本框 4"/>
          <p:cNvSpPr txBox="1"/>
          <p:nvPr/>
        </p:nvSpPr>
        <p:spPr>
          <a:xfrm>
            <a:off x="1044575" y="218440"/>
            <a:ext cx="8033385" cy="521970"/>
          </a:xfrm>
          <a:prstGeom prst="rect">
            <a:avLst/>
          </a:prstGeom>
          <a:noFill/>
        </p:spPr>
        <p:txBody>
          <a:bodyPr wrap="square" rtlCol="0">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三、缴纳车辆购置税应如何办理？</a:t>
            </a:r>
            <a:endParaRPr lang="zh-CN" altLang="en-US" sz="2800" b="1" dirty="0">
              <a:solidFill>
                <a:srgbClr val="00B050"/>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pic>
        <p:nvPicPr>
          <p:cNvPr id="5" name="图片 7"/>
          <p:cNvPicPr>
            <a:picLocks noChangeAspect="1"/>
          </p:cNvPicPr>
          <p:nvPr/>
        </p:nvPicPr>
        <p:blipFill>
          <a:blip r:embed="rId1" cstate="print"/>
          <a:stretch>
            <a:fillRect/>
          </a:stretch>
        </p:blipFill>
        <p:spPr>
          <a:xfrm>
            <a:off x="-107894" y="3620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324485" y="1836420"/>
            <a:ext cx="9016365" cy="3449955"/>
          </a:xfrm>
          <a:prstGeom prst="rect">
            <a:avLst/>
          </a:prstGeom>
          <a:noFill/>
        </p:spPr>
        <p:txBody>
          <a:bodyPr wrap="square" rtlCol="0">
            <a:spAutoFit/>
          </a:bodyPr>
          <a:p>
            <a:pPr algn="l">
              <a:lnSpc>
                <a:spcPct val="130000"/>
              </a:lnSpc>
              <a:buClrTx/>
              <a:buSzTx/>
              <a:buFontTx/>
            </a:pP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线下申报的纳税地点</a:t>
            </a:r>
            <a:r>
              <a:rPr lang="en-US" altLang="zh-CN"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全市有1个车购税办税服务厅，地址在江汉区邬家墩159号金贸大厦二楼。汉阳、东西湖、蔡甸、武经（汉南）、江夏、新洲等6个区局还设有办税窗口，市内部分4S店也配备了自助服务终端机，覆盖到全市的各个区，纳税人可以选择全市任何自助点进行申报缴税。</a:t>
            </a:r>
            <a:endParaRPr lang="en-US" altLang="zh-CN" sz="28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sp>
        <p:nvSpPr>
          <p:cNvPr id="3" name="文本框 4"/>
          <p:cNvSpPr txBox="1"/>
          <p:nvPr/>
        </p:nvSpPr>
        <p:spPr>
          <a:xfrm>
            <a:off x="361950" y="683895"/>
            <a:ext cx="8684895" cy="1641475"/>
          </a:xfrm>
          <a:prstGeom prst="rect">
            <a:avLst/>
          </a:prstGeom>
          <a:noFill/>
        </p:spPr>
        <p:txBody>
          <a:bodyPr wrap="square" rtlCol="0">
            <a:spAutoFit/>
          </a:bodyPr>
          <a:p>
            <a:pPr algn="l">
              <a:lnSpc>
                <a:spcPct val="130000"/>
              </a:lnSpc>
            </a:pPr>
            <a:r>
              <a:rPr lang="en-US" altLang="zh-CN" sz="28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线上的申报缴税渠道有</a:t>
            </a:r>
            <a:r>
              <a:rPr lang="en-US" altLang="zh-CN"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：湖北省电子税务局、微信和楚税通等申报方式。</a:t>
            </a:r>
            <a:endParaRPr lang="en-US" altLang="zh-CN" sz="28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a:p>
            <a:pPr algn="l"/>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pic>
        <p:nvPicPr>
          <p:cNvPr id="5" name="图片 7"/>
          <p:cNvPicPr>
            <a:picLocks noChangeAspect="1"/>
          </p:cNvPicPr>
          <p:nvPr/>
        </p:nvPicPr>
        <p:blipFill>
          <a:blip r:embed="rId1" cstate="print"/>
          <a:stretch>
            <a:fillRect/>
          </a:stretch>
        </p:blipFill>
        <p:spPr>
          <a:xfrm>
            <a:off x="-107894" y="36209"/>
            <a:ext cx="1164597" cy="886311"/>
          </a:xfrm>
          <a:prstGeom prst="rect">
            <a:avLst/>
          </a:prstGeom>
          <a:noFill/>
          <a:ln w="9525">
            <a:noFill/>
          </a:ln>
        </p:spPr>
      </p:pic>
      <p:sp>
        <p:nvSpPr>
          <p:cNvPr id="8" name="文本框 7"/>
          <p:cNvSpPr txBox="1"/>
          <p:nvPr/>
        </p:nvSpPr>
        <p:spPr>
          <a:xfrm>
            <a:off x="5591175" y="172085"/>
            <a:ext cx="412369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车购税申报方式</a:t>
            </a:r>
            <a:endParaRPr lang="en-US" altLang="zh-CN"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251585" y="2205990"/>
            <a:ext cx="7218045" cy="1322070"/>
          </a:xfrm>
          <a:prstGeom prst="rect">
            <a:avLst/>
          </a:prstGeom>
          <a:noFill/>
        </p:spPr>
        <p:txBody>
          <a:bodyPr wrap="square" rtlCol="0">
            <a:spAutoFit/>
          </a:bodyPr>
          <a:lstStyle/>
          <a:p>
            <a:pPr algn="ct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468630" y="972185"/>
            <a:ext cx="8547100" cy="4079240"/>
          </a:xfrm>
          <a:prstGeom prst="rect">
            <a:avLst/>
          </a:prstGeom>
          <a:noFill/>
        </p:spPr>
        <p:txBody>
          <a:bodyPr wrap="square" rtlCol="0">
            <a:spAutoFit/>
          </a:bodyPr>
          <a:p>
            <a:pPr algn="l">
              <a:lnSpc>
                <a:spcPct val="180000"/>
              </a:lnSpc>
            </a:pPr>
            <a:r>
              <a:rPr lang="en-US" altLang="zh-CN" sz="24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     </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纳税人将</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已征车辆购置税</a:t>
            </a:r>
            <a:r>
              <a:rPr sz="2000" dirty="0">
                <a:solidFill>
                  <a:schemeClr val="tx1"/>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的车辆</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退回车辆生产企业</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或者</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销售企业</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的可以向主管税务机关</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申请退还车辆购置税</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。纳税人向原征收机关申请退税时应当如实填报</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《车辆购置税退税申请表》</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，提供身份证明，并区别不同情形提供相关资料。车辆退回生产企业或者销售企业的，提供生产企业或者销售企业开具的</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退车证明</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和</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退车发票</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。提交退税申请，</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注明所退车辆</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的</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基本信息</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退税原因</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a:t>
            </a:r>
            <a:r>
              <a:rPr sz="2000" b="1" dirty="0">
                <a:solidFill>
                  <a:srgbClr val="FF0000"/>
                </a:solidFill>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接受退税款的本人账户信息</a:t>
            </a:r>
            <a:r>
              <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。到原征收机关进行退税申报。</a:t>
            </a:r>
            <a:endParaRPr sz="20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endParaRPr>
          </a:p>
        </p:txBody>
      </p:sp>
      <p:sp>
        <p:nvSpPr>
          <p:cNvPr id="3" name="文本框 4"/>
          <p:cNvSpPr txBox="1"/>
          <p:nvPr/>
        </p:nvSpPr>
        <p:spPr>
          <a:xfrm>
            <a:off x="1044575" y="218440"/>
            <a:ext cx="8033385" cy="953135"/>
          </a:xfrm>
          <a:prstGeom prst="rect">
            <a:avLst/>
          </a:prstGeom>
          <a:noFill/>
        </p:spPr>
        <p:txBody>
          <a:bodyPr wrap="square" rtlCol="0">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四、车辆购置税退车退税规定是怎样的，应如何办理？</a:t>
            </a:r>
            <a:endPar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endParaRPr>
          </a:p>
        </p:txBody>
      </p:sp>
      <p:pic>
        <p:nvPicPr>
          <p:cNvPr id="5" name="图片 7"/>
          <p:cNvPicPr>
            <a:picLocks noChangeAspect="1"/>
          </p:cNvPicPr>
          <p:nvPr/>
        </p:nvPicPr>
        <p:blipFill>
          <a:blip r:embed="rId1" cstate="print"/>
          <a:stretch>
            <a:fillRect/>
          </a:stretch>
        </p:blipFill>
        <p:spPr>
          <a:xfrm>
            <a:off x="-107894" y="3620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1111250" y="2556510"/>
            <a:ext cx="7218045" cy="1322070"/>
          </a:xfrm>
          <a:prstGeom prst="rect">
            <a:avLst/>
          </a:prstGeom>
          <a:noFill/>
        </p:spPr>
        <p:txBody>
          <a:bodyPr wrap="square" rtlCol="0">
            <a:spAutoFit/>
          </a:bodyPr>
          <a:lstStyle/>
          <a:p>
            <a:pPr algn="ctr"/>
            <a:r>
              <a:rPr lang="zh-CN" altLang="en-US" sz="4000" b="1" dirty="0">
                <a:solidFill>
                  <a:srgbClr val="000000"/>
                </a:solidFill>
                <a:latin typeface="微软雅黑" panose="020B0503020204020204" pitchFamily="34" charset="-122"/>
                <a:ea typeface="微软雅黑" panose="020B0503020204020204" pitchFamily="34" charset="-122"/>
                <a:sym typeface="+mn-ea"/>
              </a:rPr>
              <a:t>相关注意事项</a:t>
            </a:r>
            <a:r>
              <a:rPr lang="en-US" altLang="zh-CN" sz="4000" b="1" dirty="0">
                <a:solidFill>
                  <a:srgbClr val="000000"/>
                </a:solidFill>
                <a:latin typeface="微软雅黑" panose="020B0503020204020204" pitchFamily="34" charset="-122"/>
                <a:ea typeface="微软雅黑" panose="020B0503020204020204" pitchFamily="34" charset="-122"/>
                <a:sym typeface="+mn-ea"/>
              </a:rPr>
              <a:t> </a:t>
            </a:r>
            <a:endParaRPr lang="zh-CN" altLang="en-US" sz="4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en-US" altLang="zh-CN" sz="4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 name="文本框 4"/>
          <p:cNvSpPr txBox="1"/>
          <p:nvPr/>
        </p:nvSpPr>
        <p:spPr>
          <a:xfrm>
            <a:off x="2485029" y="683759"/>
            <a:ext cx="4471287" cy="1322070"/>
          </a:xfrm>
          <a:prstGeom prst="rect">
            <a:avLst/>
          </a:prstGeom>
          <a:noFill/>
        </p:spPr>
        <p:txBody>
          <a:bodyPr wrap="square" rtlCol="0">
            <a:spAutoFit/>
          </a:bodyPr>
          <a:p>
            <a:pPr algn="ctr"/>
            <a:r>
              <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rPr>
              <a:t>Part 4</a:t>
            </a:r>
            <a:endPar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Tree>
  </p:cSld>
  <p:clrMapOvr>
    <a:masterClrMapping/>
  </p:clrMapOvr>
  <p:transition spd="med">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1260475" y="323850"/>
            <a:ext cx="6975475" cy="521970"/>
          </a:xfrm>
          <a:prstGeom prst="rect">
            <a:avLst/>
          </a:prstGeom>
          <a:noFill/>
        </p:spPr>
        <p:txBody>
          <a:bodyPr wrap="none" rtlCol="0" anchor="t">
            <a:spAutoFit/>
          </a:bodyPr>
          <a:p>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一、缴纳车辆购置税后完税证明如何开具？</a:t>
            </a:r>
            <a:endParaRPr lang="zh-CN" altLang="en-US" sz="2800"/>
          </a:p>
        </p:txBody>
      </p:sp>
      <p:sp>
        <p:nvSpPr>
          <p:cNvPr id="7" name="文本框 6"/>
          <p:cNvSpPr txBox="1"/>
          <p:nvPr/>
        </p:nvSpPr>
        <p:spPr>
          <a:xfrm>
            <a:off x="477520" y="1116330"/>
            <a:ext cx="8846185" cy="383540"/>
          </a:xfrm>
          <a:prstGeom prst="rect">
            <a:avLst/>
          </a:prstGeom>
          <a:noFill/>
        </p:spPr>
        <p:txBody>
          <a:bodyPr wrap="square" rtlCol="0" anchor="t">
            <a:spAutoFit/>
          </a:bodyPr>
          <a:p>
            <a:r>
              <a:rPr lang="en-US" altLang="zh-CN">
                <a:sym typeface="+mn-ea"/>
              </a:rPr>
              <a:t> </a:t>
            </a:r>
            <a:endParaRPr lang="zh-CN" altLang="en-US"/>
          </a:p>
        </p:txBody>
      </p:sp>
      <p:sp>
        <p:nvSpPr>
          <p:cNvPr id="8" name="文本框 7"/>
          <p:cNvSpPr txBox="1"/>
          <p:nvPr/>
        </p:nvSpPr>
        <p:spPr>
          <a:xfrm>
            <a:off x="814705" y="3420110"/>
            <a:ext cx="8703310" cy="646430"/>
          </a:xfrm>
          <a:prstGeom prst="rect">
            <a:avLst/>
          </a:prstGeom>
          <a:noFill/>
        </p:spPr>
        <p:txBody>
          <a:bodyPr wrap="square" rtlCol="0" anchor="t">
            <a:spAutoFit/>
          </a:bodyPr>
          <a:p>
            <a:pPr defTabSz="1218565">
              <a:lnSpc>
                <a:spcPct val="190000"/>
              </a:lnSpc>
              <a:defRPr/>
            </a:pPr>
            <a:r>
              <a:rPr lang="en-US" altLang="zh-CN">
                <a:sym typeface="+mn-ea"/>
              </a:rPr>
              <a:t> </a:t>
            </a:r>
            <a:endParaRPr lang="zh-CN" altLang="en-US"/>
          </a:p>
        </p:txBody>
      </p:sp>
      <p:sp>
        <p:nvSpPr>
          <p:cNvPr id="10" name="文本框 9"/>
          <p:cNvSpPr txBox="1"/>
          <p:nvPr/>
        </p:nvSpPr>
        <p:spPr>
          <a:xfrm>
            <a:off x="324485" y="828040"/>
            <a:ext cx="9168130" cy="4855210"/>
          </a:xfrm>
          <a:prstGeom prst="rect">
            <a:avLst/>
          </a:prstGeom>
          <a:noFill/>
        </p:spPr>
        <p:txBody>
          <a:bodyPr wrap="square" rtlCol="0" anchor="t">
            <a:spAutoFit/>
          </a:bodyPr>
          <a:p>
            <a:pPr defTabSz="1218565">
              <a:lnSpc>
                <a:spcPct val="190000"/>
              </a:lnSpc>
              <a:defRPr/>
            </a:pPr>
            <a:r>
              <a:rPr lang="en-US" altLang="zh-CN">
                <a:sym typeface="+mn-ea"/>
              </a:rPr>
              <a:t>     </a:t>
            </a:r>
            <a:r>
              <a:rPr lang="en-US" altLang="zh-CN" sz="2400">
                <a:sym typeface="+mn-ea"/>
              </a:rPr>
              <a:t>   </a:t>
            </a:r>
            <a:r>
              <a:rPr lang="zh-CN" altLang="en-US" sz="2400">
                <a:sym typeface="+mn-ea"/>
              </a:rPr>
              <a:t>自2019年6月1日起，在办理车购税纳税业务时，税务机关</a:t>
            </a:r>
            <a:r>
              <a:rPr lang="zh-CN" altLang="en-US" sz="2400" b="1">
                <a:solidFill>
                  <a:srgbClr val="FF0000"/>
                </a:solidFill>
                <a:sym typeface="+mn-ea"/>
              </a:rPr>
              <a:t>不再打印和发放纸质车购税完税证明</a:t>
            </a:r>
            <a:r>
              <a:rPr lang="zh-CN" altLang="en-US" sz="2400">
                <a:sym typeface="+mn-ea"/>
              </a:rPr>
              <a:t>。</a:t>
            </a:r>
            <a:endParaRPr lang="zh-CN" altLang="en-US" sz="2400">
              <a:sym typeface="+mn-ea"/>
            </a:endParaRPr>
          </a:p>
          <a:p>
            <a:pPr defTabSz="1218565">
              <a:lnSpc>
                <a:spcPct val="190000"/>
              </a:lnSpc>
              <a:defRPr/>
            </a:pPr>
            <a:r>
              <a:rPr lang="en-US" altLang="zh-CN" sz="2400" b="1">
                <a:solidFill>
                  <a:srgbClr val="FF0000"/>
                </a:solidFill>
                <a:sym typeface="+mn-ea"/>
              </a:rPr>
              <a:t>       </a:t>
            </a:r>
            <a:r>
              <a:rPr lang="zh-CN" altLang="en-US" sz="2400" b="1">
                <a:solidFill>
                  <a:srgbClr val="FF0000"/>
                </a:solidFill>
                <a:sym typeface="+mn-ea"/>
              </a:rPr>
              <a:t>税额足额入库或办理免税手续后</a:t>
            </a:r>
            <a:r>
              <a:rPr lang="zh-CN" altLang="en-US" sz="2400">
                <a:sym typeface="+mn-ea"/>
              </a:rPr>
              <a:t>， 应税车辆完税或免税电子信息将</a:t>
            </a:r>
            <a:r>
              <a:rPr lang="zh-CN" altLang="en-US" sz="2400" b="1">
                <a:solidFill>
                  <a:srgbClr val="FF0000"/>
                </a:solidFill>
                <a:sym typeface="+mn-ea"/>
              </a:rPr>
              <a:t>及时传送</a:t>
            </a:r>
            <a:r>
              <a:rPr lang="zh-CN" altLang="en-US" sz="2400">
                <a:sym typeface="+mn-ea"/>
              </a:rPr>
              <a:t>给公安机关交通管理部门。因此，在完成车辆购置税纳税业务后，纳税人</a:t>
            </a:r>
            <a:r>
              <a:rPr lang="zh-CN" altLang="en-US" sz="2400" b="1">
                <a:solidFill>
                  <a:srgbClr val="FF0000"/>
                </a:solidFill>
                <a:sym typeface="+mn-ea"/>
              </a:rPr>
              <a:t>可直接前往</a:t>
            </a:r>
            <a:r>
              <a:rPr lang="zh-CN" altLang="en-US" sz="2400">
                <a:sym typeface="+mn-ea"/>
              </a:rPr>
              <a:t>公安机关交通管理部门</a:t>
            </a:r>
            <a:r>
              <a:rPr lang="zh-CN" altLang="en-US" sz="2400" b="1">
                <a:solidFill>
                  <a:srgbClr val="FF0000"/>
                </a:solidFill>
                <a:sym typeface="+mn-ea"/>
              </a:rPr>
              <a:t>办理车辆注册登记手续</a:t>
            </a:r>
            <a:r>
              <a:rPr lang="zh-CN" altLang="en-US" sz="2400">
                <a:sym typeface="+mn-ea"/>
              </a:rPr>
              <a:t>，</a:t>
            </a:r>
            <a:r>
              <a:rPr lang="zh-CN" altLang="en-US" sz="2400" b="1">
                <a:solidFill>
                  <a:srgbClr val="FF0000"/>
                </a:solidFill>
                <a:sym typeface="+mn-ea"/>
              </a:rPr>
              <a:t>不需要提交</a:t>
            </a:r>
            <a:r>
              <a:rPr lang="zh-CN" altLang="en-US" sz="2400">
                <a:sym typeface="+mn-ea"/>
              </a:rPr>
              <a:t>纸质车辆购置税完税证明。</a:t>
            </a:r>
            <a:r>
              <a:rPr lang="zh-CN" altLang="en-US" sz="2400">
                <a:sym typeface="+mn-ea"/>
              </a:rPr>
              <a:t> </a:t>
            </a:r>
            <a:endParaRPr lang="zh-CN" altLang="en-US" sz="2400"/>
          </a:p>
          <a:p>
            <a:pPr defTabSz="1218565">
              <a:lnSpc>
                <a:spcPct val="190000"/>
              </a:lnSpc>
              <a:defRPr/>
            </a:pPr>
            <a:r>
              <a:rPr lang="zh-CN" altLang="en-US">
                <a:sym typeface="+mn-ea"/>
              </a:rPr>
              <a:t>  </a:t>
            </a:r>
            <a:r>
              <a:rPr lang="en-US" altLang="zh-CN">
                <a:sym typeface="+mn-ea"/>
              </a:rPr>
              <a:t> </a:t>
            </a:r>
            <a:r>
              <a:rPr lang="zh-CN" altLang="en-US">
                <a:sym typeface="+mn-ea"/>
              </a:rPr>
              <a:t> </a:t>
            </a:r>
            <a:endParaRPr lang="zh-CN" altLang="en-US"/>
          </a:p>
        </p:txBody>
      </p:sp>
      <p:sp>
        <p:nvSpPr>
          <p:cNvPr id="12" name="文本框 11"/>
          <p:cNvSpPr txBox="1"/>
          <p:nvPr/>
        </p:nvSpPr>
        <p:spPr>
          <a:xfrm>
            <a:off x="324485" y="3420745"/>
            <a:ext cx="9210040" cy="646430"/>
          </a:xfrm>
          <a:prstGeom prst="rect">
            <a:avLst/>
          </a:prstGeom>
          <a:noFill/>
        </p:spPr>
        <p:txBody>
          <a:bodyPr wrap="square" rtlCol="0" anchor="t">
            <a:spAutoFit/>
          </a:bodyPr>
          <a:p>
            <a:pPr defTabSz="1218565">
              <a:lnSpc>
                <a:spcPct val="190000"/>
              </a:lnSpc>
              <a:defRPr/>
            </a:pPr>
            <a:r>
              <a:rPr lang="en-US" altLang="zh-CN">
                <a:sym typeface="+mn-ea"/>
              </a:rPr>
              <a:t>      </a:t>
            </a:r>
            <a:endParaRPr lang="zh-CN" altLang="en-US"/>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1260475" y="323850"/>
            <a:ext cx="6975475" cy="521970"/>
          </a:xfrm>
          <a:prstGeom prst="rect">
            <a:avLst/>
          </a:prstGeom>
          <a:noFill/>
        </p:spPr>
        <p:txBody>
          <a:bodyPr wrap="none" rtlCol="0" anchor="t">
            <a:spAutoFit/>
          </a:bodyPr>
          <a:p>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一、缴纳车辆购置税后完税证明如何开具？</a:t>
            </a:r>
            <a:endParaRPr lang="zh-CN" altLang="en-US" sz="2800"/>
          </a:p>
        </p:txBody>
      </p:sp>
      <p:sp>
        <p:nvSpPr>
          <p:cNvPr id="7" name="文本框 6"/>
          <p:cNvSpPr txBox="1"/>
          <p:nvPr/>
        </p:nvSpPr>
        <p:spPr>
          <a:xfrm>
            <a:off x="477520" y="1116330"/>
            <a:ext cx="8846185" cy="383540"/>
          </a:xfrm>
          <a:prstGeom prst="rect">
            <a:avLst/>
          </a:prstGeom>
          <a:noFill/>
        </p:spPr>
        <p:txBody>
          <a:bodyPr wrap="square" rtlCol="0" anchor="t">
            <a:spAutoFit/>
          </a:bodyPr>
          <a:p>
            <a:r>
              <a:rPr lang="en-US" altLang="zh-CN">
                <a:sym typeface="+mn-ea"/>
              </a:rPr>
              <a:t> </a:t>
            </a:r>
            <a:endParaRPr lang="zh-CN" altLang="en-US"/>
          </a:p>
        </p:txBody>
      </p:sp>
      <p:sp>
        <p:nvSpPr>
          <p:cNvPr id="8" name="文本框 7"/>
          <p:cNvSpPr txBox="1"/>
          <p:nvPr/>
        </p:nvSpPr>
        <p:spPr>
          <a:xfrm>
            <a:off x="814705" y="3420110"/>
            <a:ext cx="8703310" cy="646430"/>
          </a:xfrm>
          <a:prstGeom prst="rect">
            <a:avLst/>
          </a:prstGeom>
          <a:noFill/>
        </p:spPr>
        <p:txBody>
          <a:bodyPr wrap="square" rtlCol="0" anchor="t">
            <a:spAutoFit/>
          </a:bodyPr>
          <a:p>
            <a:pPr defTabSz="1218565">
              <a:lnSpc>
                <a:spcPct val="190000"/>
              </a:lnSpc>
              <a:defRPr/>
            </a:pPr>
            <a:r>
              <a:rPr lang="en-US" altLang="zh-CN">
                <a:sym typeface="+mn-ea"/>
              </a:rPr>
              <a:t> </a:t>
            </a:r>
            <a:endParaRPr lang="zh-CN" altLang="en-US"/>
          </a:p>
        </p:txBody>
      </p:sp>
      <p:sp>
        <p:nvSpPr>
          <p:cNvPr id="11" name="文本框 10"/>
          <p:cNvSpPr txBox="1"/>
          <p:nvPr/>
        </p:nvSpPr>
        <p:spPr>
          <a:xfrm>
            <a:off x="311785" y="1832610"/>
            <a:ext cx="9397365" cy="646430"/>
          </a:xfrm>
          <a:prstGeom prst="rect">
            <a:avLst/>
          </a:prstGeom>
          <a:noFill/>
        </p:spPr>
        <p:txBody>
          <a:bodyPr wrap="square" rtlCol="0" anchor="t">
            <a:spAutoFit/>
          </a:bodyPr>
          <a:p>
            <a:pPr defTabSz="1218565">
              <a:lnSpc>
                <a:spcPct val="190000"/>
              </a:lnSpc>
              <a:defRPr/>
            </a:pPr>
            <a:r>
              <a:rPr lang="zh-CN" altLang="en-US"/>
              <a:t> </a:t>
            </a:r>
            <a:endParaRPr lang="zh-CN" altLang="en-US"/>
          </a:p>
        </p:txBody>
      </p:sp>
      <p:sp>
        <p:nvSpPr>
          <p:cNvPr id="12" name="文本框 11"/>
          <p:cNvSpPr txBox="1"/>
          <p:nvPr/>
        </p:nvSpPr>
        <p:spPr>
          <a:xfrm>
            <a:off x="311785" y="1260475"/>
            <a:ext cx="9210040" cy="2896870"/>
          </a:xfrm>
          <a:prstGeom prst="rect">
            <a:avLst/>
          </a:prstGeom>
          <a:noFill/>
        </p:spPr>
        <p:txBody>
          <a:bodyPr wrap="square" rtlCol="0" anchor="t">
            <a:spAutoFit/>
          </a:bodyPr>
          <a:p>
            <a:pPr defTabSz="1218565">
              <a:lnSpc>
                <a:spcPct val="190000"/>
              </a:lnSpc>
              <a:defRPr/>
            </a:pPr>
            <a:r>
              <a:rPr lang="en-US" altLang="zh-CN" sz="2400">
                <a:sym typeface="+mn-ea"/>
              </a:rPr>
              <a:t>       </a:t>
            </a:r>
            <a:r>
              <a:rPr lang="zh-CN" altLang="en-US" sz="2400"/>
              <a:t>纳税人</a:t>
            </a:r>
            <a:r>
              <a:rPr lang="zh-CN" altLang="en-US" sz="2400" b="1">
                <a:solidFill>
                  <a:srgbClr val="FF0000"/>
                </a:solidFill>
              </a:rPr>
              <a:t>如需纸质车辆购置税完税证明</a:t>
            </a:r>
            <a:r>
              <a:rPr lang="zh-CN" altLang="en-US" sz="2400"/>
              <a:t>，可向主管税务机关提出，</a:t>
            </a:r>
            <a:r>
              <a:rPr lang="zh-CN" altLang="en-US" sz="2400" b="1">
                <a:solidFill>
                  <a:srgbClr val="FF0000"/>
                </a:solidFill>
              </a:rPr>
              <a:t>由主管税务机关打印《车辆购置税完税证明（电子版）》</a:t>
            </a:r>
            <a:r>
              <a:rPr lang="zh-CN" altLang="en-US" sz="2400"/>
              <a:t>（见附件），亦可自行通过</a:t>
            </a:r>
            <a:r>
              <a:rPr lang="zh-CN" altLang="en-US" sz="2400" b="1">
                <a:solidFill>
                  <a:srgbClr val="FF0000"/>
                </a:solidFill>
              </a:rPr>
              <a:t>本省（自治区、直辖市和计划单列市）电子税务局</a:t>
            </a:r>
            <a:r>
              <a:rPr lang="zh-CN" altLang="en-US" sz="2400"/>
              <a:t>等官方互联网平台查询和打印。</a:t>
            </a:r>
            <a:endParaRPr lang="zh-CN" altLang="en-US" sz="240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5" name="文本框 4"/>
          <p:cNvSpPr txBox="1"/>
          <p:nvPr/>
        </p:nvSpPr>
        <p:spPr>
          <a:xfrm>
            <a:off x="1260475" y="323850"/>
            <a:ext cx="6617970" cy="521970"/>
          </a:xfrm>
          <a:prstGeom prst="rect">
            <a:avLst/>
          </a:prstGeom>
          <a:noFill/>
        </p:spPr>
        <p:txBody>
          <a:bodyPr wrap="none" rtlCol="0" anchor="t">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二、办税大厅现在有哪些便民服务措施？</a:t>
            </a:r>
            <a:endParaRPr lang="zh-CN" altLang="en-US" sz="2800"/>
          </a:p>
        </p:txBody>
      </p:sp>
      <p:sp>
        <p:nvSpPr>
          <p:cNvPr id="7" name="文本框 6"/>
          <p:cNvSpPr txBox="1"/>
          <p:nvPr/>
        </p:nvSpPr>
        <p:spPr>
          <a:xfrm>
            <a:off x="477520" y="1116330"/>
            <a:ext cx="8846185" cy="383540"/>
          </a:xfrm>
          <a:prstGeom prst="rect">
            <a:avLst/>
          </a:prstGeom>
          <a:noFill/>
        </p:spPr>
        <p:txBody>
          <a:bodyPr wrap="square" rtlCol="0" anchor="t">
            <a:spAutoFit/>
          </a:bodyPr>
          <a:p>
            <a:r>
              <a:rPr lang="en-US" altLang="zh-CN">
                <a:sym typeface="+mn-ea"/>
              </a:rPr>
              <a:t> </a:t>
            </a:r>
            <a:endParaRPr lang="zh-CN" altLang="en-US"/>
          </a:p>
        </p:txBody>
      </p:sp>
      <p:sp>
        <p:nvSpPr>
          <p:cNvPr id="8" name="文本框 7"/>
          <p:cNvSpPr txBox="1"/>
          <p:nvPr/>
        </p:nvSpPr>
        <p:spPr>
          <a:xfrm>
            <a:off x="814705" y="3420110"/>
            <a:ext cx="8703310" cy="646430"/>
          </a:xfrm>
          <a:prstGeom prst="rect">
            <a:avLst/>
          </a:prstGeom>
          <a:noFill/>
        </p:spPr>
        <p:txBody>
          <a:bodyPr wrap="square" rtlCol="0" anchor="t">
            <a:spAutoFit/>
          </a:bodyPr>
          <a:p>
            <a:pPr defTabSz="1218565">
              <a:lnSpc>
                <a:spcPct val="190000"/>
              </a:lnSpc>
              <a:defRPr/>
            </a:pPr>
            <a:r>
              <a:rPr lang="en-US" altLang="zh-CN">
                <a:sym typeface="+mn-ea"/>
              </a:rPr>
              <a:t> </a:t>
            </a:r>
            <a:endParaRPr lang="zh-CN" altLang="en-US"/>
          </a:p>
        </p:txBody>
      </p:sp>
      <p:sp>
        <p:nvSpPr>
          <p:cNvPr id="11" name="文本框 10"/>
          <p:cNvSpPr txBox="1"/>
          <p:nvPr/>
        </p:nvSpPr>
        <p:spPr>
          <a:xfrm>
            <a:off x="311785" y="1832610"/>
            <a:ext cx="9397365" cy="646430"/>
          </a:xfrm>
          <a:prstGeom prst="rect">
            <a:avLst/>
          </a:prstGeom>
          <a:noFill/>
        </p:spPr>
        <p:txBody>
          <a:bodyPr wrap="square" rtlCol="0" anchor="t">
            <a:spAutoFit/>
          </a:bodyPr>
          <a:p>
            <a:pPr defTabSz="1218565">
              <a:lnSpc>
                <a:spcPct val="190000"/>
              </a:lnSpc>
              <a:defRPr/>
            </a:pPr>
            <a:r>
              <a:rPr lang="zh-CN" altLang="en-US"/>
              <a:t> </a:t>
            </a:r>
            <a:endParaRPr lang="zh-CN" altLang="en-US"/>
          </a:p>
        </p:txBody>
      </p:sp>
      <p:sp>
        <p:nvSpPr>
          <p:cNvPr id="12" name="文本框 11"/>
          <p:cNvSpPr txBox="1"/>
          <p:nvPr/>
        </p:nvSpPr>
        <p:spPr>
          <a:xfrm>
            <a:off x="255905" y="756285"/>
            <a:ext cx="9210040" cy="4300220"/>
          </a:xfrm>
          <a:prstGeom prst="rect">
            <a:avLst/>
          </a:prstGeom>
          <a:noFill/>
        </p:spPr>
        <p:txBody>
          <a:bodyPr wrap="square" rtlCol="0" anchor="t">
            <a:spAutoFit/>
          </a:bodyPr>
          <a:p>
            <a:pPr defTabSz="1218565">
              <a:lnSpc>
                <a:spcPct val="190000"/>
              </a:lnSpc>
              <a:defRPr/>
            </a:pPr>
            <a:r>
              <a:rPr lang="en-US" altLang="zh-CN" sz="2400">
                <a:sym typeface="+mn-ea"/>
              </a:rPr>
              <a:t>       </a:t>
            </a:r>
            <a:r>
              <a:rPr sz="2400"/>
              <a:t>我们的车购税办税服务厅可以处理</a:t>
            </a:r>
            <a:r>
              <a:rPr sz="2400" b="1">
                <a:solidFill>
                  <a:srgbClr val="FF0000"/>
                </a:solidFill>
              </a:rPr>
              <a:t>所有关于车购税征免退</a:t>
            </a:r>
            <a:r>
              <a:rPr sz="2400"/>
              <a:t>的业务，提供</a:t>
            </a:r>
            <a:r>
              <a:rPr sz="2400" b="1">
                <a:solidFill>
                  <a:srgbClr val="FF0000"/>
                </a:solidFill>
              </a:rPr>
              <a:t>电话咨询</a:t>
            </a:r>
            <a:r>
              <a:rPr sz="2400"/>
              <a:t>、</a:t>
            </a:r>
            <a:r>
              <a:rPr sz="2400" b="1">
                <a:solidFill>
                  <a:srgbClr val="FF0000"/>
                </a:solidFill>
              </a:rPr>
              <a:t>完税凭证自助打印</a:t>
            </a:r>
            <a:r>
              <a:rPr sz="2400"/>
              <a:t>、</a:t>
            </a:r>
            <a:r>
              <a:rPr sz="2400" b="1">
                <a:solidFill>
                  <a:srgbClr val="FF0000"/>
                </a:solidFill>
              </a:rPr>
              <a:t>中午不间断服务</a:t>
            </a:r>
            <a:r>
              <a:rPr sz="2400"/>
              <a:t>、</a:t>
            </a:r>
            <a:r>
              <a:rPr sz="2400" b="1">
                <a:solidFill>
                  <a:srgbClr val="FF0000"/>
                </a:solidFill>
              </a:rPr>
              <a:t>延时服务</a:t>
            </a:r>
            <a:r>
              <a:rPr sz="2400"/>
              <a:t>、</a:t>
            </a:r>
            <a:r>
              <a:rPr sz="2400" b="1">
                <a:solidFill>
                  <a:srgbClr val="FF0000"/>
                </a:solidFill>
              </a:rPr>
              <a:t>绿色通道</a:t>
            </a:r>
            <a:r>
              <a:rPr sz="2400"/>
              <a:t>、</a:t>
            </a:r>
            <a:r>
              <a:rPr sz="2400" b="1">
                <a:solidFill>
                  <a:srgbClr val="FF0000"/>
                </a:solidFill>
              </a:rPr>
              <a:t>老年人专窗</a:t>
            </a:r>
            <a:r>
              <a:rPr sz="2400"/>
              <a:t>的便民服务措施。</a:t>
            </a:r>
            <a:endParaRPr sz="2400"/>
          </a:p>
          <a:p>
            <a:pPr defTabSz="1218565">
              <a:lnSpc>
                <a:spcPct val="190000"/>
              </a:lnSpc>
              <a:defRPr/>
            </a:pPr>
            <a:r>
              <a:rPr lang="en-US" sz="2400"/>
              <a:t>       </a:t>
            </a:r>
            <a:r>
              <a:rPr sz="2400"/>
              <a:t>如果是</a:t>
            </a:r>
            <a:r>
              <a:rPr sz="2400" b="1">
                <a:solidFill>
                  <a:srgbClr val="FF0000"/>
                </a:solidFill>
              </a:rPr>
              <a:t>外籍人士</a:t>
            </a:r>
            <a:r>
              <a:rPr sz="2400"/>
              <a:t>办理车购税除了提供</a:t>
            </a:r>
            <a:r>
              <a:rPr sz="2400" b="1">
                <a:solidFill>
                  <a:srgbClr val="FF0000"/>
                </a:solidFill>
              </a:rPr>
              <a:t>车辆的价格证明</a:t>
            </a:r>
            <a:r>
              <a:rPr sz="2400"/>
              <a:t>、</a:t>
            </a:r>
            <a:r>
              <a:rPr sz="2400" b="1">
                <a:solidFill>
                  <a:srgbClr val="FF0000"/>
                </a:solidFill>
              </a:rPr>
              <a:t>车辆合格证明</a:t>
            </a:r>
            <a:r>
              <a:rPr sz="2400"/>
              <a:t>外，</a:t>
            </a:r>
            <a:r>
              <a:rPr sz="2400" b="1">
                <a:solidFill>
                  <a:srgbClr val="FF0000"/>
                </a:solidFill>
              </a:rPr>
              <a:t>还需要护照</a:t>
            </a:r>
            <a:r>
              <a:rPr sz="2400"/>
              <a:t>和中华人民共和国公安机关发放的</a:t>
            </a:r>
            <a:r>
              <a:rPr sz="2400" b="1">
                <a:solidFill>
                  <a:srgbClr val="FF0000"/>
                </a:solidFill>
              </a:rPr>
              <a:t>居留证明</a:t>
            </a:r>
            <a:r>
              <a:rPr sz="2400"/>
              <a:t>。港澳台同胞提供公安机关发放的</a:t>
            </a:r>
            <a:r>
              <a:rPr sz="2400" b="1">
                <a:solidFill>
                  <a:srgbClr val="FF0000"/>
                </a:solidFill>
              </a:rPr>
              <a:t>来往大陆通行证</a:t>
            </a:r>
            <a:r>
              <a:rPr sz="2400"/>
              <a:t>。</a:t>
            </a:r>
            <a:endParaRPr sz="240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5" name="文本框 4"/>
          <p:cNvSpPr txBox="1"/>
          <p:nvPr/>
        </p:nvSpPr>
        <p:spPr>
          <a:xfrm>
            <a:off x="900430" y="261620"/>
            <a:ext cx="8321675" cy="953135"/>
          </a:xfrm>
          <a:prstGeom prst="rect">
            <a:avLst/>
          </a:prstGeom>
          <a:noFill/>
        </p:spPr>
        <p:txBody>
          <a:bodyPr wrap="square" rtlCol="0" anchor="t">
            <a:spAutoFit/>
          </a:bodyPr>
          <a:p>
            <a:pPr algn="l"/>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Times New Roman" panose="02020603050405020304" pitchFamily="18" charset="0"/>
                <a:sym typeface="+mn-ea"/>
              </a:rPr>
              <a:t>三、大家比较关注的，外地买的车辆如何在武汉缴纳车购税？</a:t>
            </a:r>
            <a:endParaRPr lang="zh-CN" altLang="en-US" sz="2800"/>
          </a:p>
        </p:txBody>
      </p:sp>
      <p:sp>
        <p:nvSpPr>
          <p:cNvPr id="7" name="文本框 6"/>
          <p:cNvSpPr txBox="1"/>
          <p:nvPr/>
        </p:nvSpPr>
        <p:spPr>
          <a:xfrm>
            <a:off x="477520" y="1116330"/>
            <a:ext cx="8846185" cy="383540"/>
          </a:xfrm>
          <a:prstGeom prst="rect">
            <a:avLst/>
          </a:prstGeom>
          <a:noFill/>
        </p:spPr>
        <p:txBody>
          <a:bodyPr wrap="square" rtlCol="0" anchor="t">
            <a:spAutoFit/>
          </a:bodyPr>
          <a:p>
            <a:r>
              <a:rPr lang="en-US" altLang="zh-CN">
                <a:sym typeface="+mn-ea"/>
              </a:rPr>
              <a:t> </a:t>
            </a:r>
            <a:endParaRPr lang="zh-CN" altLang="en-US"/>
          </a:p>
        </p:txBody>
      </p:sp>
      <p:sp>
        <p:nvSpPr>
          <p:cNvPr id="8" name="文本框 7"/>
          <p:cNvSpPr txBox="1"/>
          <p:nvPr/>
        </p:nvSpPr>
        <p:spPr>
          <a:xfrm>
            <a:off x="814705" y="3420110"/>
            <a:ext cx="8703310" cy="646430"/>
          </a:xfrm>
          <a:prstGeom prst="rect">
            <a:avLst/>
          </a:prstGeom>
          <a:noFill/>
        </p:spPr>
        <p:txBody>
          <a:bodyPr wrap="square" rtlCol="0" anchor="t">
            <a:spAutoFit/>
          </a:bodyPr>
          <a:p>
            <a:pPr defTabSz="1218565">
              <a:lnSpc>
                <a:spcPct val="190000"/>
              </a:lnSpc>
              <a:defRPr/>
            </a:pPr>
            <a:r>
              <a:rPr lang="en-US" altLang="zh-CN">
                <a:sym typeface="+mn-ea"/>
              </a:rPr>
              <a:t> </a:t>
            </a:r>
            <a:endParaRPr lang="zh-CN" altLang="en-US"/>
          </a:p>
        </p:txBody>
      </p:sp>
      <p:sp>
        <p:nvSpPr>
          <p:cNvPr id="11" name="文本框 10"/>
          <p:cNvSpPr txBox="1"/>
          <p:nvPr/>
        </p:nvSpPr>
        <p:spPr>
          <a:xfrm>
            <a:off x="311785" y="1832610"/>
            <a:ext cx="9397365" cy="646430"/>
          </a:xfrm>
          <a:prstGeom prst="rect">
            <a:avLst/>
          </a:prstGeom>
          <a:noFill/>
        </p:spPr>
        <p:txBody>
          <a:bodyPr wrap="square" rtlCol="0" anchor="t">
            <a:spAutoFit/>
          </a:bodyPr>
          <a:p>
            <a:pPr defTabSz="1218565">
              <a:lnSpc>
                <a:spcPct val="190000"/>
              </a:lnSpc>
              <a:defRPr/>
            </a:pPr>
            <a:r>
              <a:rPr lang="zh-CN" altLang="en-US"/>
              <a:t> </a:t>
            </a:r>
            <a:endParaRPr lang="zh-CN" altLang="en-US"/>
          </a:p>
        </p:txBody>
      </p:sp>
      <p:sp>
        <p:nvSpPr>
          <p:cNvPr id="12" name="文本框 11"/>
          <p:cNvSpPr txBox="1"/>
          <p:nvPr/>
        </p:nvSpPr>
        <p:spPr>
          <a:xfrm>
            <a:off x="324485" y="1616710"/>
            <a:ext cx="9210040" cy="2195830"/>
          </a:xfrm>
          <a:prstGeom prst="rect">
            <a:avLst/>
          </a:prstGeom>
          <a:noFill/>
        </p:spPr>
        <p:txBody>
          <a:bodyPr wrap="square" rtlCol="0" anchor="t">
            <a:spAutoFit/>
          </a:bodyPr>
          <a:p>
            <a:pPr defTabSz="1218565">
              <a:lnSpc>
                <a:spcPct val="190000"/>
              </a:lnSpc>
              <a:defRPr/>
            </a:pPr>
            <a:r>
              <a:rPr lang="en-US" altLang="zh-CN" sz="2400">
                <a:sym typeface="+mn-ea"/>
              </a:rPr>
              <a:t>       </a:t>
            </a:r>
            <a:r>
              <a:rPr sz="2400" b="1">
                <a:solidFill>
                  <a:srgbClr val="FF0000"/>
                </a:solidFill>
              </a:rPr>
              <a:t>外地买的车辆</a:t>
            </a:r>
            <a:r>
              <a:rPr sz="2400"/>
              <a:t>和</a:t>
            </a:r>
            <a:r>
              <a:rPr sz="2400" b="1">
                <a:solidFill>
                  <a:srgbClr val="FF0000"/>
                </a:solidFill>
              </a:rPr>
              <a:t>本地买的车辆是一样</a:t>
            </a:r>
            <a:r>
              <a:rPr sz="2400"/>
              <a:t>，凭着机动车统一销售发票</a:t>
            </a:r>
            <a:r>
              <a:rPr lang="zh-CN" sz="2400"/>
              <a:t>、</a:t>
            </a:r>
            <a:r>
              <a:rPr lang="en-US" altLang="zh-CN" sz="24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身份证明</a:t>
            </a:r>
            <a:r>
              <a:rPr sz="2400"/>
              <a:t>和合格证</a:t>
            </a:r>
            <a:r>
              <a:rPr lang="en-US" altLang="zh-CN" sz="2400" dirty="0">
                <a:effectLst>
                  <a:outerShdw blurRad="38100" dist="25400" dir="5400000" algn="ctr" rotWithShape="0">
                    <a:srgbClr val="6E747A">
                      <a:alpha val="43000"/>
                    </a:srgbClr>
                  </a:outerShdw>
                </a:effectLst>
                <a:latin typeface="宋体" panose="02010600030101010101" pitchFamily="2" charset="-122"/>
                <a:cs typeface="宋体" panose="02010600030101010101" pitchFamily="2" charset="-122"/>
                <a:sym typeface="+mn-ea"/>
              </a:rPr>
              <a:t>等材料</a:t>
            </a:r>
            <a:r>
              <a:rPr sz="2400"/>
              <a:t>就可以在武汉市申报缴税，发票</a:t>
            </a:r>
            <a:r>
              <a:rPr sz="2400" b="1">
                <a:solidFill>
                  <a:srgbClr val="FF0000"/>
                </a:solidFill>
              </a:rPr>
              <a:t>不管是外地</a:t>
            </a:r>
            <a:r>
              <a:rPr lang="zh-CN" sz="2400"/>
              <a:t>的</a:t>
            </a:r>
            <a:r>
              <a:rPr lang="zh-CN" sz="2400" b="1">
                <a:solidFill>
                  <a:srgbClr val="FF0000"/>
                </a:solidFill>
              </a:rPr>
              <a:t>还是</a:t>
            </a:r>
            <a:r>
              <a:rPr sz="2400" b="1">
                <a:solidFill>
                  <a:srgbClr val="FF0000"/>
                </a:solidFill>
              </a:rPr>
              <a:t>本地</a:t>
            </a:r>
            <a:r>
              <a:rPr sz="2400"/>
              <a:t>的，办理手续和流程都是</a:t>
            </a:r>
            <a:r>
              <a:rPr sz="2400" b="1">
                <a:solidFill>
                  <a:srgbClr val="FF0000"/>
                </a:solidFill>
              </a:rPr>
              <a:t>一模一样</a:t>
            </a:r>
            <a:r>
              <a:rPr sz="2400"/>
              <a:t>。</a:t>
            </a:r>
            <a:endParaRPr sz="240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901065" y="540385"/>
            <a:ext cx="8244840" cy="583565"/>
          </a:xfrm>
          <a:prstGeom prst="rect">
            <a:avLst/>
          </a:prstGeom>
          <a:noFill/>
          <a:ln w="9525">
            <a:noFill/>
          </a:ln>
        </p:spPr>
        <p:txBody>
          <a:bodyPr wrap="square">
            <a:spAutoFit/>
          </a:bodyPr>
          <a:p>
            <a:pPr marL="0" indent="408305"/>
            <a:r>
              <a:rPr lang="en-US" sz="3200" b="1">
                <a:solidFill>
                  <a:schemeClr val="tx1"/>
                </a:solidFill>
                <a:cs typeface="仿宋_GB2312" panose="02010609030101010101" charset="-122"/>
              </a:rPr>
              <a:t>   </a:t>
            </a:r>
            <a:endParaRPr lang="en-US" sz="3200" b="1">
              <a:solidFill>
                <a:schemeClr val="tx1"/>
              </a:solidFill>
              <a:cs typeface="仿宋_GB2312" panose="02010609030101010101" charset="-122"/>
            </a:endParaRPr>
          </a:p>
        </p:txBody>
      </p:sp>
      <p:sp>
        <p:nvSpPr>
          <p:cNvPr id="22530" name="Freeform 5"/>
          <p:cNvSpPr>
            <a:spLocks noEditPoints="1"/>
          </p:cNvSpPr>
          <p:nvPr/>
        </p:nvSpPr>
        <p:spPr>
          <a:xfrm>
            <a:off x="1387475" y="2019300"/>
            <a:ext cx="2589213" cy="269875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pathLst>
              <a:path w="4891" h="5077">
                <a:moveTo>
                  <a:pt x="2598" y="2424"/>
                </a:moveTo>
                <a:cubicBezTo>
                  <a:pt x="2641" y="2444"/>
                  <a:pt x="2671" y="2488"/>
                  <a:pt x="2671" y="2538"/>
                </a:cubicBezTo>
                <a:cubicBezTo>
                  <a:pt x="2671" y="2591"/>
                  <a:pt x="2638" y="2636"/>
                  <a:pt x="2592" y="2655"/>
                </a:cubicBezTo>
                <a:lnTo>
                  <a:pt x="2996" y="4260"/>
                </a:lnTo>
                <a:lnTo>
                  <a:pt x="2971" y="4266"/>
                </a:lnTo>
                <a:lnTo>
                  <a:pt x="2562" y="2663"/>
                </a:lnTo>
                <a:cubicBezTo>
                  <a:pt x="2557" y="2663"/>
                  <a:pt x="2551" y="2664"/>
                  <a:pt x="2546" y="2664"/>
                </a:cubicBezTo>
                <a:cubicBezTo>
                  <a:pt x="2476" y="2664"/>
                  <a:pt x="2420" y="2608"/>
                  <a:pt x="2420" y="2538"/>
                </a:cubicBezTo>
                <a:lnTo>
                  <a:pt x="2420" y="2535"/>
                </a:lnTo>
                <a:lnTo>
                  <a:pt x="930" y="1883"/>
                </a:lnTo>
                <a:lnTo>
                  <a:pt x="952" y="1831"/>
                </a:lnTo>
                <a:lnTo>
                  <a:pt x="2451" y="2456"/>
                </a:lnTo>
                <a:cubicBezTo>
                  <a:pt x="2459" y="2447"/>
                  <a:pt x="2469" y="2438"/>
                  <a:pt x="2480" y="2432"/>
                </a:cubicBezTo>
                <a:lnTo>
                  <a:pt x="2435" y="1374"/>
                </a:lnTo>
                <a:lnTo>
                  <a:pt x="2509" y="1369"/>
                </a:lnTo>
                <a:lnTo>
                  <a:pt x="2598" y="2424"/>
                </a:lnTo>
                <a:close/>
                <a:moveTo>
                  <a:pt x="4644" y="3956"/>
                </a:moveTo>
                <a:lnTo>
                  <a:pt x="4342" y="3769"/>
                </a:lnTo>
                <a:cubicBezTo>
                  <a:pt x="3936" y="4363"/>
                  <a:pt x="3264" y="4722"/>
                  <a:pt x="2538" y="4722"/>
                </a:cubicBezTo>
                <a:cubicBezTo>
                  <a:pt x="1333" y="4722"/>
                  <a:pt x="355" y="3744"/>
                  <a:pt x="355" y="2538"/>
                </a:cubicBezTo>
                <a:cubicBezTo>
                  <a:pt x="355" y="1333"/>
                  <a:pt x="1333" y="355"/>
                  <a:pt x="2538" y="355"/>
                </a:cubicBezTo>
                <a:cubicBezTo>
                  <a:pt x="3296" y="355"/>
                  <a:pt x="3995" y="746"/>
                  <a:pt x="4394" y="1387"/>
                </a:cubicBezTo>
                <a:lnTo>
                  <a:pt x="4443" y="1467"/>
                </a:lnTo>
                <a:lnTo>
                  <a:pt x="4258" y="1584"/>
                </a:lnTo>
                <a:lnTo>
                  <a:pt x="4747" y="1638"/>
                </a:lnTo>
                <a:lnTo>
                  <a:pt x="4891" y="1189"/>
                </a:lnTo>
                <a:lnTo>
                  <a:pt x="4745" y="1280"/>
                </a:lnTo>
                <a:lnTo>
                  <a:pt x="4695" y="1200"/>
                </a:lnTo>
                <a:cubicBezTo>
                  <a:pt x="4232" y="454"/>
                  <a:pt x="3419" y="0"/>
                  <a:pt x="2538" y="0"/>
                </a:cubicBezTo>
                <a:cubicBezTo>
                  <a:pt x="1137" y="0"/>
                  <a:pt x="0" y="1137"/>
                  <a:pt x="0" y="2538"/>
                </a:cubicBezTo>
                <a:cubicBezTo>
                  <a:pt x="0" y="3940"/>
                  <a:pt x="1137" y="5077"/>
                  <a:pt x="2538" y="5077"/>
                </a:cubicBezTo>
                <a:cubicBezTo>
                  <a:pt x="3388" y="5077"/>
                  <a:pt x="4173" y="4655"/>
                  <a:pt x="4644" y="3956"/>
                </a:cubicBezTo>
                <a:close/>
                <a:moveTo>
                  <a:pt x="462" y="2597"/>
                </a:moveTo>
                <a:lnTo>
                  <a:pt x="462" y="2480"/>
                </a:lnTo>
                <a:lnTo>
                  <a:pt x="708" y="2480"/>
                </a:lnTo>
                <a:cubicBezTo>
                  <a:pt x="707" y="2499"/>
                  <a:pt x="707" y="2519"/>
                  <a:pt x="707" y="2538"/>
                </a:cubicBezTo>
                <a:cubicBezTo>
                  <a:pt x="707" y="2558"/>
                  <a:pt x="707" y="2577"/>
                  <a:pt x="708" y="2597"/>
                </a:cubicBezTo>
                <a:lnTo>
                  <a:pt x="462" y="2597"/>
                </a:lnTo>
                <a:close/>
                <a:moveTo>
                  <a:pt x="924" y="1670"/>
                </a:moveTo>
                <a:lnTo>
                  <a:pt x="712" y="1547"/>
                </a:lnTo>
                <a:lnTo>
                  <a:pt x="771" y="1446"/>
                </a:lnTo>
                <a:lnTo>
                  <a:pt x="983" y="1569"/>
                </a:lnTo>
                <a:cubicBezTo>
                  <a:pt x="962" y="1602"/>
                  <a:pt x="943" y="1636"/>
                  <a:pt x="924" y="1670"/>
                </a:cubicBezTo>
                <a:close/>
                <a:moveTo>
                  <a:pt x="1576" y="976"/>
                </a:moveTo>
                <a:lnTo>
                  <a:pt x="1453" y="764"/>
                </a:lnTo>
                <a:lnTo>
                  <a:pt x="1554" y="705"/>
                </a:lnTo>
                <a:lnTo>
                  <a:pt x="1677" y="917"/>
                </a:lnTo>
                <a:cubicBezTo>
                  <a:pt x="1643" y="936"/>
                  <a:pt x="1609" y="955"/>
                  <a:pt x="1576" y="976"/>
                </a:cubicBezTo>
                <a:close/>
                <a:moveTo>
                  <a:pt x="2487" y="701"/>
                </a:moveTo>
                <a:lnTo>
                  <a:pt x="2487" y="455"/>
                </a:lnTo>
                <a:lnTo>
                  <a:pt x="2604" y="455"/>
                </a:lnTo>
                <a:lnTo>
                  <a:pt x="2604" y="701"/>
                </a:lnTo>
                <a:cubicBezTo>
                  <a:pt x="2584" y="700"/>
                  <a:pt x="2565" y="700"/>
                  <a:pt x="2546" y="700"/>
                </a:cubicBezTo>
                <a:cubicBezTo>
                  <a:pt x="2526" y="700"/>
                  <a:pt x="2507" y="700"/>
                  <a:pt x="2487" y="701"/>
                </a:cubicBezTo>
                <a:close/>
                <a:moveTo>
                  <a:pt x="3414" y="917"/>
                </a:moveTo>
                <a:lnTo>
                  <a:pt x="3536" y="705"/>
                </a:lnTo>
                <a:lnTo>
                  <a:pt x="3637" y="764"/>
                </a:lnTo>
                <a:lnTo>
                  <a:pt x="3515" y="976"/>
                </a:lnTo>
                <a:cubicBezTo>
                  <a:pt x="3482" y="955"/>
                  <a:pt x="3448" y="936"/>
                  <a:pt x="3414" y="917"/>
                </a:cubicBezTo>
                <a:close/>
                <a:moveTo>
                  <a:pt x="3515" y="4101"/>
                </a:moveTo>
                <a:lnTo>
                  <a:pt x="3638" y="4313"/>
                </a:lnTo>
                <a:lnTo>
                  <a:pt x="3536" y="4372"/>
                </a:lnTo>
                <a:lnTo>
                  <a:pt x="3414" y="4159"/>
                </a:lnTo>
                <a:cubicBezTo>
                  <a:pt x="3448" y="4141"/>
                  <a:pt x="3482" y="4121"/>
                  <a:pt x="3515" y="4101"/>
                </a:cubicBezTo>
                <a:close/>
                <a:moveTo>
                  <a:pt x="2604" y="4376"/>
                </a:moveTo>
                <a:lnTo>
                  <a:pt x="2604" y="4621"/>
                </a:lnTo>
                <a:lnTo>
                  <a:pt x="2487" y="4621"/>
                </a:lnTo>
                <a:lnTo>
                  <a:pt x="2487" y="4376"/>
                </a:lnTo>
                <a:cubicBezTo>
                  <a:pt x="2507" y="4377"/>
                  <a:pt x="2526" y="4377"/>
                  <a:pt x="2546" y="4377"/>
                </a:cubicBezTo>
                <a:cubicBezTo>
                  <a:pt x="2565" y="4377"/>
                  <a:pt x="2584" y="4377"/>
                  <a:pt x="2604" y="4376"/>
                </a:cubicBezTo>
                <a:close/>
                <a:moveTo>
                  <a:pt x="1677" y="4159"/>
                </a:moveTo>
                <a:lnTo>
                  <a:pt x="1554" y="4372"/>
                </a:lnTo>
                <a:lnTo>
                  <a:pt x="1453" y="4313"/>
                </a:lnTo>
                <a:lnTo>
                  <a:pt x="1576" y="4101"/>
                </a:lnTo>
                <a:cubicBezTo>
                  <a:pt x="1609" y="4121"/>
                  <a:pt x="1643" y="4141"/>
                  <a:pt x="1677" y="4159"/>
                </a:cubicBezTo>
                <a:close/>
                <a:moveTo>
                  <a:pt x="983" y="3508"/>
                </a:moveTo>
                <a:lnTo>
                  <a:pt x="771" y="3630"/>
                </a:lnTo>
                <a:lnTo>
                  <a:pt x="712" y="3529"/>
                </a:lnTo>
                <a:lnTo>
                  <a:pt x="924" y="3407"/>
                </a:lnTo>
                <a:cubicBezTo>
                  <a:pt x="943" y="3441"/>
                  <a:pt x="962" y="3475"/>
                  <a:pt x="983" y="3508"/>
                </a:cubicBezTo>
                <a:close/>
              </a:path>
            </a:pathLst>
          </a:custGeom>
          <a:solidFill>
            <a:srgbClr val="0070C0"/>
          </a:solidFill>
          <a:ln w="9525">
            <a:noFill/>
          </a:ln>
        </p:spPr>
        <p:txBody>
          <a:bodyPr/>
          <a:p>
            <a:endParaRPr lang="zh-CN" altLang="en-US"/>
          </a:p>
        </p:txBody>
      </p:sp>
      <p:sp>
        <p:nvSpPr>
          <p:cNvPr id="2" name="文本框 1"/>
          <p:cNvSpPr txBox="1"/>
          <p:nvPr/>
        </p:nvSpPr>
        <p:spPr>
          <a:xfrm>
            <a:off x="3916045" y="3207385"/>
            <a:ext cx="2214880" cy="583565"/>
          </a:xfrm>
          <a:prstGeom prst="rect">
            <a:avLst/>
          </a:prstGeom>
          <a:noFill/>
        </p:spPr>
        <p:txBody>
          <a:bodyPr wrap="none" rtlCol="0" anchor="t">
            <a:spAutoFit/>
          </a:bodyPr>
          <a:p>
            <a:pPr algn="l"/>
            <a:r>
              <a:rPr lang="zh-CN" altLang="en-US" sz="3200" b="1" dirty="0">
                <a:solidFill>
                  <a:srgbClr val="0070C0"/>
                </a:solidFill>
                <a:latin typeface="微软雅黑" panose="020B0503020204020204" pitchFamily="34" charset="-122"/>
                <a:ea typeface="微软雅黑" panose="020B0503020204020204" pitchFamily="34" charset="-122"/>
                <a:sym typeface="Calibri" panose="020F0502020204030204" charset="0"/>
              </a:rPr>
              <a:t>感谢观看</a:t>
            </a:r>
            <a:r>
              <a:rPr lang="zh-CN" altLang="en-US" sz="3200" b="1" dirty="0">
                <a:solidFill>
                  <a:srgbClr val="0070C0"/>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en-US" sz="3200"/>
          </a:p>
        </p:txBody>
      </p:sp>
      <p:pic>
        <p:nvPicPr>
          <p:cNvPr id="4" name="图片 3" descr="953568087"/>
          <p:cNvPicPr>
            <a:picLocks noChangeAspect="1"/>
          </p:cNvPicPr>
          <p:nvPr/>
        </p:nvPicPr>
        <p:blipFill>
          <a:blip r:embed="rId1" cstate="print"/>
          <a:stretch>
            <a:fillRect/>
          </a:stretch>
        </p:blipFill>
        <p:spPr>
          <a:xfrm>
            <a:off x="5976912" y="2493313"/>
            <a:ext cx="3518770" cy="2878560"/>
          </a:xfrm>
          <a:prstGeom prst="rect">
            <a:avLst/>
          </a:prstGeom>
        </p:spPr>
      </p:pic>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290">
                                          <p:stCondLst>
                                            <p:cond delay="0"/>
                                          </p:stCondLst>
                                        </p:cTn>
                                        <p:tgtEl>
                                          <p:spTgt spid="4"/>
                                        </p:tgtEl>
                                      </p:cBhvr>
                                    </p:animEffect>
                                    <p:anim calcmode="lin" valueType="num">
                                      <p:cBhvr>
                                        <p:cTn id="8"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13" dur="13">
                                          <p:stCondLst>
                                            <p:cond delay="325"/>
                                          </p:stCondLst>
                                        </p:cTn>
                                        <p:tgtEl>
                                          <p:spTgt spid="4"/>
                                        </p:tgtEl>
                                      </p:cBhvr>
                                      <p:to x="100000" y="60000"/>
                                    </p:animScale>
                                    <p:animScale>
                                      <p:cBhvr>
                                        <p:cTn id="14" dur="83" decel="50000">
                                          <p:stCondLst>
                                            <p:cond delay="338"/>
                                          </p:stCondLst>
                                        </p:cTn>
                                        <p:tgtEl>
                                          <p:spTgt spid="4"/>
                                        </p:tgtEl>
                                      </p:cBhvr>
                                      <p:to x="100000" y="100000"/>
                                    </p:animScale>
                                    <p:animScale>
                                      <p:cBhvr>
                                        <p:cTn id="15" dur="13">
                                          <p:stCondLst>
                                            <p:cond delay="656"/>
                                          </p:stCondLst>
                                        </p:cTn>
                                        <p:tgtEl>
                                          <p:spTgt spid="4"/>
                                        </p:tgtEl>
                                      </p:cBhvr>
                                      <p:to x="100000" y="80000"/>
                                    </p:animScale>
                                    <p:animScale>
                                      <p:cBhvr>
                                        <p:cTn id="16" dur="83" decel="50000">
                                          <p:stCondLst>
                                            <p:cond delay="669"/>
                                          </p:stCondLst>
                                        </p:cTn>
                                        <p:tgtEl>
                                          <p:spTgt spid="4"/>
                                        </p:tgtEl>
                                      </p:cBhvr>
                                      <p:to x="100000" y="100000"/>
                                    </p:animScale>
                                    <p:animScale>
                                      <p:cBhvr>
                                        <p:cTn id="17" dur="13">
                                          <p:stCondLst>
                                            <p:cond delay="821"/>
                                          </p:stCondLst>
                                        </p:cTn>
                                        <p:tgtEl>
                                          <p:spTgt spid="4"/>
                                        </p:tgtEl>
                                      </p:cBhvr>
                                      <p:to x="100000" y="90000"/>
                                    </p:animScale>
                                    <p:animScale>
                                      <p:cBhvr>
                                        <p:cTn id="18" dur="83" decel="50000">
                                          <p:stCondLst>
                                            <p:cond delay="834"/>
                                          </p:stCondLst>
                                        </p:cTn>
                                        <p:tgtEl>
                                          <p:spTgt spid="4"/>
                                        </p:tgtEl>
                                      </p:cBhvr>
                                      <p:to x="100000" y="100000"/>
                                    </p:animScale>
                                    <p:animScale>
                                      <p:cBhvr>
                                        <p:cTn id="19" dur="13">
                                          <p:stCondLst>
                                            <p:cond delay="904"/>
                                          </p:stCondLst>
                                        </p:cTn>
                                        <p:tgtEl>
                                          <p:spTgt spid="4"/>
                                        </p:tgtEl>
                                      </p:cBhvr>
                                      <p:to x="100000" y="95000"/>
                                    </p:animScale>
                                    <p:animScale>
                                      <p:cBhvr>
                                        <p:cTn id="20" dur="83" decel="50000">
                                          <p:stCondLst>
                                            <p:cond delay="917"/>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平行四边形 4"/>
          <p:cNvSpPr/>
          <p:nvPr/>
        </p:nvSpPr>
        <p:spPr>
          <a:xfrm flipH="1">
            <a:off x="-21048" y="-18257"/>
            <a:ext cx="4928412" cy="5437367"/>
          </a:xfrm>
          <a:custGeom>
            <a:avLst/>
            <a:gdLst>
              <a:gd name="connsiteX0" fmla="*/ 0 w 4608514"/>
              <a:gd name="connsiteY0" fmla="*/ 6043981 h 6043981"/>
              <a:gd name="connsiteX1" fmla="*/ 2819212 w 4608514"/>
              <a:gd name="connsiteY1" fmla="*/ 0 h 6043981"/>
              <a:gd name="connsiteX2" fmla="*/ 4608514 w 4608514"/>
              <a:gd name="connsiteY2" fmla="*/ 0 h 6043981"/>
              <a:gd name="connsiteX3" fmla="*/ 1789302 w 4608514"/>
              <a:gd name="connsiteY3" fmla="*/ 6043981 h 6043981"/>
              <a:gd name="connsiteX4" fmla="*/ 0 w 4608514"/>
              <a:gd name="connsiteY4" fmla="*/ 6043981 h 6043981"/>
              <a:gd name="connsiteX0-1" fmla="*/ 0 w 4613184"/>
              <a:gd name="connsiteY0-2" fmla="*/ 6043981 h 6084322"/>
              <a:gd name="connsiteX1-3" fmla="*/ 2819212 w 4613184"/>
              <a:gd name="connsiteY1-4" fmla="*/ 0 h 6084322"/>
              <a:gd name="connsiteX2-5" fmla="*/ 4608514 w 4613184"/>
              <a:gd name="connsiteY2-6" fmla="*/ 0 h 6084322"/>
              <a:gd name="connsiteX3-7" fmla="*/ 4613184 w 4613184"/>
              <a:gd name="connsiteY3-8" fmla="*/ 6084322 h 6084322"/>
              <a:gd name="connsiteX4-9" fmla="*/ 0 w 4613184"/>
              <a:gd name="connsiteY4-10" fmla="*/ 6043981 h 6084322"/>
              <a:gd name="connsiteX0-11" fmla="*/ 0 w 4613184"/>
              <a:gd name="connsiteY0-12" fmla="*/ 6864251 h 6904592"/>
              <a:gd name="connsiteX1-13" fmla="*/ 3209177 w 4613184"/>
              <a:gd name="connsiteY1-14" fmla="*/ 0 h 6904592"/>
              <a:gd name="connsiteX2-15" fmla="*/ 4608514 w 4613184"/>
              <a:gd name="connsiteY2-16" fmla="*/ 820270 h 6904592"/>
              <a:gd name="connsiteX3-17" fmla="*/ 4613184 w 4613184"/>
              <a:gd name="connsiteY3-18" fmla="*/ 6904592 h 6904592"/>
              <a:gd name="connsiteX4-19" fmla="*/ 0 w 4613184"/>
              <a:gd name="connsiteY4-20" fmla="*/ 6864251 h 6904592"/>
              <a:gd name="connsiteX0-21" fmla="*/ 0 w 4635476"/>
              <a:gd name="connsiteY0-22" fmla="*/ 6864251 h 6904592"/>
              <a:gd name="connsiteX1-23" fmla="*/ 3209177 w 4635476"/>
              <a:gd name="connsiteY1-24" fmla="*/ 0 h 6904592"/>
              <a:gd name="connsiteX2-25" fmla="*/ 4635408 w 4635476"/>
              <a:gd name="connsiteY2-26" fmla="*/ 0 h 6904592"/>
              <a:gd name="connsiteX3-27" fmla="*/ 4613184 w 4635476"/>
              <a:gd name="connsiteY3-28" fmla="*/ 6904592 h 6904592"/>
              <a:gd name="connsiteX4-29" fmla="*/ 0 w 4635476"/>
              <a:gd name="connsiteY4-30" fmla="*/ 6864251 h 690459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635476" h="6904592">
                <a:moveTo>
                  <a:pt x="0" y="6864251"/>
                </a:moveTo>
                <a:lnTo>
                  <a:pt x="3209177" y="0"/>
                </a:lnTo>
                <a:lnTo>
                  <a:pt x="4635408" y="0"/>
                </a:lnTo>
                <a:cubicBezTo>
                  <a:pt x="4636965" y="2028107"/>
                  <a:pt x="4611627" y="4876485"/>
                  <a:pt x="4613184" y="6904592"/>
                </a:cubicBezTo>
                <a:lnTo>
                  <a:pt x="0" y="6864251"/>
                </a:lnTo>
                <a:close/>
              </a:path>
            </a:pathLst>
          </a:custGeom>
          <a:gradFill flip="none" rotWithShape="1">
            <a:gsLst>
              <a:gs pos="76000">
                <a:srgbClr val="359FF7"/>
              </a:gs>
              <a:gs pos="100000">
                <a:srgbClr val="034373"/>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2"/>
          <p:cNvGrpSpPr/>
          <p:nvPr/>
        </p:nvGrpSpPr>
        <p:grpSpPr>
          <a:xfrm>
            <a:off x="1846579" y="722630"/>
            <a:ext cx="1338580" cy="764362"/>
            <a:chOff x="1761277" y="1346785"/>
            <a:chExt cx="828000" cy="1080998"/>
          </a:xfrm>
        </p:grpSpPr>
        <p:sp>
          <p:nvSpPr>
            <p:cNvPr id="9" name="椭圆 8"/>
            <p:cNvSpPr>
              <a:spLocks noChangeAspect="1"/>
            </p:cNvSpPr>
            <p:nvPr/>
          </p:nvSpPr>
          <p:spPr>
            <a:xfrm>
              <a:off x="1761277" y="1346785"/>
              <a:ext cx="828000" cy="828000"/>
            </a:xfrm>
            <a:prstGeom prst="ellipse">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1798500" y="1428256"/>
              <a:ext cx="790532" cy="999527"/>
            </a:xfrm>
            <a:prstGeom prst="rect">
              <a:avLst/>
            </a:prstGeom>
            <a:noFill/>
            <a:ln>
              <a:noFill/>
            </a:ln>
          </p:spPr>
          <p:txBody>
            <a:bodyPr wrap="square" rtlCol="0">
              <a:spAutoFit/>
            </a:bodyPr>
            <a:lstStyle/>
            <a:p>
              <a:pPr algn="ct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mn-ea"/>
                </a:rPr>
                <a:t>Part 1</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sp>
        <p:nvSpPr>
          <p:cNvPr id="17" name="文本框 16"/>
          <p:cNvSpPr txBox="1"/>
          <p:nvPr/>
        </p:nvSpPr>
        <p:spPr>
          <a:xfrm>
            <a:off x="3327400" y="722630"/>
            <a:ext cx="4602480" cy="460375"/>
          </a:xfrm>
          <a:prstGeom prst="rect">
            <a:avLst/>
          </a:prstGeom>
          <a:noFill/>
        </p:spPr>
        <p:txBody>
          <a:bodyPr wrap="square" rtlCol="0">
            <a:spAutoFit/>
          </a:bodyPr>
          <a:lstStyle/>
          <a:p>
            <a:r>
              <a:rPr lang="en-US" altLang="zh-CN" sz="2400" b="1" dirty="0">
                <a:solidFill>
                  <a:srgbClr val="000000"/>
                </a:solidFill>
                <a:latin typeface="微软雅黑" panose="020B0503020204020204" pitchFamily="34" charset="-122"/>
                <a:ea typeface="微软雅黑" panose="020B0503020204020204" pitchFamily="34" charset="-122"/>
                <a:sym typeface="+mn-ea"/>
              </a:rPr>
              <a:t>     </a:t>
            </a:r>
            <a:r>
              <a:rPr lang="zh-CN" altLang="en-US" sz="2400" b="1" dirty="0">
                <a:solidFill>
                  <a:srgbClr val="000000"/>
                </a:solidFill>
                <a:latin typeface="微软雅黑" panose="020B0503020204020204" pitchFamily="34" charset="-122"/>
                <a:ea typeface="微软雅黑" panose="020B0503020204020204" pitchFamily="34" charset="-122"/>
                <a:sym typeface="+mn-ea"/>
              </a:rPr>
              <a:t>车辆购置税减征新政</a:t>
            </a:r>
            <a:r>
              <a:rPr lang="en-US" altLang="zh-CN" sz="2400" b="1" dirty="0">
                <a:solidFill>
                  <a:srgbClr val="000000"/>
                </a:solidFill>
                <a:latin typeface="微软雅黑" panose="020B0503020204020204" pitchFamily="34" charset="-122"/>
                <a:ea typeface="微软雅黑" panose="020B0503020204020204" pitchFamily="34" charset="-122"/>
                <a:sym typeface="+mn-ea"/>
              </a:rPr>
              <a:t>  </a:t>
            </a:r>
            <a:endParaRPr lang="zh-CN" altLang="en-US" sz="2400" b="1" dirty="0">
              <a:solidFill>
                <a:srgbClr val="000000"/>
              </a:solidFill>
              <a:latin typeface="微软雅黑" panose="020B0503020204020204" pitchFamily="34" charset="-122"/>
              <a:ea typeface="微软雅黑" panose="020B0503020204020204" pitchFamily="34" charset="-122"/>
              <a:sym typeface="+mn-ea"/>
            </a:endParaRPr>
          </a:p>
        </p:txBody>
      </p:sp>
      <p:sp>
        <p:nvSpPr>
          <p:cNvPr id="21" name="文本框 20"/>
          <p:cNvSpPr txBox="1"/>
          <p:nvPr/>
        </p:nvSpPr>
        <p:spPr>
          <a:xfrm>
            <a:off x="3614420" y="1631950"/>
            <a:ext cx="5311140" cy="460375"/>
          </a:xfrm>
          <a:prstGeom prst="rect">
            <a:avLst/>
          </a:prstGeom>
          <a:noFill/>
        </p:spPr>
        <p:txBody>
          <a:bodyPr wrap="square" rtlCol="0">
            <a:spAutoFit/>
          </a:bodyPr>
          <a:lstStyle/>
          <a:p>
            <a:r>
              <a:rPr lang="en-US" altLang="zh-CN" sz="2400" b="1" dirty="0">
                <a:solidFill>
                  <a:srgbClr val="000000"/>
                </a:solidFill>
                <a:latin typeface="微软雅黑" panose="020B0503020204020204" pitchFamily="34" charset="-122"/>
                <a:ea typeface="微软雅黑" panose="020B0503020204020204" pitchFamily="34" charset="-122"/>
                <a:sym typeface="+mn-ea"/>
              </a:rPr>
              <a:t>       </a:t>
            </a:r>
            <a:r>
              <a:rPr lang="zh-CN" altLang="en-US" sz="2400" b="1" dirty="0">
                <a:solidFill>
                  <a:srgbClr val="000000"/>
                </a:solidFill>
                <a:latin typeface="微软雅黑" panose="020B0503020204020204" pitchFamily="34" charset="-122"/>
                <a:ea typeface="微软雅黑" panose="020B0503020204020204" pitchFamily="34" charset="-122"/>
                <a:sym typeface="+mn-ea"/>
              </a:rPr>
              <a:t>车辆购置税</a:t>
            </a:r>
            <a:r>
              <a:rPr lang="zh-CN" altLang="en-US" sz="2400" b="1" dirty="0">
                <a:solidFill>
                  <a:srgbClr val="000000"/>
                </a:solidFill>
                <a:latin typeface="微软雅黑" panose="020B0503020204020204" pitchFamily="34" charset="-122"/>
                <a:ea typeface="微软雅黑" panose="020B0503020204020204" pitchFamily="34" charset="-122"/>
                <a:sym typeface="+mn-ea"/>
              </a:rPr>
              <a:t>其他税收优惠政策</a:t>
            </a:r>
            <a:endParaRPr lang="zh-CN" altLang="en-US" sz="2400" b="1" dirty="0">
              <a:solidFill>
                <a:srgbClr val="000000"/>
              </a:solidFill>
              <a:latin typeface="微软雅黑" panose="020B0503020204020204" pitchFamily="34" charset="-122"/>
              <a:ea typeface="微软雅黑" panose="020B0503020204020204" pitchFamily="34" charset="-122"/>
              <a:sym typeface="+mn-ea"/>
            </a:endParaRPr>
          </a:p>
        </p:txBody>
      </p:sp>
      <p:sp>
        <p:nvSpPr>
          <p:cNvPr id="22" name="文本框 21"/>
          <p:cNvSpPr txBox="1"/>
          <p:nvPr/>
        </p:nvSpPr>
        <p:spPr>
          <a:xfrm>
            <a:off x="4330358" y="2658570"/>
            <a:ext cx="4422938" cy="460375"/>
          </a:xfrm>
          <a:prstGeom prst="rect">
            <a:avLst/>
          </a:prstGeom>
          <a:noFill/>
        </p:spPr>
        <p:txBody>
          <a:bodyPr wrap="square" rtlCol="0">
            <a:spAutoFit/>
          </a:bodyPr>
          <a:lstStyle/>
          <a:p>
            <a:r>
              <a:rPr lang="en-US" altLang="zh-CN" sz="2400" b="1" dirty="0">
                <a:solidFill>
                  <a:srgbClr val="000000"/>
                </a:solidFill>
                <a:latin typeface="微软雅黑" panose="020B0503020204020204" pitchFamily="34" charset="-122"/>
                <a:ea typeface="微软雅黑" panose="020B0503020204020204" pitchFamily="34" charset="-122"/>
                <a:sym typeface="+mn-ea"/>
              </a:rPr>
              <a:t>   </a:t>
            </a:r>
            <a:r>
              <a:rPr lang="zh-CN" altLang="en-US" sz="2400" b="1" dirty="0">
                <a:solidFill>
                  <a:srgbClr val="000000"/>
                </a:solidFill>
                <a:latin typeface="微软雅黑" panose="020B0503020204020204" pitchFamily="34" charset="-122"/>
                <a:ea typeface="微软雅黑" panose="020B0503020204020204" pitchFamily="34" charset="-122"/>
                <a:sym typeface="+mn-ea"/>
              </a:rPr>
              <a:t>车辆购置税如何申报</a:t>
            </a:r>
            <a:endParaRPr lang="zh-CN" altLang="en-US" sz="2400" b="1" dirty="0">
              <a:solidFill>
                <a:srgbClr val="000000"/>
              </a:solidFill>
              <a:latin typeface="微软雅黑" panose="020B0503020204020204" pitchFamily="34" charset="-122"/>
              <a:ea typeface="微软雅黑" panose="020B0503020204020204" pitchFamily="34" charset="-122"/>
              <a:sym typeface="+mn-ea"/>
            </a:endParaRPr>
          </a:p>
        </p:txBody>
      </p:sp>
      <p:sp>
        <p:nvSpPr>
          <p:cNvPr id="25" name="文本框 24"/>
          <p:cNvSpPr txBox="1"/>
          <p:nvPr/>
        </p:nvSpPr>
        <p:spPr>
          <a:xfrm>
            <a:off x="-268495" y="4333479"/>
            <a:ext cx="4471287" cy="922020"/>
          </a:xfrm>
          <a:prstGeom prst="rect">
            <a:avLst/>
          </a:prstGeom>
          <a:noFill/>
        </p:spPr>
        <p:txBody>
          <a:bodyPr wrap="square" rtlCol="0">
            <a:spAutoFit/>
          </a:bodyPr>
          <a:lstStyle/>
          <a:p>
            <a:pPr algn="ctr"/>
            <a:r>
              <a:rPr lang="en-US" altLang="zh-CN" sz="5400" b="1" dirty="0">
                <a:solidFill>
                  <a:schemeClr val="bg1">
                    <a:lumMod val="85000"/>
                  </a:schemeClr>
                </a:solidFill>
                <a:latin typeface="Times New Roman" panose="02020603050405020304" pitchFamily="18" charset="0"/>
                <a:cs typeface="Times New Roman" panose="02020603050405020304" pitchFamily="18" charset="0"/>
              </a:rPr>
              <a:t>CONTENTS</a:t>
            </a:r>
            <a:endParaRPr lang="zh-CN" altLang="en-US" sz="5400" b="1" dirty="0">
              <a:solidFill>
                <a:schemeClr val="bg1">
                  <a:lumMod val="85000"/>
                </a:schemeClr>
              </a:solidFill>
              <a:latin typeface="Times New Roman" panose="02020603050405020304" pitchFamily="18" charset="0"/>
              <a:cs typeface="Times New Roman" panose="02020603050405020304" pitchFamily="18" charset="0"/>
            </a:endParaRPr>
          </a:p>
        </p:txBody>
      </p:sp>
      <p:grpSp>
        <p:nvGrpSpPr>
          <p:cNvPr id="6" name="组合 2"/>
          <p:cNvGrpSpPr/>
          <p:nvPr/>
        </p:nvGrpSpPr>
        <p:grpSpPr>
          <a:xfrm>
            <a:off x="2305685" y="1631950"/>
            <a:ext cx="1338580" cy="585470"/>
            <a:chOff x="1844156" y="1688043"/>
            <a:chExt cx="828000" cy="828000"/>
          </a:xfrm>
        </p:grpSpPr>
        <p:sp>
          <p:nvSpPr>
            <p:cNvPr id="7" name="椭圆 6"/>
            <p:cNvSpPr>
              <a:spLocks noChangeAspect="1"/>
            </p:cNvSpPr>
            <p:nvPr/>
          </p:nvSpPr>
          <p:spPr>
            <a:xfrm>
              <a:off x="1844156" y="1688043"/>
              <a:ext cx="828000" cy="828000"/>
            </a:xfrm>
            <a:prstGeom prst="ellipse">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1862917" y="1782985"/>
              <a:ext cx="790532" cy="563974"/>
            </a:xfrm>
            <a:prstGeom prst="rect">
              <a:avLst/>
            </a:prstGeom>
            <a:noFill/>
            <a:ln>
              <a:noFill/>
            </a:ln>
          </p:spPr>
          <p:txBody>
            <a:bodyPr wrap="square" rtlCol="0">
              <a:spAutoFit/>
            </a:bodyPr>
            <a:p>
              <a:pPr algn="ct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rPr>
                <a:t>Part 2</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12" name="组合 2"/>
          <p:cNvGrpSpPr/>
          <p:nvPr/>
        </p:nvGrpSpPr>
        <p:grpSpPr>
          <a:xfrm>
            <a:off x="2863850" y="2658745"/>
            <a:ext cx="1338580" cy="773887"/>
            <a:chOff x="1844156" y="1688043"/>
            <a:chExt cx="828000" cy="1094469"/>
          </a:xfrm>
        </p:grpSpPr>
        <p:sp>
          <p:nvSpPr>
            <p:cNvPr id="16" name="椭圆 15"/>
            <p:cNvSpPr>
              <a:spLocks noChangeAspect="1"/>
            </p:cNvSpPr>
            <p:nvPr/>
          </p:nvSpPr>
          <p:spPr>
            <a:xfrm>
              <a:off x="1844156" y="1688043"/>
              <a:ext cx="828000" cy="828000"/>
            </a:xfrm>
            <a:prstGeom prst="ellipse">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1862917" y="1782985"/>
              <a:ext cx="790532" cy="999527"/>
            </a:xfrm>
            <a:prstGeom prst="rect">
              <a:avLst/>
            </a:prstGeom>
            <a:noFill/>
            <a:ln>
              <a:noFill/>
            </a:ln>
          </p:spPr>
          <p:txBody>
            <a:bodyPr wrap="square" rtlCol="0">
              <a:spAutoFit/>
            </a:bodyPr>
            <a:p>
              <a:pPr algn="ct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mn-ea"/>
                </a:rPr>
                <a:t>Part 3</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3327400" y="3750310"/>
            <a:ext cx="1338580" cy="773888"/>
            <a:chOff x="1844156" y="1688043"/>
            <a:chExt cx="828000" cy="1094470"/>
          </a:xfrm>
        </p:grpSpPr>
        <p:sp>
          <p:nvSpPr>
            <p:cNvPr id="4" name="椭圆 3"/>
            <p:cNvSpPr>
              <a:spLocks noChangeAspect="1"/>
            </p:cNvSpPr>
            <p:nvPr/>
          </p:nvSpPr>
          <p:spPr>
            <a:xfrm>
              <a:off x="1844156" y="1688043"/>
              <a:ext cx="828000" cy="828000"/>
            </a:xfrm>
            <a:prstGeom prst="ellipse">
              <a:avLst/>
            </a:prstGeom>
            <a:solidFill>
              <a:schemeClr val="bg1"/>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1862917" y="1782985"/>
              <a:ext cx="790532" cy="999528"/>
            </a:xfrm>
            <a:prstGeom prst="rect">
              <a:avLst/>
            </a:prstGeom>
            <a:noFill/>
            <a:ln>
              <a:noFill/>
            </a:ln>
          </p:spPr>
          <p:txBody>
            <a:bodyPr wrap="square" rtlCol="0">
              <a:spAutoFit/>
            </a:bodyPr>
            <a:p>
              <a:pPr algn="ct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sym typeface="+mn-ea"/>
                </a:rPr>
                <a:t>Part 4</a:t>
              </a:r>
              <a:endPar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endPar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sp>
        <p:nvSpPr>
          <p:cNvPr id="11" name="文本框 10"/>
          <p:cNvSpPr txBox="1"/>
          <p:nvPr/>
        </p:nvSpPr>
        <p:spPr>
          <a:xfrm>
            <a:off x="4538003" y="3750135"/>
            <a:ext cx="4422938" cy="460375"/>
          </a:xfrm>
          <a:prstGeom prst="rect">
            <a:avLst/>
          </a:prstGeom>
          <a:noFill/>
        </p:spPr>
        <p:txBody>
          <a:bodyPr wrap="square" rtlCol="0">
            <a:spAutoFit/>
          </a:bodyPr>
          <a:p>
            <a:r>
              <a:rPr lang="en-US" altLang="zh-CN" sz="2400" b="1" dirty="0">
                <a:solidFill>
                  <a:srgbClr val="000000"/>
                </a:solidFill>
                <a:latin typeface="微软雅黑" panose="020B0503020204020204" pitchFamily="34" charset="-122"/>
                <a:ea typeface="微软雅黑" panose="020B0503020204020204" pitchFamily="34" charset="-122"/>
                <a:sym typeface="+mn-ea"/>
              </a:rPr>
              <a:t>     </a:t>
            </a:r>
            <a:r>
              <a:rPr lang="zh-CN" altLang="en-US" sz="2400" b="1" dirty="0">
                <a:solidFill>
                  <a:srgbClr val="000000"/>
                </a:solidFill>
                <a:latin typeface="微软雅黑" panose="020B0503020204020204" pitchFamily="34" charset="-122"/>
                <a:ea typeface="微软雅黑" panose="020B0503020204020204" pitchFamily="34" charset="-122"/>
                <a:sym typeface="+mn-ea"/>
              </a:rPr>
              <a:t>相关注意事项</a:t>
            </a:r>
            <a:endParaRPr lang="zh-CN" altLang="en-US" sz="2400" b="1" dirty="0">
              <a:solidFill>
                <a:srgbClr val="000000"/>
              </a:solidFill>
              <a:latin typeface="微软雅黑" panose="020B0503020204020204" pitchFamily="34" charset="-122"/>
              <a:ea typeface="微软雅黑" panose="020B0503020204020204" pitchFamily="34" charset="-122"/>
              <a:sym typeface="+mn-ea"/>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53" presetClass="entr" presetSubtype="16" fill="hold" nodeType="withEffect">
                                  <p:stCondLst>
                                    <p:cond delay="250"/>
                                  </p:stCondLst>
                                  <p:childTnLst>
                                    <p:set>
                                      <p:cBhvr>
                                        <p:cTn id="9" dur="1" fill="hold">
                                          <p:stCondLst>
                                            <p:cond delay="0"/>
                                          </p:stCondLst>
                                        </p:cTn>
                                        <p:tgtEl>
                                          <p:spTgt spid="2"/>
                                        </p:tgtEl>
                                        <p:attrNameLst>
                                          <p:attrName>style.visibility</p:attrName>
                                        </p:attrNameLst>
                                      </p:cBhvr>
                                      <p:to>
                                        <p:strVal val="visible"/>
                                      </p:to>
                                    </p:set>
                                    <p:anim calcmode="lin" valueType="num">
                                      <p:cBhvr>
                                        <p:cTn id="10" dur="500" fill="hold"/>
                                        <p:tgtEl>
                                          <p:spTgt spid="2"/>
                                        </p:tgtEl>
                                        <p:attrNameLst>
                                          <p:attrName>ppt_w</p:attrName>
                                        </p:attrNameLst>
                                      </p:cBhvr>
                                      <p:tavLst>
                                        <p:tav tm="0">
                                          <p:val>
                                            <p:fltVal val="0"/>
                                          </p:val>
                                        </p:tav>
                                        <p:tav tm="100000">
                                          <p:val>
                                            <p:strVal val="#ppt_w"/>
                                          </p:val>
                                        </p:tav>
                                      </p:tavLst>
                                    </p:anim>
                                    <p:anim calcmode="lin" valueType="num">
                                      <p:cBhvr>
                                        <p:cTn id="11" dur="500" fill="hold"/>
                                        <p:tgtEl>
                                          <p:spTgt spid="2"/>
                                        </p:tgtEl>
                                        <p:attrNameLst>
                                          <p:attrName>ppt_h</p:attrName>
                                        </p:attrNameLst>
                                      </p:cBhvr>
                                      <p:tavLst>
                                        <p:tav tm="0">
                                          <p:val>
                                            <p:fltVal val="0"/>
                                          </p:val>
                                        </p:tav>
                                        <p:tav tm="100000">
                                          <p:val>
                                            <p:strVal val="#ppt_h"/>
                                          </p:val>
                                        </p:tav>
                                      </p:tavLst>
                                    </p:anim>
                                    <p:animEffect transition="in" filter="fade">
                                      <p:cBhvr>
                                        <p:cTn id="12" dur="500"/>
                                        <p:tgtEl>
                                          <p:spTgt spid="2"/>
                                        </p:tgtEl>
                                      </p:cBhvr>
                                    </p:animEffect>
                                  </p:childTnLst>
                                </p:cTn>
                              </p:par>
                            </p:childTnLst>
                          </p:cTn>
                        </p:par>
                        <p:par>
                          <p:cTn id="13" fill="hold">
                            <p:stCondLst>
                              <p:cond delay="500"/>
                            </p:stCondLst>
                            <p:childTnLst>
                              <p:par>
                                <p:cTn id="14" presetID="22" presetClass="entr" presetSubtype="8" fill="hold" grpId="0" nodeType="afterEffect">
                                  <p:stCondLst>
                                    <p:cond delay="50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par>
                                <p:cTn id="17" presetID="22" presetClass="entr" presetSubtype="8" fill="hold" grpId="0" nodeType="withEffect">
                                  <p:stCondLst>
                                    <p:cond delay="50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500"/>
                                        <p:tgtEl>
                                          <p:spTgt spid="21"/>
                                        </p:tgtEl>
                                      </p:cBhvr>
                                    </p:animEffect>
                                  </p:childTnLst>
                                </p:cTn>
                              </p:par>
                              <p:par>
                                <p:cTn id="20" presetID="22" presetClass="entr" presetSubtype="8" fill="hold" grpId="0" nodeType="withEffect">
                                  <p:stCondLst>
                                    <p:cond delay="50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par>
                                <p:cTn id="23" presetID="22" presetClass="entr" presetSubtype="8" fill="hold" grpId="0" nodeType="withEffect">
                                  <p:stCondLst>
                                    <p:cond delay="500"/>
                                  </p:stCondLst>
                                  <p:childTnLst>
                                    <p:set>
                                      <p:cBhvr>
                                        <p:cTn id="24" dur="1" fill="hold">
                                          <p:stCondLst>
                                            <p:cond delay="0"/>
                                          </p:stCondLst>
                                        </p:cTn>
                                        <p:tgtEl>
                                          <p:spTgt spid="25"/>
                                        </p:tgtEl>
                                        <p:attrNameLst>
                                          <p:attrName>style.visibility</p:attrName>
                                        </p:attrNameLst>
                                      </p:cBhvr>
                                      <p:to>
                                        <p:strVal val="visible"/>
                                      </p:to>
                                    </p:set>
                                    <p:animEffect transition="in" filter="wipe(left)">
                                      <p:cBhvr>
                                        <p:cTn id="25" dur="500"/>
                                        <p:tgtEl>
                                          <p:spTgt spid="25"/>
                                        </p:tgtEl>
                                      </p:cBhvr>
                                    </p:animEffect>
                                  </p:childTnLst>
                                </p:cTn>
                              </p:par>
                              <p:par>
                                <p:cTn id="26" presetID="53" presetClass="entr" presetSubtype="16" fill="hold" nodeType="withEffect">
                                  <p:stCondLst>
                                    <p:cond delay="25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par>
                                <p:cTn id="31" presetID="53" presetClass="entr" presetSubtype="16" fill="hold" nodeType="withEffect">
                                  <p:stCondLst>
                                    <p:cond delay="25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par>
                                <p:cTn id="36" presetID="53" presetClass="entr" presetSubtype="16" fill="hold" nodeType="withEffect">
                                  <p:stCondLst>
                                    <p:cond delay="250"/>
                                  </p:stCondLst>
                                  <p:childTnLst>
                                    <p:set>
                                      <p:cBhvr>
                                        <p:cTn id="37" dur="1" fill="hold">
                                          <p:stCondLst>
                                            <p:cond delay="0"/>
                                          </p:stCondLst>
                                        </p:cTn>
                                        <p:tgtEl>
                                          <p:spTgt spid="3"/>
                                        </p:tgtEl>
                                        <p:attrNameLst>
                                          <p:attrName>style.visibility</p:attrName>
                                        </p:attrNameLst>
                                      </p:cBhvr>
                                      <p:to>
                                        <p:strVal val="visible"/>
                                      </p:to>
                                    </p:set>
                                    <p:anim calcmode="lin" valueType="num">
                                      <p:cBhvr>
                                        <p:cTn id="38" dur="500" fill="hold"/>
                                        <p:tgtEl>
                                          <p:spTgt spid="3"/>
                                        </p:tgtEl>
                                        <p:attrNameLst>
                                          <p:attrName>ppt_w</p:attrName>
                                        </p:attrNameLst>
                                      </p:cBhvr>
                                      <p:tavLst>
                                        <p:tav tm="0">
                                          <p:val>
                                            <p:fltVal val="0"/>
                                          </p:val>
                                        </p:tav>
                                        <p:tav tm="100000">
                                          <p:val>
                                            <p:strVal val="#ppt_w"/>
                                          </p:val>
                                        </p:tav>
                                      </p:tavLst>
                                    </p:anim>
                                    <p:anim calcmode="lin" valueType="num">
                                      <p:cBhvr>
                                        <p:cTn id="39" dur="500" fill="hold"/>
                                        <p:tgtEl>
                                          <p:spTgt spid="3"/>
                                        </p:tgtEl>
                                        <p:attrNameLst>
                                          <p:attrName>ppt_h</p:attrName>
                                        </p:attrNameLst>
                                      </p:cBhvr>
                                      <p:tavLst>
                                        <p:tav tm="0">
                                          <p:val>
                                            <p:fltVal val="0"/>
                                          </p:val>
                                        </p:tav>
                                        <p:tav tm="100000">
                                          <p:val>
                                            <p:strVal val="#ppt_h"/>
                                          </p:val>
                                        </p:tav>
                                      </p:tavLst>
                                    </p:anim>
                                    <p:animEffect transition="in" filter="fade">
                                      <p:cBhvr>
                                        <p:cTn id="40" dur="500"/>
                                        <p:tgtEl>
                                          <p:spTgt spid="3"/>
                                        </p:tgtEl>
                                      </p:cBhvr>
                                    </p:animEffect>
                                  </p:childTnLst>
                                </p:cTn>
                              </p:par>
                              <p:par>
                                <p:cTn id="41" presetID="22" presetClass="entr" presetSubtype="8" fill="hold" grpId="0" nodeType="withEffect">
                                  <p:stCondLst>
                                    <p:cond delay="50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17" grpId="0"/>
      <p:bldP spid="21" grpId="0"/>
      <p:bldP spid="22" grpId="0"/>
      <p:bldP spid="25"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4"/>
          <p:cNvSpPr txBox="1"/>
          <p:nvPr/>
        </p:nvSpPr>
        <p:spPr>
          <a:xfrm>
            <a:off x="2534559" y="756149"/>
            <a:ext cx="4471287" cy="1322070"/>
          </a:xfrm>
          <a:prstGeom prst="rect">
            <a:avLst/>
          </a:prstGeom>
          <a:noFill/>
        </p:spPr>
        <p:txBody>
          <a:bodyPr wrap="square" rtlCol="0">
            <a:spAutoFit/>
          </a:bodyPr>
          <a:p>
            <a:pPr algn="ctr"/>
            <a:r>
              <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rPr>
              <a:t>Part 1</a:t>
            </a:r>
            <a:endParaRPr lang="en-US" altLang="zh-CN" sz="8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3" name="文本框 2"/>
          <p:cNvSpPr txBox="1"/>
          <p:nvPr/>
        </p:nvSpPr>
        <p:spPr>
          <a:xfrm>
            <a:off x="1135380" y="2340610"/>
            <a:ext cx="7451090" cy="706755"/>
          </a:xfrm>
          <a:prstGeom prst="rect">
            <a:avLst/>
          </a:prstGeom>
          <a:noFill/>
        </p:spPr>
        <p:txBody>
          <a:bodyPr wrap="square" rtlCol="0" anchor="t">
            <a:spAutoFit/>
          </a:bodyPr>
          <a:p>
            <a:pPr algn="ctr"/>
            <a:r>
              <a:rPr lang="zh-CN" altLang="en-US" sz="4000" b="1" dirty="0">
                <a:solidFill>
                  <a:srgbClr val="000000"/>
                </a:solidFill>
                <a:latin typeface="微软雅黑" panose="020B0503020204020204" pitchFamily="34" charset="-122"/>
                <a:ea typeface="微软雅黑" panose="020B0503020204020204" pitchFamily="34" charset="-122"/>
                <a:sym typeface="+mn-ea"/>
              </a:rPr>
              <a:t>车辆购置税减征新政</a:t>
            </a:r>
            <a:endParaRPr lang="zh-CN" altLang="en-US" sz="2400">
              <a:sym typeface="+mn-ea"/>
            </a:endParaRPr>
          </a:p>
        </p:txBody>
      </p:sp>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100" name="文本框 99"/>
          <p:cNvSpPr txBox="1"/>
          <p:nvPr/>
        </p:nvSpPr>
        <p:spPr>
          <a:xfrm>
            <a:off x="252095" y="1836420"/>
            <a:ext cx="9275445" cy="3105150"/>
          </a:xfrm>
          <a:prstGeom prst="rect">
            <a:avLst/>
          </a:prstGeom>
          <a:noFill/>
          <a:ln w="9525">
            <a:noFill/>
          </a:ln>
        </p:spPr>
        <p:txBody>
          <a:bodyPr wrap="square">
            <a:spAutoFit/>
          </a:bodyPr>
          <a:p>
            <a:pPr marL="0" indent="0">
              <a:lnSpc>
                <a:spcPct val="140000"/>
              </a:lnSpc>
            </a:pPr>
            <a:r>
              <a:rPr lang="en-US" altLang="zh-CN" sz="2800" b="0">
                <a:latin typeface="Calibri" panose="020F0502020204030204" charset="0"/>
                <a:ea typeface="宋体" panose="02010600030101010101" pitchFamily="2" charset="-122"/>
              </a:rPr>
              <a:t>         </a:t>
            </a:r>
            <a:r>
              <a:rPr lang="zh-CN" sz="2800" b="0">
                <a:latin typeface="Calibri" panose="020F0502020204030204" charset="0"/>
                <a:ea typeface="宋体" panose="02010600030101010101" pitchFamily="2" charset="-122"/>
              </a:rPr>
              <a:t>为促进汽车消费，支持汽车产业发展，现就减征部分乘用车车辆购置税有关政策公告如下：</a:t>
            </a:r>
            <a:endParaRPr lang="zh-CN" sz="2800" b="0">
              <a:latin typeface="Calibri" panose="020F0502020204030204" charset="0"/>
              <a:ea typeface="宋体" panose="02010600030101010101" pitchFamily="2" charset="-122"/>
            </a:endParaRPr>
          </a:p>
          <a:p>
            <a:pPr marL="0" indent="0">
              <a:lnSpc>
                <a:spcPct val="140000"/>
              </a:lnSpc>
            </a:pPr>
            <a:r>
              <a:rPr lang="en-US" altLang="zh-CN" sz="2800" b="0">
                <a:latin typeface="Calibri" panose="020F0502020204030204" charset="0"/>
                <a:ea typeface="宋体" panose="02010600030101010101" pitchFamily="2" charset="-122"/>
              </a:rPr>
              <a:t>         </a:t>
            </a:r>
            <a:r>
              <a:rPr lang="zh-CN" sz="2800" b="0">
                <a:latin typeface="Calibri" panose="020F0502020204030204" charset="0"/>
                <a:ea typeface="宋体" panose="02010600030101010101" pitchFamily="2" charset="-122"/>
              </a:rPr>
              <a:t>对购置日期在</a:t>
            </a:r>
            <a:r>
              <a:rPr lang="en-US" sz="2800" b="1">
                <a:solidFill>
                  <a:srgbClr val="FF0000"/>
                </a:solidFill>
                <a:latin typeface="Calibri" panose="020F0502020204030204" charset="0"/>
                <a:ea typeface="宋体" panose="02010600030101010101" pitchFamily="2" charset="-122"/>
              </a:rPr>
              <a:t>2022</a:t>
            </a:r>
            <a:r>
              <a:rPr lang="zh-CN" sz="2800" b="1">
                <a:solidFill>
                  <a:srgbClr val="FF0000"/>
                </a:solidFill>
                <a:latin typeface="Calibri" panose="020F0502020204030204" charset="0"/>
                <a:ea typeface="宋体" panose="02010600030101010101" pitchFamily="2" charset="-122"/>
              </a:rPr>
              <a:t>年</a:t>
            </a:r>
            <a:r>
              <a:rPr lang="en-US" sz="2800" b="1">
                <a:solidFill>
                  <a:srgbClr val="FF0000"/>
                </a:solidFill>
                <a:latin typeface="Calibri" panose="020F0502020204030204" charset="0"/>
                <a:ea typeface="宋体" panose="02010600030101010101" pitchFamily="2" charset="-122"/>
              </a:rPr>
              <a:t>6</a:t>
            </a:r>
            <a:r>
              <a:rPr lang="zh-CN" sz="2800" b="1">
                <a:solidFill>
                  <a:srgbClr val="FF0000"/>
                </a:solidFill>
                <a:latin typeface="Calibri" panose="020F0502020204030204" charset="0"/>
                <a:ea typeface="宋体" panose="02010600030101010101" pitchFamily="2" charset="-122"/>
              </a:rPr>
              <a:t>月</a:t>
            </a:r>
            <a:r>
              <a:rPr lang="en-US" sz="2800" b="1">
                <a:solidFill>
                  <a:srgbClr val="FF0000"/>
                </a:solidFill>
                <a:latin typeface="Calibri" panose="020F0502020204030204" charset="0"/>
                <a:ea typeface="宋体" panose="02010600030101010101" pitchFamily="2" charset="-122"/>
              </a:rPr>
              <a:t>1</a:t>
            </a:r>
            <a:r>
              <a:rPr lang="zh-CN" sz="2800" b="1">
                <a:solidFill>
                  <a:srgbClr val="FF0000"/>
                </a:solidFill>
                <a:latin typeface="Calibri" panose="020F0502020204030204" charset="0"/>
                <a:ea typeface="宋体" panose="02010600030101010101" pitchFamily="2" charset="-122"/>
              </a:rPr>
              <a:t>日至</a:t>
            </a:r>
            <a:r>
              <a:rPr lang="en-US" sz="2800" b="1">
                <a:solidFill>
                  <a:srgbClr val="FF0000"/>
                </a:solidFill>
                <a:latin typeface="Calibri" panose="020F0502020204030204" charset="0"/>
                <a:ea typeface="宋体" panose="02010600030101010101" pitchFamily="2" charset="-122"/>
              </a:rPr>
              <a:t>2022</a:t>
            </a:r>
            <a:r>
              <a:rPr lang="zh-CN" sz="2800" b="1">
                <a:solidFill>
                  <a:srgbClr val="FF0000"/>
                </a:solidFill>
                <a:latin typeface="Calibri" panose="020F0502020204030204" charset="0"/>
                <a:ea typeface="宋体" panose="02010600030101010101" pitchFamily="2" charset="-122"/>
              </a:rPr>
              <a:t>年</a:t>
            </a:r>
            <a:r>
              <a:rPr lang="en-US" sz="2800" b="1">
                <a:solidFill>
                  <a:srgbClr val="FF0000"/>
                </a:solidFill>
                <a:latin typeface="Calibri" panose="020F0502020204030204" charset="0"/>
                <a:ea typeface="宋体" panose="02010600030101010101" pitchFamily="2" charset="-122"/>
              </a:rPr>
              <a:t>12</a:t>
            </a:r>
            <a:r>
              <a:rPr lang="zh-CN" sz="2800" b="1">
                <a:solidFill>
                  <a:srgbClr val="FF0000"/>
                </a:solidFill>
                <a:latin typeface="Calibri" panose="020F0502020204030204" charset="0"/>
                <a:ea typeface="宋体" panose="02010600030101010101" pitchFamily="2" charset="-122"/>
              </a:rPr>
              <a:t>月</a:t>
            </a:r>
            <a:r>
              <a:rPr lang="en-US" sz="2800" b="1">
                <a:solidFill>
                  <a:srgbClr val="FF0000"/>
                </a:solidFill>
                <a:latin typeface="Calibri" panose="020F0502020204030204" charset="0"/>
                <a:ea typeface="宋体" panose="02010600030101010101" pitchFamily="2" charset="-122"/>
              </a:rPr>
              <a:t>31</a:t>
            </a:r>
            <a:r>
              <a:rPr lang="zh-CN" sz="2800" b="1">
                <a:solidFill>
                  <a:srgbClr val="FF0000"/>
                </a:solidFill>
                <a:latin typeface="Calibri" panose="020F0502020204030204" charset="0"/>
                <a:ea typeface="宋体" panose="02010600030101010101" pitchFamily="2" charset="-122"/>
              </a:rPr>
              <a:t>日</a:t>
            </a:r>
            <a:r>
              <a:rPr lang="zh-CN" sz="2800" b="0">
                <a:latin typeface="Calibri" panose="020F0502020204030204" charset="0"/>
                <a:ea typeface="宋体" panose="02010600030101010101" pitchFamily="2" charset="-122"/>
              </a:rPr>
              <a:t>期间内且</a:t>
            </a:r>
            <a:r>
              <a:rPr lang="zh-CN" sz="2800" b="1">
                <a:solidFill>
                  <a:srgbClr val="FF0000"/>
                </a:solidFill>
                <a:latin typeface="Calibri" panose="020F0502020204030204" charset="0"/>
                <a:ea typeface="宋体" panose="02010600030101010101" pitchFamily="2" charset="-122"/>
              </a:rPr>
              <a:t>单车价格</a:t>
            </a:r>
            <a:r>
              <a:rPr lang="en-US" sz="2800" b="1">
                <a:solidFill>
                  <a:srgbClr val="FF0000"/>
                </a:solidFill>
                <a:latin typeface="Calibri" panose="020F0502020204030204" charset="0"/>
                <a:ea typeface="宋体" panose="02010600030101010101" pitchFamily="2" charset="-122"/>
              </a:rPr>
              <a:t>(</a:t>
            </a:r>
            <a:r>
              <a:rPr lang="zh-CN" sz="2800" b="1">
                <a:solidFill>
                  <a:srgbClr val="FF0000"/>
                </a:solidFill>
                <a:latin typeface="Calibri" panose="020F0502020204030204" charset="0"/>
                <a:ea typeface="宋体" panose="02010600030101010101" pitchFamily="2" charset="-122"/>
              </a:rPr>
              <a:t>不含增值税</a:t>
            </a:r>
            <a:r>
              <a:rPr lang="en-US" sz="2800" b="1">
                <a:solidFill>
                  <a:srgbClr val="FF0000"/>
                </a:solidFill>
                <a:latin typeface="Calibri" panose="020F0502020204030204" charset="0"/>
                <a:ea typeface="宋体" panose="02010600030101010101" pitchFamily="2" charset="-122"/>
              </a:rPr>
              <a:t>)</a:t>
            </a:r>
            <a:r>
              <a:rPr lang="zh-CN" sz="2800" b="1">
                <a:solidFill>
                  <a:srgbClr val="FF0000"/>
                </a:solidFill>
                <a:latin typeface="Calibri" panose="020F0502020204030204" charset="0"/>
                <a:ea typeface="宋体" panose="02010600030101010101" pitchFamily="2" charset="-122"/>
              </a:rPr>
              <a:t>不超过</a:t>
            </a:r>
            <a:r>
              <a:rPr lang="en-US" sz="2800" b="1">
                <a:solidFill>
                  <a:srgbClr val="FF0000"/>
                </a:solidFill>
                <a:latin typeface="Calibri" panose="020F0502020204030204" charset="0"/>
                <a:ea typeface="宋体" panose="02010600030101010101" pitchFamily="2" charset="-122"/>
              </a:rPr>
              <a:t>30</a:t>
            </a:r>
            <a:r>
              <a:rPr lang="zh-CN" sz="2800" b="1">
                <a:solidFill>
                  <a:srgbClr val="FF0000"/>
                </a:solidFill>
                <a:latin typeface="Calibri" panose="020F0502020204030204" charset="0"/>
                <a:ea typeface="宋体" panose="02010600030101010101" pitchFamily="2" charset="-122"/>
              </a:rPr>
              <a:t>万元</a:t>
            </a:r>
            <a:r>
              <a:rPr lang="zh-CN" sz="2800" b="0">
                <a:latin typeface="Calibri" panose="020F0502020204030204" charset="0"/>
                <a:ea typeface="宋体" panose="02010600030101010101" pitchFamily="2" charset="-122"/>
              </a:rPr>
              <a:t>的</a:t>
            </a:r>
            <a:r>
              <a:rPr lang="en-US" sz="2800" b="1">
                <a:solidFill>
                  <a:srgbClr val="FF0000"/>
                </a:solidFill>
                <a:latin typeface="Calibri" panose="020F0502020204030204" charset="0"/>
                <a:ea typeface="宋体" panose="02010600030101010101" pitchFamily="2" charset="-122"/>
              </a:rPr>
              <a:t>2.0</a:t>
            </a:r>
            <a:r>
              <a:rPr lang="zh-CN" sz="2800" b="1">
                <a:solidFill>
                  <a:srgbClr val="FF0000"/>
                </a:solidFill>
                <a:latin typeface="Calibri" panose="020F0502020204030204" charset="0"/>
                <a:ea typeface="宋体" panose="02010600030101010101" pitchFamily="2" charset="-122"/>
              </a:rPr>
              <a:t>升及以下</a:t>
            </a:r>
            <a:r>
              <a:rPr lang="zh-CN" sz="2800" b="0">
                <a:latin typeface="Calibri" panose="020F0502020204030204" charset="0"/>
                <a:ea typeface="宋体" panose="02010600030101010101" pitchFamily="2" charset="-122"/>
              </a:rPr>
              <a:t>排量乘用车，</a:t>
            </a:r>
            <a:r>
              <a:rPr lang="zh-CN" sz="2800" b="1">
                <a:solidFill>
                  <a:srgbClr val="FF0000"/>
                </a:solidFill>
                <a:latin typeface="Calibri" panose="020F0502020204030204" charset="0"/>
                <a:ea typeface="宋体" panose="02010600030101010101" pitchFamily="2" charset="-122"/>
              </a:rPr>
              <a:t>减半征收车辆购置税</a:t>
            </a:r>
            <a:r>
              <a:rPr lang="zh-CN" sz="2800" b="0">
                <a:latin typeface="Calibri" panose="020F0502020204030204" charset="0"/>
                <a:ea typeface="宋体" panose="02010600030101010101" pitchFamily="2" charset="-122"/>
              </a:rPr>
              <a:t>。</a:t>
            </a:r>
            <a:endParaRPr lang="zh-CN" altLang="en-US" sz="2800"/>
          </a:p>
        </p:txBody>
      </p:sp>
      <p:sp>
        <p:nvSpPr>
          <p:cNvPr id="4" name="文本框 3"/>
          <p:cNvSpPr txBox="1"/>
          <p:nvPr/>
        </p:nvSpPr>
        <p:spPr>
          <a:xfrm>
            <a:off x="1089660" y="323850"/>
            <a:ext cx="8427085" cy="1383665"/>
          </a:xfrm>
          <a:prstGeom prst="rect">
            <a:avLst/>
          </a:prstGeom>
          <a:noFill/>
        </p:spPr>
        <p:txBody>
          <a:bodyPr wrap="square" rtlCol="0" anchor="t">
            <a:spAutoFit/>
          </a:bodyPr>
          <a:p>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财政部、税务总局5月31日联合发布《关于减征部分乘用车车辆购置税的公告》（财政部 税务总局公告 2022年第20号）</a:t>
            </a:r>
            <a:endParaRPr lang="zh-CN" altLang="en-US" sz="2800"/>
          </a:p>
        </p:txBody>
      </p:sp>
    </p:spTree>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709930" y="1139190"/>
            <a:ext cx="8639175" cy="3973830"/>
          </a:xfrm>
          <a:prstGeom prst="rect">
            <a:avLst/>
          </a:prstGeom>
          <a:noFill/>
        </p:spPr>
        <p:txBody>
          <a:bodyPr wrap="square" rtlCol="0">
            <a:spAutoFit/>
          </a:bodyPr>
          <a:lstStyle/>
          <a:p>
            <a:pPr>
              <a:lnSpc>
                <a:spcPct val="190000"/>
              </a:lnSpc>
            </a:pPr>
            <a:r>
              <a:rPr lang="en-US" altLang="zh-CN" sz="2800">
                <a:latin typeface="Calibri" panose="020F0502020204030204" charset="0"/>
                <a:sym typeface="微软雅黑" panose="020B0503020204020204" pitchFamily="34" charset="-122"/>
              </a:rPr>
              <a:t>         </a:t>
            </a:r>
            <a:r>
              <a:rPr lang="zh-CN" sz="2800">
                <a:latin typeface="Calibri" panose="020F0502020204030204" charset="0"/>
                <a:sym typeface="微软雅黑" panose="020B0503020204020204" pitchFamily="34" charset="-122"/>
              </a:rPr>
              <a:t>本公告所称</a:t>
            </a:r>
            <a:r>
              <a:rPr lang="zh-CN" sz="2800" b="1">
                <a:solidFill>
                  <a:srgbClr val="FF0000"/>
                </a:solidFill>
                <a:latin typeface="Calibri" panose="020F0502020204030204" charset="0"/>
                <a:sym typeface="微软雅黑" panose="020B0503020204020204" pitchFamily="34" charset="-122"/>
              </a:rPr>
              <a:t>乘用车</a:t>
            </a:r>
            <a:r>
              <a:rPr lang="zh-CN" sz="2800">
                <a:latin typeface="Calibri" panose="020F0502020204030204" charset="0"/>
                <a:sym typeface="微软雅黑" panose="020B0503020204020204" pitchFamily="34" charset="-122"/>
              </a:rPr>
              <a:t>，是指在设计、制造和技术特性上主要用于载运乘客及其随身行李和(或)临时物品，包括驾驶员座位在内最多不超过9个座位的汽车。</a:t>
            </a:r>
            <a:endParaRPr lang="zh-CN" altLang="en-US" sz="3200" b="1">
              <a:solidFill>
                <a:srgbClr val="0070C0"/>
              </a:solidFill>
              <a:latin typeface="微软雅黑" panose="020B0503020204020204" pitchFamily="34" charset="-122"/>
              <a:ea typeface="微软雅黑" panose="020B0503020204020204" pitchFamily="34" charset="-122"/>
              <a:sym typeface="微软雅黑" panose="020B0503020204020204" pitchFamily="34" charset="-122"/>
            </a:endParaRPr>
          </a:p>
          <a:p>
            <a:pPr>
              <a:lnSpc>
                <a:spcPct val="190000"/>
              </a:lnSpc>
            </a:pPr>
            <a:endParaRPr lang="zh-CN" altLang="en-US" sz="3200" b="1" dirty="0">
              <a:solidFill>
                <a:schemeClr val="tx1">
                  <a:lumMod val="85000"/>
                  <a:lumOff val="15000"/>
                </a:schemeClr>
              </a:solidFill>
              <a:latin typeface="微软雅黑" panose="020B0503020204020204" pitchFamily="34" charset="-122"/>
              <a:ea typeface="微软雅黑" panose="020B0503020204020204" pitchFamily="34" charset="-122"/>
            </a:endParaRPr>
          </a:p>
          <a:p>
            <a:endParaRPr lang="en-US" altLang="zh-CN" sz="32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8199" name="图片 7"/>
          <p:cNvPicPr>
            <a:picLocks noChangeAspect="1"/>
          </p:cNvPicPr>
          <p:nvPr/>
        </p:nvPicPr>
        <p:blipFill>
          <a:blip r:embed="rId1" cstate="print"/>
          <a:stretch>
            <a:fillRect/>
          </a:stretch>
        </p:blipFill>
        <p:spPr>
          <a:xfrm>
            <a:off x="-34234" y="172099"/>
            <a:ext cx="1164597" cy="886311"/>
          </a:xfrm>
          <a:prstGeom prst="rect">
            <a:avLst/>
          </a:prstGeom>
          <a:noFill/>
          <a:ln w="9525">
            <a:noFill/>
          </a:ln>
        </p:spPr>
      </p:pic>
      <p:sp>
        <p:nvSpPr>
          <p:cNvPr id="3" name="文本框 2"/>
          <p:cNvSpPr txBox="1"/>
          <p:nvPr/>
        </p:nvSpPr>
        <p:spPr>
          <a:xfrm>
            <a:off x="6085205" y="172085"/>
            <a:ext cx="362966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车辆购置税减征新政</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74295" y="2052320"/>
            <a:ext cx="9647555" cy="3364230"/>
          </a:xfrm>
          <a:prstGeom prst="rect">
            <a:avLst/>
          </a:prstGeom>
          <a:noFill/>
        </p:spPr>
        <p:txBody>
          <a:bodyPr wrap="square" rtlCol="0">
            <a:spAutoFit/>
          </a:bodyPr>
          <a:lstStyle/>
          <a:p>
            <a:pPr algn="l"/>
            <a:r>
              <a:rPr lang="zh-CN" sz="2800">
                <a:latin typeface="Calibri" panose="020F0502020204030204" charset="0"/>
              </a:rPr>
              <a:t>计税价格，按照以下情形确定：</a:t>
            </a:r>
            <a:endParaRPr lang="zh-CN" sz="2800">
              <a:latin typeface="Calibri" panose="020F0502020204030204" charset="0"/>
            </a:endParaRPr>
          </a:p>
          <a:p>
            <a:pPr algn="l">
              <a:lnSpc>
                <a:spcPct val="140000"/>
              </a:lnSpc>
            </a:pPr>
            <a:r>
              <a:rPr lang="zh-CN" sz="2800">
                <a:latin typeface="Calibri" panose="020F0502020204030204" charset="0"/>
              </a:rPr>
              <a:t>（一）纳税人</a:t>
            </a:r>
            <a:r>
              <a:rPr lang="zh-CN" sz="2800" b="1">
                <a:solidFill>
                  <a:srgbClr val="FF0000"/>
                </a:solidFill>
                <a:latin typeface="Calibri" panose="020F0502020204030204" charset="0"/>
              </a:rPr>
              <a:t>购买自用</a:t>
            </a:r>
            <a:r>
              <a:rPr lang="zh-CN" sz="2800">
                <a:latin typeface="Calibri" panose="020F0502020204030204" charset="0"/>
              </a:rPr>
              <a:t>应税车辆的计税价格，为纳税人实际支付给销售者的全部价款，不包括增值税税款；</a:t>
            </a:r>
            <a:endParaRPr lang="zh-CN" sz="2800">
              <a:latin typeface="Calibri" panose="020F0502020204030204" charset="0"/>
            </a:endParaRPr>
          </a:p>
          <a:p>
            <a:pPr algn="l">
              <a:lnSpc>
                <a:spcPct val="140000"/>
              </a:lnSpc>
            </a:pPr>
            <a:r>
              <a:rPr lang="zh-CN" sz="2800">
                <a:latin typeface="Calibri" panose="020F0502020204030204" charset="0"/>
              </a:rPr>
              <a:t>（二）纳税人</a:t>
            </a:r>
            <a:r>
              <a:rPr lang="zh-CN" sz="2800" b="1">
                <a:solidFill>
                  <a:srgbClr val="FF0000"/>
                </a:solidFill>
                <a:latin typeface="Calibri" panose="020F0502020204030204" charset="0"/>
              </a:rPr>
              <a:t>进口自用</a:t>
            </a:r>
            <a:r>
              <a:rPr lang="zh-CN" sz="2800">
                <a:latin typeface="Calibri" panose="020F0502020204030204" charset="0"/>
              </a:rPr>
              <a:t>应税车辆的计税价格，为关税完税价格加上关税和消费税；</a:t>
            </a:r>
            <a:endParaRPr lang="zh-CN" sz="2800">
              <a:latin typeface="Calibri" panose="020F0502020204030204" charset="0"/>
            </a:endParaRPr>
          </a:p>
          <a:p>
            <a:pPr algn="l"/>
            <a:endParaRPr lang="en-US" altLang="zh-CN" sz="2800" b="1" dirty="0">
              <a:solidFill>
                <a:schemeClr val="tx1">
                  <a:lumMod val="85000"/>
                  <a:lumOff val="15000"/>
                </a:schemeClr>
              </a:solidFill>
              <a:latin typeface="宋体" panose="02010600030101010101" pitchFamily="2" charset="-122"/>
            </a:endParaRPr>
          </a:p>
        </p:txBody>
      </p:sp>
      <p:pic>
        <p:nvPicPr>
          <p:cNvPr id="8199" name="图片 7"/>
          <p:cNvPicPr>
            <a:picLocks noChangeAspect="1"/>
          </p:cNvPicPr>
          <p:nvPr/>
        </p:nvPicPr>
        <p:blipFill>
          <a:blip r:embed="rId1" cstate="print"/>
          <a:stretch>
            <a:fillRect/>
          </a:stretch>
        </p:blipFill>
        <p:spPr>
          <a:xfrm>
            <a:off x="22281" y="141619"/>
            <a:ext cx="1164597" cy="886311"/>
          </a:xfrm>
          <a:prstGeom prst="rect">
            <a:avLst/>
          </a:prstGeom>
          <a:noFill/>
          <a:ln w="9525">
            <a:noFill/>
          </a:ln>
        </p:spPr>
      </p:pic>
      <p:sp>
        <p:nvSpPr>
          <p:cNvPr id="100" name="文本框 99"/>
          <p:cNvSpPr txBox="1"/>
          <p:nvPr/>
        </p:nvSpPr>
        <p:spPr>
          <a:xfrm>
            <a:off x="120015" y="756285"/>
            <a:ext cx="9534525" cy="1210945"/>
          </a:xfrm>
          <a:prstGeom prst="rect">
            <a:avLst/>
          </a:prstGeom>
          <a:noFill/>
          <a:ln w="9525">
            <a:noFill/>
          </a:ln>
        </p:spPr>
        <p:txBody>
          <a:bodyPr wrap="square">
            <a:spAutoFit/>
          </a:bodyPr>
          <a:p>
            <a:pPr marL="0" indent="0">
              <a:lnSpc>
                <a:spcPct val="130000"/>
              </a:lnSpc>
            </a:pPr>
            <a:r>
              <a:rPr lang="en-US" altLang="zh-CN" sz="2800" b="0">
                <a:latin typeface="Calibri" panose="020F0502020204030204" charset="0"/>
                <a:ea typeface="宋体" panose="02010600030101010101" pitchFamily="2" charset="-122"/>
              </a:rPr>
              <a:t>        </a:t>
            </a:r>
            <a:r>
              <a:rPr lang="zh-CN" sz="2800" b="0">
                <a:latin typeface="Calibri" panose="020F0502020204030204" charset="0"/>
                <a:ea typeface="宋体" panose="02010600030101010101" pitchFamily="2" charset="-122"/>
              </a:rPr>
              <a:t>本公告所称</a:t>
            </a:r>
            <a:r>
              <a:rPr lang="zh-CN" sz="2800" b="1">
                <a:solidFill>
                  <a:srgbClr val="FF0000"/>
                </a:solidFill>
                <a:latin typeface="Calibri" panose="020F0502020204030204" charset="0"/>
                <a:ea typeface="宋体" panose="02010600030101010101" pitchFamily="2" charset="-122"/>
              </a:rPr>
              <a:t>单车价格</a:t>
            </a:r>
            <a:r>
              <a:rPr lang="zh-CN" sz="2800" b="0">
                <a:latin typeface="Calibri" panose="020F0502020204030204" charset="0"/>
                <a:ea typeface="宋体" panose="02010600030101010101" pitchFamily="2" charset="-122"/>
              </a:rPr>
              <a:t>，以车辆购置税应税车辆的</a:t>
            </a:r>
            <a:r>
              <a:rPr lang="zh-CN" sz="2800" b="1">
                <a:solidFill>
                  <a:srgbClr val="FF0000"/>
                </a:solidFill>
                <a:latin typeface="Calibri" panose="020F0502020204030204" charset="0"/>
                <a:ea typeface="宋体" panose="02010600030101010101" pitchFamily="2" charset="-122"/>
              </a:rPr>
              <a:t>计税价格</a:t>
            </a:r>
            <a:r>
              <a:rPr lang="zh-CN" sz="2800" b="0">
                <a:latin typeface="Calibri" panose="020F0502020204030204" charset="0"/>
                <a:ea typeface="宋体" panose="02010600030101010101" pitchFamily="2" charset="-122"/>
              </a:rPr>
              <a:t>为准。</a:t>
            </a:r>
            <a:endParaRPr lang="zh-CN" altLang="en-US" sz="2800" b="0">
              <a:latin typeface="Calibri" panose="020F0502020204030204" charset="0"/>
              <a:ea typeface="宋体" panose="02010600030101010101" pitchFamily="2" charset="-122"/>
            </a:endParaRPr>
          </a:p>
        </p:txBody>
      </p:sp>
      <p:sp>
        <p:nvSpPr>
          <p:cNvPr id="3" name="文本框 2"/>
          <p:cNvSpPr txBox="1"/>
          <p:nvPr/>
        </p:nvSpPr>
        <p:spPr>
          <a:xfrm>
            <a:off x="6085205" y="172085"/>
            <a:ext cx="362966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车辆购置税减征新政</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6"/>
          <p:cNvSpPr txBox="1"/>
          <p:nvPr/>
        </p:nvSpPr>
        <p:spPr>
          <a:xfrm>
            <a:off x="541655" y="1058545"/>
            <a:ext cx="8852535" cy="3969385"/>
          </a:xfrm>
          <a:prstGeom prst="rect">
            <a:avLst/>
          </a:prstGeom>
          <a:noFill/>
        </p:spPr>
        <p:txBody>
          <a:bodyPr wrap="square" rtlCol="0">
            <a:spAutoFit/>
          </a:bodyPr>
          <a:lstStyle/>
          <a:p>
            <a:pPr marL="0" indent="0">
              <a:lnSpc>
                <a:spcPct val="150000"/>
              </a:lnSpc>
            </a:pPr>
            <a:r>
              <a:rPr lang="zh-CN" sz="2800">
                <a:solidFill>
                  <a:srgbClr val="222222"/>
                </a:solidFill>
                <a:sym typeface="+mn-ea"/>
              </a:rPr>
              <a:t>（三）纳税人</a:t>
            </a:r>
            <a:r>
              <a:rPr lang="zh-CN" sz="2800" b="1">
                <a:solidFill>
                  <a:srgbClr val="FF0000"/>
                </a:solidFill>
                <a:sym typeface="+mn-ea"/>
              </a:rPr>
              <a:t>自产自用</a:t>
            </a:r>
            <a:r>
              <a:rPr lang="zh-CN" sz="2800">
                <a:solidFill>
                  <a:srgbClr val="222222"/>
                </a:solidFill>
                <a:sym typeface="+mn-ea"/>
              </a:rPr>
              <a:t>应税车辆的计税价格，按照纳税人生产的同类应税车辆的销售价格确定，不包括增值税税款；</a:t>
            </a:r>
            <a:endParaRPr lang="zh-CN" sz="2800">
              <a:solidFill>
                <a:srgbClr val="222222"/>
              </a:solidFill>
            </a:endParaRPr>
          </a:p>
          <a:p>
            <a:pPr marL="0" indent="0">
              <a:lnSpc>
                <a:spcPct val="150000"/>
              </a:lnSpc>
            </a:pPr>
            <a:r>
              <a:rPr lang="zh-CN" sz="2800">
                <a:solidFill>
                  <a:srgbClr val="222222"/>
                </a:solidFill>
                <a:sym typeface="+mn-ea"/>
              </a:rPr>
              <a:t>（四）纳税人</a:t>
            </a:r>
            <a:r>
              <a:rPr lang="zh-CN" sz="2800" b="1">
                <a:solidFill>
                  <a:srgbClr val="FF0000"/>
                </a:solidFill>
                <a:sym typeface="+mn-ea"/>
              </a:rPr>
              <a:t>以受赠、获奖或者其他方式取得</a:t>
            </a:r>
            <a:r>
              <a:rPr lang="zh-CN" sz="2800">
                <a:solidFill>
                  <a:srgbClr val="222222"/>
                </a:solidFill>
                <a:sym typeface="+mn-ea"/>
              </a:rPr>
              <a:t>自用应税车辆的计税价格，按照购置应税车辆时相关凭证载明的价格确定，不包括增值税税款。</a:t>
            </a:r>
            <a:endParaRPr lang="en-US" altLang="zh-CN" sz="3200" b="1"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8199" name="图片 7"/>
          <p:cNvPicPr>
            <a:picLocks noChangeAspect="1"/>
          </p:cNvPicPr>
          <p:nvPr/>
        </p:nvPicPr>
        <p:blipFill>
          <a:blip r:embed="rId1" cstate="print"/>
          <a:stretch>
            <a:fillRect/>
          </a:stretch>
        </p:blipFill>
        <p:spPr>
          <a:xfrm>
            <a:off x="-34234" y="172099"/>
            <a:ext cx="1164597" cy="886311"/>
          </a:xfrm>
          <a:prstGeom prst="rect">
            <a:avLst/>
          </a:prstGeom>
          <a:noFill/>
          <a:ln w="9525">
            <a:noFill/>
          </a:ln>
        </p:spPr>
      </p:pic>
      <p:sp>
        <p:nvSpPr>
          <p:cNvPr id="3" name="文本框 2"/>
          <p:cNvSpPr txBox="1"/>
          <p:nvPr/>
        </p:nvSpPr>
        <p:spPr>
          <a:xfrm>
            <a:off x="6085205" y="172085"/>
            <a:ext cx="362966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车辆购置税减征新政</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
        <p:cNvGrpSpPr/>
        <p:nvPr/>
      </p:nvGrpSpPr>
      <p:grpSpPr>
        <a:xfrm>
          <a:off x="0" y="0"/>
          <a:ext cx="0" cy="0"/>
          <a:chOff x="0" y="0"/>
          <a:chExt cx="0" cy="0"/>
        </a:xfrm>
      </p:grpSpPr>
      <p:pic>
        <p:nvPicPr>
          <p:cNvPr id="8199" name="图片 7"/>
          <p:cNvPicPr>
            <a:picLocks noChangeAspect="1"/>
          </p:cNvPicPr>
          <p:nvPr/>
        </p:nvPicPr>
        <p:blipFill>
          <a:blip r:embed="rId2" cstate="print"/>
          <a:stretch>
            <a:fillRect/>
          </a:stretch>
        </p:blipFill>
        <p:spPr>
          <a:xfrm>
            <a:off x="22281" y="141619"/>
            <a:ext cx="1164597" cy="886311"/>
          </a:xfrm>
          <a:prstGeom prst="rect">
            <a:avLst/>
          </a:prstGeom>
          <a:noFill/>
          <a:ln w="9525">
            <a:noFill/>
          </a:ln>
        </p:spPr>
      </p:pic>
      <p:sp>
        <p:nvSpPr>
          <p:cNvPr id="100" name="文本框 99"/>
          <p:cNvSpPr txBox="1"/>
          <p:nvPr/>
        </p:nvSpPr>
        <p:spPr>
          <a:xfrm>
            <a:off x="756285" y="1332230"/>
            <a:ext cx="8392795" cy="2601595"/>
          </a:xfrm>
          <a:prstGeom prst="rect">
            <a:avLst/>
          </a:prstGeom>
          <a:noFill/>
          <a:ln w="9525">
            <a:noFill/>
          </a:ln>
        </p:spPr>
        <p:txBody>
          <a:bodyPr wrap="square">
            <a:spAutoFit/>
          </a:bodyPr>
          <a:p>
            <a:pPr marL="0" indent="0">
              <a:lnSpc>
                <a:spcPct val="170000"/>
              </a:lnSpc>
            </a:pPr>
            <a:r>
              <a:rPr lang="en-US" altLang="zh-CN" sz="3200" b="0">
                <a:latin typeface="Calibri" panose="020F0502020204030204" charset="0"/>
                <a:ea typeface="宋体" panose="02010600030101010101" pitchFamily="2" charset="-122"/>
              </a:rPr>
              <a:t>         </a:t>
            </a:r>
            <a:r>
              <a:rPr lang="zh-CN" altLang="en-US" sz="3200" b="0">
                <a:latin typeface="Calibri" panose="020F0502020204030204" charset="0"/>
                <a:ea typeface="宋体" panose="02010600030101010101" pitchFamily="2" charset="-122"/>
              </a:rPr>
              <a:t>公告中</a:t>
            </a:r>
            <a:r>
              <a:rPr lang="zh-CN" sz="3200" b="1">
                <a:solidFill>
                  <a:srgbClr val="FF0000"/>
                </a:solidFill>
                <a:latin typeface="Calibri" panose="020F0502020204030204" charset="0"/>
                <a:ea typeface="宋体" panose="02010600030101010101" pitchFamily="2" charset="-122"/>
              </a:rPr>
              <a:t>乘用车购置日期</a:t>
            </a:r>
            <a:r>
              <a:rPr lang="zh-CN" sz="3200" b="0">
                <a:latin typeface="Calibri" panose="020F0502020204030204" charset="0"/>
                <a:ea typeface="宋体" panose="02010600030101010101" pitchFamily="2" charset="-122"/>
              </a:rPr>
              <a:t>按照机动车销售统一发票或海关关税专用缴款书等有效凭证的开具日期确定。</a:t>
            </a:r>
            <a:endParaRPr lang="zh-CN" altLang="en-US" sz="3200"/>
          </a:p>
        </p:txBody>
      </p:sp>
      <p:sp>
        <p:nvSpPr>
          <p:cNvPr id="3" name="文本框 2"/>
          <p:cNvSpPr txBox="1"/>
          <p:nvPr/>
        </p:nvSpPr>
        <p:spPr>
          <a:xfrm>
            <a:off x="6085205" y="172085"/>
            <a:ext cx="3629660" cy="521970"/>
          </a:xfrm>
          <a:prstGeom prst="rect">
            <a:avLst/>
          </a:prstGeom>
          <a:noFill/>
        </p:spPr>
        <p:txBody>
          <a:bodyPr wrap="square" rtlCol="0" anchor="t">
            <a:spAutoFit/>
          </a:bodyPr>
          <a:p>
            <a:pPr algn="ctr"/>
            <a:r>
              <a:rPr lang="zh-CN" altLang="en-US" sz="2800" b="1" dirty="0">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sym typeface="+mn-ea"/>
              </a:rPr>
              <a:t>车辆购置税减征新政</a:t>
            </a:r>
            <a:endParaRPr lang="zh-CN" altLang="en-US" sz="3200">
              <a:sym typeface="+mn-ea"/>
            </a:endParaRPr>
          </a:p>
        </p:txBody>
      </p:sp>
    </p:spTree>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7F7F7F"/>
      </a:dk2>
      <a:lt2>
        <a:srgbClr val="7F7F7F"/>
      </a:lt2>
      <a:accent1>
        <a:srgbClr val="0070C0"/>
      </a:accent1>
      <a:accent2>
        <a:srgbClr val="00B0F0"/>
      </a:accent2>
      <a:accent3>
        <a:srgbClr val="0070C0"/>
      </a:accent3>
      <a:accent4>
        <a:srgbClr val="00B0F0"/>
      </a:accent4>
      <a:accent5>
        <a:srgbClr val="0070C0"/>
      </a:accent5>
      <a:accent6>
        <a:srgbClr val="00B0F0"/>
      </a:accent6>
      <a:hlink>
        <a:srgbClr val="0070C0"/>
      </a:hlink>
      <a:folHlink>
        <a:srgbClr val="FFFFFF"/>
      </a:folHlink>
    </a:clrScheme>
    <a:fontScheme name="自定义 1">
      <a:majorFont>
        <a:latin typeface="Arial"/>
        <a:ea typeface="微软雅黑"/>
        <a:cs typeface=""/>
      </a:majorFont>
      <a:minorFont>
        <a:latin typeface="Arial"/>
        <a:ea typeface="微软雅黑"/>
        <a:cs typeface=""/>
      </a:minorFont>
    </a:fontScheme>
    <a:fmtScheme name="沉稳">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a:noFill/>
          <a:miter lim="800000"/>
        </a:ln>
      </a:spPr>
      <a:bodyPr vert="horz" wrap="square" lIns="91440" tIns="45720" rIns="91440" bIns="45720" numCol="1" rtlCol="0" anchor="ctr" anchorCtr="0" compatLnSpc="1">
        <a:spAutoFit/>
      </a:bodyPr>
      <a:lstStyle>
        <a:defPPr defTabSz="914400">
          <a:lnSpc>
            <a:spcPct val="150000"/>
          </a:lnSpc>
          <a:defRPr sz="1400" b="1" dirty="0" smtClean="0"/>
        </a:defPPr>
      </a:lstStyle>
    </a:spDef>
    <a:lnDef>
      <a:spPr>
        <a:ln w="254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3557</Words>
  <Application>WPS 演示</Application>
  <PresentationFormat>自定义</PresentationFormat>
  <Paragraphs>205</Paragraphs>
  <Slides>29</Slides>
  <Notes>39</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29</vt:i4>
      </vt:variant>
    </vt:vector>
  </HeadingPairs>
  <TitlesOfParts>
    <vt:vector size="42" baseType="lpstr">
      <vt:lpstr>Arial</vt:lpstr>
      <vt:lpstr>宋体</vt:lpstr>
      <vt:lpstr>Wingdings</vt:lpstr>
      <vt:lpstr>微软雅黑</vt:lpstr>
      <vt:lpstr>Calibri</vt:lpstr>
      <vt:lpstr>Calibri</vt:lpstr>
      <vt:lpstr>Times New Roman</vt:lpstr>
      <vt:lpstr>黑体</vt:lpstr>
      <vt:lpstr>Arial Unicode MS</vt:lpstr>
      <vt:lpstr>Wingdings</vt:lpstr>
      <vt:lpstr>仿宋_GB2312</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jjj</dc:creator>
  <cp:lastModifiedBy>Administrator</cp:lastModifiedBy>
  <cp:revision>820</cp:revision>
  <dcterms:created xsi:type="dcterms:W3CDTF">2021-06-30T15:31:00Z</dcterms:created>
  <dcterms:modified xsi:type="dcterms:W3CDTF">2022-06-13T15:07:28Z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9766EC734336486ABB6029D90218A6EE</vt:lpwstr>
  </property>
</Properties>
</file>