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2" r:id="rId2"/>
    <p:sldId id="287" r:id="rId3"/>
    <p:sldId id="293" r:id="rId4"/>
    <p:sldId id="294" r:id="rId5"/>
    <p:sldId id="315" r:id="rId6"/>
    <p:sldId id="296" r:id="rId7"/>
    <p:sldId id="319" r:id="rId8"/>
    <p:sldId id="298" r:id="rId9"/>
    <p:sldId id="300" r:id="rId10"/>
    <p:sldId id="312" r:id="rId11"/>
    <p:sldId id="313" r:id="rId12"/>
    <p:sldId id="299" r:id="rId13"/>
    <p:sldId id="302" r:id="rId14"/>
    <p:sldId id="316" r:id="rId15"/>
    <p:sldId id="308" r:id="rId16"/>
    <p:sldId id="317" r:id="rId17"/>
    <p:sldId id="318" r:id="rId18"/>
    <p:sldId id="314" r:id="rId19"/>
    <p:sldId id="286" r:id="rId20"/>
  </p:sldIdLst>
  <p:sldSz cx="12192000" cy="6858000"/>
  <p:notesSz cx="6797675" cy="9926638"/>
  <p:custDataLst>
    <p:tags r:id="rId23"/>
  </p:custDataLst>
  <p:defaultTex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EE0F68"/>
    <a:srgbClr val="1B2153"/>
    <a:srgbClr val="003399"/>
    <a:srgbClr val="FFCC00"/>
    <a:srgbClr val="D9D9D9"/>
    <a:srgbClr val="123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880" autoAdjust="0"/>
  </p:normalViewPr>
  <p:slideViewPr>
    <p:cSldViewPr>
      <p:cViewPr varScale="1">
        <p:scale>
          <a:sx n="90" d="100"/>
          <a:sy n="90" d="100"/>
        </p:scale>
        <p:origin x="135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996" y="102"/>
      </p:cViewPr>
      <p:guideLst/>
    </p:cSldViewPr>
  </p:notes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B06C74-DB4C-4459-8A46-B58F5897B08D}" type="datetimeFigureOut">
              <a:rPr lang="zh-CN" altLang="en-US" smtClean="0"/>
              <a:t>2022/6/29</a:t>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7A366D1-2ACB-4A6D-9B26-78D392B55D73}" type="slidenum">
              <a:rPr lang="zh-CN" altLang="en-US" smtClean="0"/>
              <a:t>‹#›</a:t>
            </a:fld>
            <a:endParaRPr lang="zh-CN" altLang="en-US"/>
          </a:p>
        </p:txBody>
      </p:sp>
    </p:spTree>
    <p:extLst>
      <p:ext uri="{BB962C8B-B14F-4D97-AF65-F5344CB8AC3E}">
        <p14:creationId xmlns:p14="http://schemas.microsoft.com/office/powerpoint/2010/main" val="3412644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1" name="Date Placeholder 2"/>
          <p:cNvSpPr>
            <a:spLocks noGrp="1" noChangeArrowheads="1"/>
          </p:cNvSpPr>
          <p:nvPr>
            <p:ph type="dt" idx="1"/>
          </p:nvPr>
        </p:nvSpPr>
        <p:spPr bwMode="auto">
          <a:xfrm>
            <a:off x="3850443" y="0"/>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vl1pPr>
          </a:lstStyle>
          <a:p>
            <a:pPr>
              <a:defRPr/>
            </a:pPr>
            <a:fld id="{6FD9C4F9-F4E1-4567-93ED-FF88FEFA1FFD}" type="datetime1">
              <a:rPr lang="en-US" altLang="zh-CN"/>
              <a:pPr>
                <a:defRPr/>
              </a:pPr>
              <a:t>6/29/2022</a:t>
            </a:fld>
            <a:endParaRPr lang="en-US" altLang="zh-CN" sz="1200"/>
          </a:p>
        </p:txBody>
      </p:sp>
      <p:sp>
        <p:nvSpPr>
          <p:cNvPr id="31748" name="Slide Image Placeholder 3"/>
          <p:cNvSpPr>
            <a:spLocks noGrp="1" noRot="1" noChangeAspect="1" noChangeArrowheads="1"/>
          </p:cNvSpPr>
          <p:nvPr>
            <p:ph type="sldImg" idx="2"/>
          </p:nvPr>
        </p:nvSpPr>
        <p:spPr bwMode="auto">
          <a:xfrm>
            <a:off x="90488" y="744538"/>
            <a:ext cx="6616700"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Notes Placeholder 4"/>
          <p:cNvSpPr>
            <a:spLocks noGrp="1" noRot="1" noChangeAspect="1" noChangeArrowheads="1"/>
          </p:cNvSpPr>
          <p:nvPr/>
        </p:nvSpPr>
        <p:spPr bwMode="auto">
          <a:xfrm>
            <a:off x="679768" y="4715153"/>
            <a:ext cx="5438140" cy="4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defRPr/>
            </a:pPr>
            <a:endParaRPr lang="zh-CN" altLang="zh-CN" dirty="0" smtClean="0"/>
          </a:p>
        </p:txBody>
      </p:sp>
      <p:sp>
        <p:nvSpPr>
          <p:cNvPr id="2054" name="Footer Placeholder 5"/>
          <p:cNvSpPr>
            <a:spLocks noGrp="1" noChangeArrowheads="1"/>
          </p:cNvSpPr>
          <p:nvPr>
            <p:ph type="ftr" sz="quarter" idx="4"/>
          </p:nvPr>
        </p:nvSpPr>
        <p:spPr bwMode="auto">
          <a:xfrm>
            <a:off x="0"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5" name="Slide Number Placeholder 6"/>
          <p:cNvSpPr>
            <a:spLocks noGrp="1" noChangeArrowheads="1"/>
          </p:cNvSpPr>
          <p:nvPr>
            <p:ph type="sldNum" sz="quarter" idx="5"/>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a:lvl1pPr>
          </a:lstStyle>
          <a:p>
            <a:fld id="{3342188F-9EC4-43EE-A7EC-920D6B9126E7}" type="slidenum">
              <a:rPr lang="en-US" altLang="zh-CN"/>
              <a:pPr/>
              <a:t>‹#›</a:t>
            </a:fld>
            <a:endParaRPr lang="en-US" altLang="zh-CN" sz="1200"/>
          </a:p>
        </p:txBody>
      </p:sp>
    </p:spTree>
    <p:extLst>
      <p:ext uri="{BB962C8B-B14F-4D97-AF65-F5344CB8AC3E}">
        <p14:creationId xmlns:p14="http://schemas.microsoft.com/office/powerpoint/2010/main" val="722749190"/>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a:t>
            </a:fld>
            <a:endParaRPr lang="en-US" altLang="zh-CN" sz="1200"/>
          </a:p>
        </p:txBody>
      </p:sp>
    </p:spTree>
    <p:extLst>
      <p:ext uri="{BB962C8B-B14F-4D97-AF65-F5344CB8AC3E}">
        <p14:creationId xmlns:p14="http://schemas.microsoft.com/office/powerpoint/2010/main" val="50155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10</a:t>
            </a:fld>
            <a:endParaRPr lang="en-US" altLang="zh-CN"/>
          </a:p>
        </p:txBody>
      </p:sp>
    </p:spTree>
    <p:extLst>
      <p:ext uri="{BB962C8B-B14F-4D97-AF65-F5344CB8AC3E}">
        <p14:creationId xmlns:p14="http://schemas.microsoft.com/office/powerpoint/2010/main" val="193509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zh-CN" sz="1200" kern="1200" dirty="0" smtClean="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11</a:t>
            </a:fld>
            <a:endParaRPr lang="en-US" altLang="zh-CN"/>
          </a:p>
        </p:txBody>
      </p:sp>
    </p:spTree>
    <p:extLst>
      <p:ext uri="{BB962C8B-B14F-4D97-AF65-F5344CB8AC3E}">
        <p14:creationId xmlns:p14="http://schemas.microsoft.com/office/powerpoint/2010/main" val="428077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zh-CN" sz="1200" kern="1200" dirty="0" smtClean="0">
              <a:solidFill>
                <a:schemeClr val="tx1"/>
              </a:solidFill>
              <a:effectLst/>
              <a:latin typeface="Arial" pitchFamily="34" charset="0"/>
              <a:ea typeface="+mn-ea"/>
              <a:cs typeface="+mn-cs"/>
            </a:endParaRPr>
          </a:p>
          <a:p>
            <a:endParaRPr lang="zh-CN"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12</a:t>
            </a:fld>
            <a:endParaRPr lang="en-US" altLang="zh-CN" sz="1200"/>
          </a:p>
        </p:txBody>
      </p:sp>
    </p:spTree>
    <p:extLst>
      <p:ext uri="{BB962C8B-B14F-4D97-AF65-F5344CB8AC3E}">
        <p14:creationId xmlns:p14="http://schemas.microsoft.com/office/powerpoint/2010/main" val="189395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13</a:t>
            </a:fld>
            <a:endParaRPr lang="en-US" altLang="zh-CN" sz="1200"/>
          </a:p>
        </p:txBody>
      </p:sp>
    </p:spTree>
    <p:extLst>
      <p:ext uri="{BB962C8B-B14F-4D97-AF65-F5344CB8AC3E}">
        <p14:creationId xmlns:p14="http://schemas.microsoft.com/office/powerpoint/2010/main" val="182224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14</a:t>
            </a:fld>
            <a:endParaRPr lang="en-US" altLang="zh-CN" sz="1200"/>
          </a:p>
        </p:txBody>
      </p:sp>
    </p:spTree>
    <p:extLst>
      <p:ext uri="{BB962C8B-B14F-4D97-AF65-F5344CB8AC3E}">
        <p14:creationId xmlns:p14="http://schemas.microsoft.com/office/powerpoint/2010/main" val="176904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15</a:t>
            </a:fld>
            <a:endParaRPr lang="en-US" altLang="zh-CN" sz="1200"/>
          </a:p>
        </p:txBody>
      </p:sp>
    </p:spTree>
    <p:extLst>
      <p:ext uri="{BB962C8B-B14F-4D97-AF65-F5344CB8AC3E}">
        <p14:creationId xmlns:p14="http://schemas.microsoft.com/office/powerpoint/2010/main" val="38444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16</a:t>
            </a:fld>
            <a:endParaRPr lang="en-US" altLang="zh-CN" sz="1200"/>
          </a:p>
        </p:txBody>
      </p:sp>
    </p:spTree>
    <p:extLst>
      <p:ext uri="{BB962C8B-B14F-4D97-AF65-F5344CB8AC3E}">
        <p14:creationId xmlns:p14="http://schemas.microsoft.com/office/powerpoint/2010/main" val="212712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17</a:t>
            </a:fld>
            <a:endParaRPr lang="en-US" altLang="zh-CN" sz="1200"/>
          </a:p>
        </p:txBody>
      </p:sp>
    </p:spTree>
    <p:extLst>
      <p:ext uri="{BB962C8B-B14F-4D97-AF65-F5344CB8AC3E}">
        <p14:creationId xmlns:p14="http://schemas.microsoft.com/office/powerpoint/2010/main" val="84312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18</a:t>
            </a:fld>
            <a:endParaRPr lang="en-US" altLang="zh-CN" sz="1200"/>
          </a:p>
        </p:txBody>
      </p:sp>
    </p:spTree>
    <p:extLst>
      <p:ext uri="{BB962C8B-B14F-4D97-AF65-F5344CB8AC3E}">
        <p14:creationId xmlns:p14="http://schemas.microsoft.com/office/powerpoint/2010/main" val="4068271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19</a:t>
            </a:fld>
            <a:endParaRPr lang="en-US" altLang="zh-CN" sz="1200"/>
          </a:p>
        </p:txBody>
      </p:sp>
    </p:spTree>
    <p:extLst>
      <p:ext uri="{BB962C8B-B14F-4D97-AF65-F5344CB8AC3E}">
        <p14:creationId xmlns:p14="http://schemas.microsoft.com/office/powerpoint/2010/main" val="63061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2</a:t>
            </a:fld>
            <a:endParaRPr lang="en-US" altLang="zh-CN" sz="1200"/>
          </a:p>
        </p:txBody>
      </p:sp>
    </p:spTree>
    <p:extLst>
      <p:ext uri="{BB962C8B-B14F-4D97-AF65-F5344CB8AC3E}">
        <p14:creationId xmlns:p14="http://schemas.microsoft.com/office/powerpoint/2010/main" val="198852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en-US"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3</a:t>
            </a:fld>
            <a:endParaRPr lang="en-US" altLang="zh-CN" sz="1200"/>
          </a:p>
        </p:txBody>
      </p:sp>
    </p:spTree>
    <p:extLst>
      <p:ext uri="{BB962C8B-B14F-4D97-AF65-F5344CB8AC3E}">
        <p14:creationId xmlns:p14="http://schemas.microsoft.com/office/powerpoint/2010/main" val="242193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4</a:t>
            </a:fld>
            <a:endParaRPr lang="en-US" altLang="zh-CN" sz="1200"/>
          </a:p>
        </p:txBody>
      </p:sp>
    </p:spTree>
    <p:extLst>
      <p:ext uri="{BB962C8B-B14F-4D97-AF65-F5344CB8AC3E}">
        <p14:creationId xmlns:p14="http://schemas.microsoft.com/office/powerpoint/2010/main" val="66642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5</a:t>
            </a:fld>
            <a:endParaRPr lang="en-US" altLang="zh-CN" sz="1200"/>
          </a:p>
        </p:txBody>
      </p:sp>
    </p:spTree>
    <p:extLst>
      <p:ext uri="{BB962C8B-B14F-4D97-AF65-F5344CB8AC3E}">
        <p14:creationId xmlns:p14="http://schemas.microsoft.com/office/powerpoint/2010/main" val="84972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6</a:t>
            </a:fld>
            <a:endParaRPr lang="en-US" altLang="zh-CN" sz="1200"/>
          </a:p>
        </p:txBody>
      </p:sp>
    </p:spTree>
    <p:extLst>
      <p:ext uri="{BB962C8B-B14F-4D97-AF65-F5344CB8AC3E}">
        <p14:creationId xmlns:p14="http://schemas.microsoft.com/office/powerpoint/2010/main" val="145910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993478"/>
            <a:ext cx="5438140" cy="3908614"/>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zh-CN" sz="1200" b="0" dirty="0" smtClean="0">
              <a:solidFill>
                <a:srgbClr val="002060"/>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7</a:t>
            </a:fld>
            <a:endParaRPr lang="en-US" altLang="zh-CN" sz="1200"/>
          </a:p>
        </p:txBody>
      </p:sp>
    </p:spTree>
    <p:extLst>
      <p:ext uri="{BB962C8B-B14F-4D97-AF65-F5344CB8AC3E}">
        <p14:creationId xmlns:p14="http://schemas.microsoft.com/office/powerpoint/2010/main" val="154649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en-US" altLang="zh-CN" dirty="0" smtClean="0"/>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8</a:t>
            </a:fld>
            <a:endParaRPr lang="en-US" altLang="zh-CN" sz="1200"/>
          </a:p>
        </p:txBody>
      </p:sp>
    </p:spTree>
    <p:extLst>
      <p:ext uri="{BB962C8B-B14F-4D97-AF65-F5344CB8AC3E}">
        <p14:creationId xmlns:p14="http://schemas.microsoft.com/office/powerpoint/2010/main" val="185861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77194"/>
            <a:ext cx="5438140" cy="3908614"/>
          </a:xfrm>
          <a:prstGeom prst="rect">
            <a:avLst/>
          </a:prstGeom>
        </p:spPr>
        <p:txBody>
          <a:bodyPr/>
          <a:lstStyle/>
          <a:p>
            <a:endParaRPr lang="zh-CN" altLang="zh-CN" sz="1200" kern="1200" dirty="0" smtClean="0">
              <a:solidFill>
                <a:schemeClr val="tx1"/>
              </a:solidFill>
              <a:effectLst/>
              <a:latin typeface="Arial" pitchFamily="34" charset="0"/>
              <a:ea typeface="+mn-ea"/>
              <a:cs typeface="+mn-cs"/>
            </a:endParaRPr>
          </a:p>
        </p:txBody>
      </p:sp>
      <p:sp>
        <p:nvSpPr>
          <p:cNvPr id="4" name="日期占位符 3"/>
          <p:cNvSpPr>
            <a:spLocks noGrp="1"/>
          </p:cNvSpPr>
          <p:nvPr>
            <p:ph type="dt" idx="10"/>
          </p:nvPr>
        </p:nvSpPr>
        <p:spPr/>
        <p:txBody>
          <a:bodyPr/>
          <a:lstStyle/>
          <a:p>
            <a:pPr>
              <a:defRPr/>
            </a:pPr>
            <a:fld id="{6FD9C4F9-F4E1-4567-93ED-FF88FEFA1FFD}" type="datetime1">
              <a:rPr lang="en-US" altLang="zh-CN" smtClean="0"/>
              <a:pPr>
                <a:defRPr/>
              </a:pPr>
              <a:t>6/29/2022</a:t>
            </a:fld>
            <a:endParaRPr lang="en-US" altLang="zh-CN" sz="1200"/>
          </a:p>
        </p:txBody>
      </p:sp>
      <p:sp>
        <p:nvSpPr>
          <p:cNvPr id="5" name="灯片编号占位符 4"/>
          <p:cNvSpPr>
            <a:spLocks noGrp="1"/>
          </p:cNvSpPr>
          <p:nvPr>
            <p:ph type="sldNum" sz="quarter" idx="11"/>
          </p:nvPr>
        </p:nvSpPr>
        <p:spPr/>
        <p:txBody>
          <a:bodyPr/>
          <a:lstStyle/>
          <a:p>
            <a:fld id="{3342188F-9EC4-43EE-A7EC-920D6B9126E7}" type="slidenum">
              <a:rPr lang="en-US" altLang="zh-CN" smtClean="0"/>
              <a:pPr/>
              <a:t>9</a:t>
            </a:fld>
            <a:endParaRPr lang="en-US" altLang="zh-CN" sz="1200"/>
          </a:p>
        </p:txBody>
      </p:sp>
    </p:spTree>
    <p:extLst>
      <p:ext uri="{BB962C8B-B14F-4D97-AF65-F5344CB8AC3E}">
        <p14:creationId xmlns:p14="http://schemas.microsoft.com/office/powerpoint/2010/main" val="161716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33FACEB-6EC9-490B-B2C4-5DF053A9282B}" type="datetime1">
              <a:rPr lang="zh-CN" altLang="en-US"/>
              <a:pPr>
                <a:defRPr/>
              </a:pPr>
              <a:t>2022/6/29</a:t>
            </a:fld>
            <a:endParaRPr lang="en-US" altLang="zh-CN" sz="180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6" name="Slide Number Placeholder 5"/>
          <p:cNvSpPr>
            <a:spLocks noGrp="1" noChangeArrowheads="1"/>
          </p:cNvSpPr>
          <p:nvPr>
            <p:ph type="sldNum" sz="quarter" idx="12"/>
          </p:nvPr>
        </p:nvSpPr>
        <p:spPr>
          <a:ln/>
        </p:spPr>
        <p:txBody>
          <a:bodyPr/>
          <a:lstStyle>
            <a:lvl1pPr>
              <a:defRPr/>
            </a:lvl1pPr>
          </a:lstStyle>
          <a:p>
            <a:fld id="{600790FD-1C86-4FFC-9969-A6EF9AE13986}"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220916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E3195A6-BE1F-4255-BD96-AEE9198B9941}" type="datetime1">
              <a:rPr lang="zh-CN" altLang="en-US"/>
              <a:pPr>
                <a:defRPr/>
              </a:pPr>
              <a:t>2022/6/29</a:t>
            </a:fld>
            <a:endParaRPr lang="en-US" altLang="zh-CN" sz="180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6" name="Slide Number Placeholder 5"/>
          <p:cNvSpPr>
            <a:spLocks noGrp="1" noChangeArrowheads="1"/>
          </p:cNvSpPr>
          <p:nvPr>
            <p:ph type="sldNum" sz="quarter" idx="12"/>
          </p:nvPr>
        </p:nvSpPr>
        <p:spPr>
          <a:ln/>
        </p:spPr>
        <p:txBody>
          <a:bodyPr/>
          <a:lstStyle>
            <a:lvl1pPr>
              <a:defRPr/>
            </a:lvl1pPr>
          </a:lstStyle>
          <a:p>
            <a:fld id="{4F9440DB-2528-424A-A57A-BAF54A86DE72}"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226482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42F4C54-30EA-4CA3-8021-BFA8EC8E20C8}" type="datetime1">
              <a:rPr lang="zh-CN" altLang="en-US"/>
              <a:pPr>
                <a:defRPr/>
              </a:pPr>
              <a:t>2022/6/29</a:t>
            </a:fld>
            <a:endParaRPr lang="en-US" altLang="zh-CN" sz="180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6" name="Slide Number Placeholder 5"/>
          <p:cNvSpPr>
            <a:spLocks noGrp="1" noChangeArrowheads="1"/>
          </p:cNvSpPr>
          <p:nvPr>
            <p:ph type="sldNum" sz="quarter" idx="12"/>
          </p:nvPr>
        </p:nvSpPr>
        <p:spPr>
          <a:ln/>
        </p:spPr>
        <p:txBody>
          <a:bodyPr/>
          <a:lstStyle>
            <a:lvl1pPr>
              <a:defRPr/>
            </a:lvl1pPr>
          </a:lstStyle>
          <a:p>
            <a:fld id="{866A5EA9-9151-4299-9BEC-7804FB67D4EF}"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36109275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alpha val="32000"/>
          </a:schemeClr>
        </a:solidFill>
        <a:effectLst/>
      </p:bgPr>
    </p:bg>
    <p:spTree>
      <p:nvGrpSpPr>
        <p:cNvPr id="1" name=""/>
        <p:cNvGrpSpPr/>
        <p:nvPr/>
      </p:nvGrpSpPr>
      <p:grpSpPr>
        <a:xfrm>
          <a:off x="0" y="0"/>
          <a:ext cx="0" cy="0"/>
          <a:chOff x="0" y="0"/>
          <a:chExt cx="0" cy="0"/>
        </a:xfrm>
      </p:grpSpPr>
      <p:grpSp>
        <p:nvGrpSpPr>
          <p:cNvPr id="6" name="Group 3"/>
          <p:cNvGrpSpPr>
            <a:grpSpLocks/>
          </p:cNvGrpSpPr>
          <p:nvPr userDrawn="1"/>
        </p:nvGrpSpPr>
        <p:grpSpPr bwMode="auto">
          <a:xfrm>
            <a:off x="1008063" y="1412875"/>
            <a:ext cx="10488612" cy="4195763"/>
            <a:chOff x="0" y="0"/>
            <a:chExt cx="4955" cy="1982"/>
          </a:xfrm>
        </p:grpSpPr>
        <p:sp>
          <p:nvSpPr>
            <p:cNvPr id="7"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5"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6"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8"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9"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0"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2"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3"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4"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5"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6"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7"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8"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9"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0"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1"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2"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3"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4"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5"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6"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7"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8"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59"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0"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1"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2"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3"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4"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5"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6"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7"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8"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69"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0"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1"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2"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3"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4"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5"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6"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7"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8"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79"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0"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1"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2"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3"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4"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5"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6"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7"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8"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9"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0"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1"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3"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4"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5"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6"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7"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8"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9"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0"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1"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2"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3"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4"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5"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6"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7"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8"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9"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0"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1"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2"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1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14" name="Parallelogram 33"/>
          <p:cNvSpPr>
            <a:spLocks noChangeArrowheads="1"/>
          </p:cNvSpPr>
          <p:nvPr userDrawn="1"/>
        </p:nvSpPr>
        <p:spPr bwMode="auto">
          <a:xfrm>
            <a:off x="431800" y="0"/>
            <a:ext cx="863600" cy="1247775"/>
          </a:xfrm>
          <a:prstGeom prst="parallelogram">
            <a:avLst>
              <a:gd name="adj" fmla="val 25000"/>
            </a:avLst>
          </a:prstGeom>
          <a:solidFill>
            <a:srgbClr val="1B2153"/>
          </a:solidFill>
          <a:ln>
            <a:noFill/>
          </a:ln>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sp>
        <p:nvSpPr>
          <p:cNvPr id="115" name="任意多边形 11"/>
          <p:cNvSpPr>
            <a:spLocks noChangeArrowheads="1"/>
          </p:cNvSpPr>
          <p:nvPr userDrawn="1"/>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txBody>
          <a:bodyPr lIns="121908" tIns="60955" rIns="121908" bIns="60955" anchor="ctr"/>
          <a:lstStyle/>
          <a:p>
            <a:endParaRPr lang="zh-CN" altLang="en-US"/>
          </a:p>
        </p:txBody>
      </p:sp>
      <p:sp>
        <p:nvSpPr>
          <p:cNvPr id="116" name="平行四边形 13"/>
          <p:cNvSpPr>
            <a:spLocks noChangeArrowheads="1"/>
          </p:cNvSpPr>
          <p:nvPr userDrawn="1"/>
        </p:nvSpPr>
        <p:spPr bwMode="auto">
          <a:xfrm>
            <a:off x="5664200" y="6500813"/>
            <a:ext cx="1108075" cy="357187"/>
          </a:xfrm>
          <a:prstGeom prst="parallelogram">
            <a:avLst>
              <a:gd name="adj" fmla="val 24976"/>
            </a:avLst>
          </a:prstGeom>
          <a:solidFill>
            <a:schemeClr val="bg1">
              <a:lumMod val="75000"/>
            </a:schemeClr>
          </a:solidFill>
          <a:ln>
            <a:noFill/>
          </a:ln>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25678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ldLvl="0" animBg="1"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7E45FDF9-35EA-4083-AD89-193A1E08A964}" type="datetime1">
              <a:rPr lang="zh-CN" altLang="en-US"/>
              <a:pPr>
                <a:defRPr/>
              </a:pPr>
              <a:t>2022/6/29</a:t>
            </a:fld>
            <a:endParaRPr lang="en-US" altLang="zh-CN" sz="18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5" name="Slide Number Placeholder 5"/>
          <p:cNvSpPr>
            <a:spLocks noGrp="1" noChangeArrowheads="1"/>
          </p:cNvSpPr>
          <p:nvPr>
            <p:ph type="sldNum" sz="quarter" idx="12"/>
          </p:nvPr>
        </p:nvSpPr>
        <p:spPr>
          <a:ln/>
        </p:spPr>
        <p:txBody>
          <a:bodyPr/>
          <a:lstStyle>
            <a:lvl1pPr>
              <a:defRPr/>
            </a:lvl1pPr>
          </a:lstStyle>
          <a:p>
            <a:fld id="{8C6112FF-3177-46BE-91D3-BCCBCB4A55A5}"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892603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9950BEA-1606-48A8-B1F1-1671DE659D83}" type="datetime1">
              <a:rPr lang="zh-CN" altLang="en-US"/>
              <a:pPr>
                <a:defRPr/>
              </a:pPr>
              <a:t>2022/6/29</a:t>
            </a:fld>
            <a:endParaRPr lang="en-US" altLang="zh-CN" sz="180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6" name="Slide Number Placeholder 5"/>
          <p:cNvSpPr>
            <a:spLocks noGrp="1" noChangeArrowheads="1"/>
          </p:cNvSpPr>
          <p:nvPr>
            <p:ph type="sldNum" sz="quarter" idx="12"/>
          </p:nvPr>
        </p:nvSpPr>
        <p:spPr>
          <a:ln/>
        </p:spPr>
        <p:txBody>
          <a:bodyPr/>
          <a:lstStyle>
            <a:lvl1pPr>
              <a:defRPr/>
            </a:lvl1pPr>
          </a:lstStyle>
          <a:p>
            <a:fld id="{DABAE782-7A76-4849-9ADD-4BC29E0E7893}"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135103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8C27A8A0-DB41-4B91-B1D9-0FB6F0A0140F}" type="datetime1">
              <a:rPr lang="zh-CN" altLang="en-US"/>
              <a:pPr>
                <a:defRPr/>
              </a:pPr>
              <a:t>2022/6/29</a:t>
            </a:fld>
            <a:endParaRPr lang="en-US" altLang="zh-CN" sz="180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6" name="Slide Number Placeholder 5"/>
          <p:cNvSpPr>
            <a:spLocks noGrp="1" noChangeArrowheads="1"/>
          </p:cNvSpPr>
          <p:nvPr>
            <p:ph type="sldNum" sz="quarter" idx="12"/>
          </p:nvPr>
        </p:nvSpPr>
        <p:spPr>
          <a:ln/>
        </p:spPr>
        <p:txBody>
          <a:bodyPr/>
          <a:lstStyle>
            <a:lvl1pPr>
              <a:defRPr/>
            </a:lvl1pPr>
          </a:lstStyle>
          <a:p>
            <a:fld id="{FDAFD92A-12D8-4B2D-9900-37591937FA57}"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407315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3DA11138-68E6-4003-8D0B-67E0F7AA66BE}" type="datetime1">
              <a:rPr lang="zh-CN" altLang="en-US"/>
              <a:pPr>
                <a:defRPr/>
              </a:pPr>
              <a:t>2022/6/29</a:t>
            </a:fld>
            <a:endParaRPr lang="en-US" altLang="zh-CN" sz="1800">
              <a:solidFill>
                <a:schemeClr val="tx1"/>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7" name="Slide Number Placeholder 5"/>
          <p:cNvSpPr>
            <a:spLocks noGrp="1" noChangeArrowheads="1"/>
          </p:cNvSpPr>
          <p:nvPr>
            <p:ph type="sldNum" sz="quarter" idx="12"/>
          </p:nvPr>
        </p:nvSpPr>
        <p:spPr>
          <a:ln/>
        </p:spPr>
        <p:txBody>
          <a:bodyPr/>
          <a:lstStyle>
            <a:lvl1pPr>
              <a:defRPr/>
            </a:lvl1pPr>
          </a:lstStyle>
          <a:p>
            <a:fld id="{ED0198FF-34D4-45A7-B804-D85DD451DB53}"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395309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52AC6397-D20C-46F1-9F72-7760FF38BFE4}" type="datetime1">
              <a:rPr lang="zh-CN" altLang="en-US"/>
              <a:pPr>
                <a:defRPr/>
              </a:pPr>
              <a:t>2022/6/29</a:t>
            </a:fld>
            <a:endParaRPr lang="en-US" altLang="zh-CN" sz="1800">
              <a:solidFill>
                <a:schemeClr val="tx1"/>
              </a:solidFill>
            </a:endParaRPr>
          </a:p>
        </p:txBody>
      </p:sp>
      <p:sp>
        <p:nvSpPr>
          <p:cNvPr id="8"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9" name="Slide Number Placeholder 5"/>
          <p:cNvSpPr>
            <a:spLocks noGrp="1" noChangeArrowheads="1"/>
          </p:cNvSpPr>
          <p:nvPr>
            <p:ph type="sldNum" sz="quarter" idx="12"/>
          </p:nvPr>
        </p:nvSpPr>
        <p:spPr>
          <a:ln/>
        </p:spPr>
        <p:txBody>
          <a:bodyPr/>
          <a:lstStyle>
            <a:lvl1pPr>
              <a:defRPr/>
            </a:lvl1pPr>
          </a:lstStyle>
          <a:p>
            <a:fld id="{2987B05C-DC72-4455-91E7-9212310B701F}"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387851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77D6C0B4-F0F1-4101-9BD1-BECA78BB254E}" type="datetime1">
              <a:rPr lang="zh-CN" altLang="en-US"/>
              <a:pPr>
                <a:defRPr/>
              </a:pPr>
              <a:t>2022/6/29</a:t>
            </a:fld>
            <a:endParaRPr lang="en-US" altLang="zh-CN" sz="18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5" name="Slide Number Placeholder 5"/>
          <p:cNvSpPr>
            <a:spLocks noGrp="1" noChangeArrowheads="1"/>
          </p:cNvSpPr>
          <p:nvPr>
            <p:ph type="sldNum" sz="quarter" idx="12"/>
          </p:nvPr>
        </p:nvSpPr>
        <p:spPr>
          <a:ln/>
        </p:spPr>
        <p:txBody>
          <a:bodyPr/>
          <a:lstStyle>
            <a:lvl1pPr>
              <a:defRPr/>
            </a:lvl1pPr>
          </a:lstStyle>
          <a:p>
            <a:fld id="{F3CEC1B9-93D2-4C1C-A70D-94076945959D}"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310747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1EFA5E6-6725-4187-BF2B-ED4488552A0D}" type="datetime1">
              <a:rPr lang="zh-CN" altLang="en-US"/>
              <a:pPr>
                <a:defRPr/>
              </a:pPr>
              <a:t>2022/6/29</a:t>
            </a:fld>
            <a:endParaRPr lang="en-US" altLang="zh-CN" sz="1800">
              <a:solidFill>
                <a:schemeClr val="tx1"/>
              </a:solidFill>
            </a:endParaRPr>
          </a:p>
        </p:txBody>
      </p:sp>
      <p:sp>
        <p:nvSpPr>
          <p:cNvPr id="3"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4" name="Slide Number Placeholder 5"/>
          <p:cNvSpPr>
            <a:spLocks noGrp="1" noChangeArrowheads="1"/>
          </p:cNvSpPr>
          <p:nvPr>
            <p:ph type="sldNum" sz="quarter" idx="12"/>
          </p:nvPr>
        </p:nvSpPr>
        <p:spPr>
          <a:ln/>
        </p:spPr>
        <p:txBody>
          <a:bodyPr/>
          <a:lstStyle>
            <a:lvl1pPr>
              <a:defRPr/>
            </a:lvl1pPr>
          </a:lstStyle>
          <a:p>
            <a:fld id="{68CCD369-25EA-4286-B26C-FDB578026FDD}"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253250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A4B6F03E-1AA6-4414-96B3-397002D57099}" type="datetime1">
              <a:rPr lang="zh-CN" altLang="en-US"/>
              <a:pPr>
                <a:defRPr/>
              </a:pPr>
              <a:t>2022/6/29</a:t>
            </a:fld>
            <a:endParaRPr lang="en-US" altLang="zh-CN" sz="1800">
              <a:solidFill>
                <a:schemeClr val="tx1"/>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7" name="Slide Number Placeholder 5"/>
          <p:cNvSpPr>
            <a:spLocks noGrp="1" noChangeArrowheads="1"/>
          </p:cNvSpPr>
          <p:nvPr>
            <p:ph type="sldNum" sz="quarter" idx="12"/>
          </p:nvPr>
        </p:nvSpPr>
        <p:spPr>
          <a:ln/>
        </p:spPr>
        <p:txBody>
          <a:bodyPr/>
          <a:lstStyle>
            <a:lvl1pPr>
              <a:defRPr/>
            </a:lvl1pPr>
          </a:lstStyle>
          <a:p>
            <a:fld id="{518FEAEC-5259-493D-936F-E00E01CDAA2A}"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332707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方正兰亭黑_GBK" charset="-122"/>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BDF0DDA-2B61-4335-B5C1-2B8694BDE337}" type="datetime1">
              <a:rPr lang="zh-CN" altLang="en-US"/>
              <a:pPr>
                <a:defRPr/>
              </a:pPr>
              <a:t>2022/6/29</a:t>
            </a:fld>
            <a:endParaRPr lang="en-US" altLang="zh-CN" sz="1800">
              <a:solidFill>
                <a:schemeClr val="tx1"/>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zh-CN" altLang="en-US"/>
              <a:t>1</a:t>
            </a:r>
            <a:endParaRPr lang="en-US" altLang="zh-CN" sz="1800">
              <a:solidFill>
                <a:schemeClr val="tx1"/>
              </a:solidFill>
            </a:endParaRPr>
          </a:p>
        </p:txBody>
      </p:sp>
      <p:sp>
        <p:nvSpPr>
          <p:cNvPr id="7" name="Slide Number Placeholder 5"/>
          <p:cNvSpPr>
            <a:spLocks noGrp="1" noChangeArrowheads="1"/>
          </p:cNvSpPr>
          <p:nvPr>
            <p:ph type="sldNum" sz="quarter" idx="12"/>
          </p:nvPr>
        </p:nvSpPr>
        <p:spPr>
          <a:ln/>
        </p:spPr>
        <p:txBody>
          <a:bodyPr/>
          <a:lstStyle>
            <a:lvl1pPr>
              <a:defRPr/>
            </a:lvl1pPr>
          </a:lstStyle>
          <a:p>
            <a:fld id="{8CD7F7CA-91CB-41E3-91D9-EEC3FDD6639A}" type="slidenum">
              <a:rPr lang="zh-CN" altLang="en-US"/>
              <a:pPr/>
              <a:t>‹#›</a:t>
            </a:fld>
            <a:endParaRPr lang="en-US" altLang="zh-CN" sz="1800">
              <a:solidFill>
                <a:schemeClr val="tx1"/>
              </a:solidFill>
            </a:endParaRPr>
          </a:p>
        </p:txBody>
      </p:sp>
    </p:spTree>
    <p:extLst>
      <p:ext uri="{BB962C8B-B14F-4D97-AF65-F5344CB8AC3E}">
        <p14:creationId xmlns:p14="http://schemas.microsoft.com/office/powerpoint/2010/main" val="134591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zh-CN" altLang="zh-CN" smtClean="0">
                <a:sym typeface="方正兰亭黑_GBK" charset="-122"/>
              </a:rPr>
              <a:t>Click to edit Master title style</a:t>
            </a:r>
          </a:p>
        </p:txBody>
      </p:sp>
      <p:sp>
        <p:nvSpPr>
          <p:cNvPr id="1027" name="Text Placeholder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zh-CN" altLang="zh-CN" smtClean="0">
                <a:sym typeface="方正兰亭黑_GBK" charset="-122"/>
              </a:rPr>
              <a:t>Click to edit Master text styles</a:t>
            </a:r>
          </a:p>
          <a:p>
            <a:pPr lvl="1"/>
            <a:r>
              <a:rPr lang="zh-CN" altLang="zh-CN" smtClean="0">
                <a:sym typeface="方正兰亭黑_GBK" charset="-122"/>
              </a:rPr>
              <a:t>Second level</a:t>
            </a:r>
          </a:p>
          <a:p>
            <a:pPr lvl="2"/>
            <a:r>
              <a:rPr lang="zh-CN" altLang="zh-CN" smtClean="0">
                <a:sym typeface="方正兰亭黑_GBK" charset="-122"/>
              </a:rPr>
              <a:t>Third level</a:t>
            </a:r>
          </a:p>
          <a:p>
            <a:pPr lvl="3"/>
            <a:r>
              <a:rPr lang="zh-CN" altLang="zh-CN" smtClean="0">
                <a:sym typeface="方正兰亭黑_GBK" charset="-122"/>
              </a:rPr>
              <a:t>Fourth level</a:t>
            </a:r>
          </a:p>
          <a:p>
            <a:pPr lvl="4"/>
            <a:r>
              <a:rPr lang="zh-CN" altLang="zh-CN" smtClean="0">
                <a:sym typeface="方正兰亭黑_GBK" charset="-122"/>
              </a:rPr>
              <a:t>Fifth level</a:t>
            </a:r>
          </a:p>
        </p:txBody>
      </p:sp>
      <p:sp>
        <p:nvSpPr>
          <p:cNvPr id="1028" name="Date Placeholder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eaLnBrk="1" hangingPunct="1">
              <a:buFont typeface="Arial" panose="020B0604020202020204" pitchFamily="34" charset="0"/>
              <a:buNone/>
              <a:defRPr sz="1600">
                <a:solidFill>
                  <a:srgbClr val="898989"/>
                </a:solidFill>
              </a:defRPr>
            </a:lvl1pPr>
          </a:lstStyle>
          <a:p>
            <a:pPr>
              <a:defRPr/>
            </a:pPr>
            <a:fld id="{5AC2695F-4DB0-4229-B6A3-547E2A9A2CCD}" type="datetime1">
              <a:rPr lang="zh-CN" altLang="en-US"/>
              <a:pPr>
                <a:defRPr/>
              </a:pPr>
              <a:t>2022/6/29</a:t>
            </a:fld>
            <a:endParaRPr lang="en-US" altLang="zh-CN" sz="1800">
              <a:solidFill>
                <a:schemeClr val="tx1"/>
              </a:solidFill>
            </a:endParaRPr>
          </a:p>
        </p:txBody>
      </p:sp>
      <p:sp>
        <p:nvSpPr>
          <p:cNvPr id="1029" name="Footer Placeholder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ctr" eaLnBrk="1" hangingPunct="1">
              <a:buFont typeface="Arial" panose="020B0604020202020204" pitchFamily="34" charset="0"/>
              <a:buNone/>
              <a:defRPr sz="1600">
                <a:solidFill>
                  <a:srgbClr val="898989"/>
                </a:solidFill>
              </a:defRPr>
            </a:lvl1pPr>
          </a:lstStyle>
          <a:p>
            <a:pPr>
              <a:defRPr/>
            </a:pPr>
            <a:r>
              <a:rPr lang="zh-CN" altLang="en-US"/>
              <a:t>1</a:t>
            </a:r>
            <a:endParaRPr lang="en-US" altLang="zh-CN" sz="1800">
              <a:solidFill>
                <a:schemeClr val="tx1"/>
              </a:solidFill>
            </a:endParaRPr>
          </a:p>
        </p:txBody>
      </p:sp>
      <p:sp>
        <p:nvSpPr>
          <p:cNvPr id="1030" name="Slide Number Placeholder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r" eaLnBrk="1" hangingPunct="1">
              <a:buFont typeface="Arial" panose="020B0604020202020204" pitchFamily="34" charset="0"/>
              <a:buNone/>
              <a:defRPr sz="1600">
                <a:solidFill>
                  <a:srgbClr val="898989"/>
                </a:solidFill>
              </a:defRPr>
            </a:lvl1pPr>
          </a:lstStyle>
          <a:p>
            <a:fld id="{C82C80C9-DCE6-48CD-A275-0630B150FC93}" type="slidenum">
              <a:rPr lang="zh-CN" altLang="en-US"/>
              <a:pPr/>
              <a:t>‹#›</a:t>
            </a:fld>
            <a:endParaRPr lang="en-US" altLang="zh-CN"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0" r:id="rId12"/>
    <p:sldLayoutId id="2147483729" r:id="rId13"/>
  </p:sldLayoutIdLst>
  <p:timing>
    <p:tnLst>
      <p:par>
        <p:cTn id="1" dur="indefinite" restart="never" nodeType="tmRoot"/>
      </p:par>
    </p:tnLst>
  </p:timing>
  <p:hf sldNum="0" hdr="0"/>
  <p:txStyles>
    <p:titleStyle>
      <a:lvl1pPr marL="1219200" indent="-1219200" algn="ctr" rtl="0" eaLnBrk="0" fontAlgn="base" hangingPunct="0">
        <a:spcBef>
          <a:spcPct val="0"/>
        </a:spcBef>
        <a:spcAft>
          <a:spcPct val="0"/>
        </a:spcAft>
        <a:defRPr sz="5800">
          <a:solidFill>
            <a:schemeClr val="tx1"/>
          </a:solidFill>
          <a:latin typeface="+mj-lt"/>
          <a:ea typeface="+mj-ea"/>
          <a:cs typeface="+mj-cs"/>
          <a:sym typeface="方正兰亭黑_GBK" charset="-122"/>
        </a:defRPr>
      </a:lvl1pPr>
      <a:lvl2pPr marL="1219200" indent="-1219200" algn="ctr" rtl="0" eaLnBrk="0" fontAlgn="base" hangingPunct="0">
        <a:spcBef>
          <a:spcPct val="0"/>
        </a:spcBef>
        <a:spcAft>
          <a:spcPct val="0"/>
        </a:spcAft>
        <a:defRPr sz="5800">
          <a:solidFill>
            <a:schemeClr val="tx1"/>
          </a:solidFill>
          <a:latin typeface="方正兰亭黑_GBK" charset="-122"/>
          <a:ea typeface="宋体" pitchFamily="2" charset="-122"/>
          <a:sym typeface="方正兰亭黑_GBK" charset="-122"/>
        </a:defRPr>
      </a:lvl2pPr>
      <a:lvl3pPr marL="1219200" indent="-1219200" algn="ctr" rtl="0" eaLnBrk="0" fontAlgn="base" hangingPunct="0">
        <a:spcBef>
          <a:spcPct val="0"/>
        </a:spcBef>
        <a:spcAft>
          <a:spcPct val="0"/>
        </a:spcAft>
        <a:defRPr sz="5800">
          <a:solidFill>
            <a:schemeClr val="tx1"/>
          </a:solidFill>
          <a:latin typeface="方正兰亭黑_GBK" charset="-122"/>
          <a:ea typeface="宋体" pitchFamily="2" charset="-122"/>
          <a:sym typeface="方正兰亭黑_GBK" charset="-122"/>
        </a:defRPr>
      </a:lvl3pPr>
      <a:lvl4pPr marL="1219200" indent="-1219200" algn="ctr" rtl="0" eaLnBrk="0" fontAlgn="base" hangingPunct="0">
        <a:spcBef>
          <a:spcPct val="0"/>
        </a:spcBef>
        <a:spcAft>
          <a:spcPct val="0"/>
        </a:spcAft>
        <a:defRPr sz="5800">
          <a:solidFill>
            <a:schemeClr val="tx1"/>
          </a:solidFill>
          <a:latin typeface="方正兰亭黑_GBK" charset="-122"/>
          <a:ea typeface="宋体" pitchFamily="2" charset="-122"/>
          <a:sym typeface="方正兰亭黑_GBK" charset="-122"/>
        </a:defRPr>
      </a:lvl4pPr>
      <a:lvl5pPr marL="1219200" indent="-1219200" algn="ctr" rtl="0" eaLnBrk="0" fontAlgn="base" hangingPunct="0">
        <a:spcBef>
          <a:spcPct val="0"/>
        </a:spcBef>
        <a:spcAft>
          <a:spcPct val="0"/>
        </a:spcAft>
        <a:defRPr sz="5800">
          <a:solidFill>
            <a:schemeClr val="tx1"/>
          </a:solidFill>
          <a:latin typeface="方正兰亭黑_GBK" charset="-122"/>
          <a:ea typeface="宋体" pitchFamily="2" charset="-122"/>
          <a:sym typeface="方正兰亭黑_GBK" charset="-122"/>
        </a:defRPr>
      </a:lvl5pPr>
      <a:lvl6pPr marL="1676400" indent="-1219200" algn="ctr" rtl="0" fontAlgn="base">
        <a:spcBef>
          <a:spcPct val="0"/>
        </a:spcBef>
        <a:spcAft>
          <a:spcPct val="0"/>
        </a:spcAft>
        <a:defRPr sz="5800">
          <a:solidFill>
            <a:schemeClr val="tx1"/>
          </a:solidFill>
          <a:latin typeface="方正兰亭黑_GBK" charset="-122"/>
          <a:ea typeface="宋体" pitchFamily="2" charset="-122"/>
          <a:sym typeface="方正兰亭黑_GBK" charset="-122"/>
        </a:defRPr>
      </a:lvl6pPr>
      <a:lvl7pPr marL="2133600" indent="-1219200" algn="ctr" rtl="0" fontAlgn="base">
        <a:spcBef>
          <a:spcPct val="0"/>
        </a:spcBef>
        <a:spcAft>
          <a:spcPct val="0"/>
        </a:spcAft>
        <a:defRPr sz="5800">
          <a:solidFill>
            <a:schemeClr val="tx1"/>
          </a:solidFill>
          <a:latin typeface="方正兰亭黑_GBK" charset="-122"/>
          <a:ea typeface="宋体" pitchFamily="2" charset="-122"/>
          <a:sym typeface="方正兰亭黑_GBK" charset="-122"/>
        </a:defRPr>
      </a:lvl7pPr>
      <a:lvl8pPr marL="2590800" indent="-1219200" algn="ctr" rtl="0" fontAlgn="base">
        <a:spcBef>
          <a:spcPct val="0"/>
        </a:spcBef>
        <a:spcAft>
          <a:spcPct val="0"/>
        </a:spcAft>
        <a:defRPr sz="5800">
          <a:solidFill>
            <a:schemeClr val="tx1"/>
          </a:solidFill>
          <a:latin typeface="方正兰亭黑_GBK" charset="-122"/>
          <a:ea typeface="宋体" pitchFamily="2" charset="-122"/>
          <a:sym typeface="方正兰亭黑_GBK" charset="-122"/>
        </a:defRPr>
      </a:lvl8pPr>
      <a:lvl9pPr marL="3048000" indent="-1219200" algn="ctr" rtl="0" fontAlgn="base">
        <a:spcBef>
          <a:spcPct val="0"/>
        </a:spcBef>
        <a:spcAft>
          <a:spcPct val="0"/>
        </a:spcAft>
        <a:defRPr sz="5800">
          <a:solidFill>
            <a:schemeClr val="tx1"/>
          </a:solidFill>
          <a:latin typeface="方正兰亭黑_GBK" charset="-122"/>
          <a:ea typeface="宋体" pitchFamily="2" charset="-122"/>
          <a:sym typeface="方正兰亭黑_GBK" charset="-122"/>
        </a:defRPr>
      </a:lvl9pPr>
    </p:titleStyle>
    <p:bodyStyle>
      <a:lvl1pPr marL="457200" indent="-457200" algn="l" defTabSz="1219200" rtl="0" eaLnBrk="0" fontAlgn="base" hangingPunct="0">
        <a:spcBef>
          <a:spcPct val="20000"/>
        </a:spcBef>
        <a:spcAft>
          <a:spcPct val="0"/>
        </a:spcAft>
        <a:buFont typeface="Arial" panose="020B0604020202020204" pitchFamily="34" charset="0"/>
        <a:buChar char="•"/>
        <a:defRPr sz="4200">
          <a:solidFill>
            <a:schemeClr val="tx1"/>
          </a:solidFill>
          <a:latin typeface="+mn-lt"/>
          <a:ea typeface="+mn-ea"/>
          <a:cs typeface="+mn-cs"/>
          <a:sym typeface="方正兰亭黑_GBK" charset="-122"/>
        </a:defRPr>
      </a:lvl1pPr>
      <a:lvl2pPr marL="990600" indent="-381000" algn="l" defTabSz="1219200" rtl="0" eaLnBrk="0" fontAlgn="base" hangingPunct="0">
        <a:spcBef>
          <a:spcPct val="20000"/>
        </a:spcBef>
        <a:spcAft>
          <a:spcPct val="0"/>
        </a:spcAft>
        <a:buFont typeface="Arial" panose="020B0604020202020204" pitchFamily="34" charset="0"/>
        <a:buChar char="–"/>
        <a:defRPr sz="3700">
          <a:solidFill>
            <a:schemeClr val="tx1"/>
          </a:solidFill>
          <a:latin typeface="+mn-lt"/>
          <a:ea typeface="+mn-ea"/>
          <a:sym typeface="方正兰亭黑_GBK" charset="-122"/>
        </a:defRPr>
      </a:lvl2pPr>
      <a:lvl3pPr marL="1524000" indent="-304800" algn="l" defTabSz="1219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sym typeface="方正兰亭黑_GBK" charset="-122"/>
        </a:defRPr>
      </a:lvl3pPr>
      <a:lvl4pPr marL="21336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4pPr>
      <a:lvl5pPr marL="27432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5pPr>
      <a:lvl6pPr marL="3200400" indent="-304800" algn="l" defTabSz="1219200" rtl="0" fontAlgn="base">
        <a:spcBef>
          <a:spcPct val="20000"/>
        </a:spcBef>
        <a:spcAft>
          <a:spcPct val="0"/>
        </a:spcAft>
        <a:buFont typeface="Arial" pitchFamily="34" charset="0"/>
        <a:buChar char="»"/>
        <a:defRPr sz="2600">
          <a:solidFill>
            <a:schemeClr val="tx1"/>
          </a:solidFill>
          <a:latin typeface="+mn-lt"/>
          <a:ea typeface="+mn-ea"/>
          <a:sym typeface="方正兰亭黑_GBK" charset="-122"/>
        </a:defRPr>
      </a:lvl6pPr>
      <a:lvl7pPr marL="3657600" indent="-304800" algn="l" defTabSz="1219200" rtl="0" fontAlgn="base">
        <a:spcBef>
          <a:spcPct val="20000"/>
        </a:spcBef>
        <a:spcAft>
          <a:spcPct val="0"/>
        </a:spcAft>
        <a:buFont typeface="Arial" pitchFamily="34" charset="0"/>
        <a:buChar char="»"/>
        <a:defRPr sz="2600">
          <a:solidFill>
            <a:schemeClr val="tx1"/>
          </a:solidFill>
          <a:latin typeface="+mn-lt"/>
          <a:ea typeface="+mn-ea"/>
          <a:sym typeface="方正兰亭黑_GBK" charset="-122"/>
        </a:defRPr>
      </a:lvl7pPr>
      <a:lvl8pPr marL="4114800" indent="-304800" algn="l" defTabSz="1219200" rtl="0" fontAlgn="base">
        <a:spcBef>
          <a:spcPct val="20000"/>
        </a:spcBef>
        <a:spcAft>
          <a:spcPct val="0"/>
        </a:spcAft>
        <a:buFont typeface="Arial" pitchFamily="34" charset="0"/>
        <a:buChar char="»"/>
        <a:defRPr sz="2600">
          <a:solidFill>
            <a:schemeClr val="tx1"/>
          </a:solidFill>
          <a:latin typeface="+mn-lt"/>
          <a:ea typeface="+mn-ea"/>
          <a:sym typeface="方正兰亭黑_GBK" charset="-122"/>
        </a:defRPr>
      </a:lvl8pPr>
      <a:lvl9pPr marL="4572000" indent="-304800" algn="l" defTabSz="1219200" rtl="0" fontAlgn="base">
        <a:spcBef>
          <a:spcPct val="20000"/>
        </a:spcBef>
        <a:spcAft>
          <a:spcPct val="0"/>
        </a:spcAft>
        <a:buFont typeface="Arial" pitchFamily="34" charset="0"/>
        <a:buChar char="»"/>
        <a:defRPr sz="2600">
          <a:solidFill>
            <a:schemeClr val="tx1"/>
          </a:solidFill>
          <a:latin typeface="+mn-lt"/>
          <a:ea typeface="+mn-ea"/>
          <a:sym typeface="方正兰亭黑_GBK"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2"/>
          <p:cNvSpPr>
            <a:spLocks noChangeArrowheads="1"/>
          </p:cNvSpPr>
          <p:nvPr/>
        </p:nvSpPr>
        <p:spPr bwMode="auto">
          <a:xfrm>
            <a:off x="191508" y="2530708"/>
            <a:ext cx="11520487" cy="160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4800" b="1" dirty="0">
                <a:solidFill>
                  <a:srgbClr val="000000"/>
                </a:solidFill>
                <a:latin typeface="微软雅黑" panose="020B0503020204020204" pitchFamily="34" charset="-122"/>
                <a:ea typeface="微软雅黑" panose="020B0503020204020204" pitchFamily="34" charset="-122"/>
              </a:rPr>
              <a:t>进一步便利出口退税办理 </a:t>
            </a:r>
            <a:endParaRPr lang="en-US" altLang="zh-CN" sz="4800" b="1" dirty="0" smtClean="0">
              <a:solidFill>
                <a:srgbClr val="000000"/>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zh-CN" sz="4800" b="1" dirty="0" smtClean="0">
                <a:solidFill>
                  <a:srgbClr val="000000"/>
                </a:solidFill>
                <a:latin typeface="微软雅黑" panose="020B0503020204020204" pitchFamily="34" charset="-122"/>
                <a:ea typeface="微软雅黑" panose="020B0503020204020204" pitchFamily="34" charset="-122"/>
              </a:rPr>
              <a:t>促进</a:t>
            </a:r>
            <a:r>
              <a:rPr lang="zh-CN" altLang="zh-CN" sz="4800" b="1" dirty="0">
                <a:solidFill>
                  <a:srgbClr val="000000"/>
                </a:solidFill>
                <a:latin typeface="微软雅黑" panose="020B0503020204020204" pitchFamily="34" charset="-122"/>
                <a:ea typeface="微软雅黑" panose="020B0503020204020204" pitchFamily="34" charset="-122"/>
              </a:rPr>
              <a:t>外贸平稳</a:t>
            </a:r>
            <a:r>
              <a:rPr lang="zh-CN" altLang="zh-CN" sz="4800" b="1" dirty="0" smtClean="0">
                <a:solidFill>
                  <a:srgbClr val="000000"/>
                </a:solidFill>
                <a:latin typeface="微软雅黑" panose="020B0503020204020204" pitchFamily="34" charset="-122"/>
                <a:ea typeface="微软雅黑" panose="020B0503020204020204" pitchFamily="34" charset="-122"/>
              </a:rPr>
              <a:t>发展</a:t>
            </a:r>
            <a:endParaRPr lang="zh-CN" altLang="en-US" sz="4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5" name="Parallelogram 77"/>
          <p:cNvSpPr>
            <a:spLocks noChangeArrowheads="1"/>
          </p:cNvSpPr>
          <p:nvPr/>
        </p:nvSpPr>
        <p:spPr bwMode="auto">
          <a:xfrm>
            <a:off x="719138" y="2660650"/>
            <a:ext cx="865187"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sp>
        <p:nvSpPr>
          <p:cNvPr id="3076" name="Parallelogram 78"/>
          <p:cNvSpPr>
            <a:spLocks noChangeArrowheads="1"/>
          </p:cNvSpPr>
          <p:nvPr/>
        </p:nvSpPr>
        <p:spPr bwMode="auto">
          <a:xfrm rot="10800000">
            <a:off x="10512425" y="266065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sp>
        <p:nvSpPr>
          <p:cNvPr id="3077" name="TextBox 13"/>
          <p:cNvSpPr>
            <a:spLocks noChangeArrowheads="1"/>
          </p:cNvSpPr>
          <p:nvPr/>
        </p:nvSpPr>
        <p:spPr bwMode="auto">
          <a:xfrm>
            <a:off x="2820988" y="4411663"/>
            <a:ext cx="6503987" cy="5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p>
            <a:pPr marL="342900" indent="-342900" algn="ctr">
              <a:lnSpc>
                <a:spcPct val="110000"/>
              </a:lnSpc>
              <a:defRPr/>
            </a:pPr>
            <a:r>
              <a:rPr lang="zh-CN" altLang="zh-CN" sz="2800" b="1" dirty="0" smtClean="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总局</a:t>
            </a:r>
            <a:r>
              <a:rPr lang="en-US" altLang="zh-CN" sz="2800" b="1" dirty="0" smtClean="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2022</a:t>
            </a:r>
            <a:r>
              <a:rPr lang="zh-CN" altLang="zh-CN" sz="2800" b="1" dirty="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年第</a:t>
            </a:r>
            <a:r>
              <a:rPr lang="en-US" altLang="zh-CN" sz="2800" b="1" dirty="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9</a:t>
            </a:r>
            <a:r>
              <a:rPr lang="zh-CN" altLang="zh-CN" sz="2800" b="1" dirty="0" smtClean="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号公告</a:t>
            </a:r>
            <a:r>
              <a:rPr lang="zh-CN" altLang="en-US" sz="2800" b="1" dirty="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解读</a:t>
            </a:r>
            <a:endParaRPr lang="en-US" altLang="zh-CN" sz="28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4342" name="Group 3"/>
          <p:cNvGrpSpPr>
            <a:grpSpLocks/>
          </p:cNvGrpSpPr>
          <p:nvPr/>
        </p:nvGrpSpPr>
        <p:grpSpPr bwMode="auto">
          <a:xfrm>
            <a:off x="1008063" y="1412875"/>
            <a:ext cx="10488612" cy="4195763"/>
            <a:chOff x="0" y="0"/>
            <a:chExt cx="4955" cy="1982"/>
          </a:xfrm>
        </p:grpSpPr>
        <p:sp>
          <p:nvSpPr>
            <p:cNvPr id="14343"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4"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5"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6"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7"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8"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9"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0"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1"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2"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3"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4"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5"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6"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7"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8"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9"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0"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1"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2"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3"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4"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5"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6"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7"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8"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9"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0"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1"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2"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3"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4"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5"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6"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7"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8"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79"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0"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1"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2"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3"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4"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5"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6"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7"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8"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89"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0"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1"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2"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3"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4"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5"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6"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7"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8"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99"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0"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1"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2"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3"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4"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5"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6"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7"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8"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09"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0"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1"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2"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3"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4"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5"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6"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7"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8"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19"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0"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1"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2"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3"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4"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5"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6"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7"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8"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29"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0"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1"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2"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3"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4"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5"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6"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7"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8"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39"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0"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1"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2"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3"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4"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5"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6"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7"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8"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449"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3077"/>
                                        </p:tgtEl>
                                        <p:attrNameLst>
                                          <p:attrName>style.visibility</p:attrName>
                                        </p:attrNameLst>
                                      </p:cBhvr>
                                      <p:to>
                                        <p:strVal val="visible"/>
                                      </p:to>
                                    </p:set>
                                    <p:animEffect>
                                      <p:cBhvr>
                                        <p:cTn id="23" dur="1000"/>
                                        <p:tgtEl>
                                          <p:spTgt spid="3077"/>
                                        </p:tgtEl>
                                      </p:cBhvr>
                                    </p:animEffect>
                                    <p:anim calcmode="lin" valueType="num">
                                      <p:cBhvr>
                                        <p:cTn id="24" dur="1000" fill="hold"/>
                                        <p:tgtEl>
                                          <p:spTgt spid="3077"/>
                                        </p:tgtEl>
                                        <p:attrNameLst>
                                          <p:attrName>ppt_x</p:attrName>
                                        </p:attrNameLst>
                                      </p:cBhvr>
                                      <p:tavLst>
                                        <p:tav tm="0">
                                          <p:val>
                                            <p:strVal val="#ppt_x"/>
                                          </p:val>
                                        </p:tav>
                                        <p:tav tm="100000">
                                          <p:val>
                                            <p:strVal val="#ppt_x"/>
                                          </p:val>
                                        </p:tav>
                                      </p:tavLst>
                                    </p:anim>
                                    <p:anim calcmode="lin" valueType="num">
                                      <p:cBhvr>
                                        <p:cTn id="25"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ldLvl="0" autoUpdateAnimBg="0"/>
      <p:bldP spid="3075" grpId="0" bldLvl="0" animBg="1" autoUpdateAnimBg="0"/>
      <p:bldP spid="3076" grpId="0" bldLvl="0" animBg="1" autoUpdateAnimBg="0"/>
      <p:bldP spid="3077"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a:ext>
            </a:extLst>
          </a:blip>
          <a:srcRect/>
          <a:stretch>
            <a:fillRect/>
          </a:stretch>
        </p:blipFill>
        <p:spPr bwMode="auto">
          <a:xfrm>
            <a:off x="1590161" y="1367884"/>
            <a:ext cx="2622183" cy="262263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71102" y="1111382"/>
            <a:ext cx="2973129" cy="29736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808252" y="3875312"/>
            <a:ext cx="3119384" cy="671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zh-CN" sz="3199" dirty="0" smtClean="0">
                <a:solidFill>
                  <a:srgbClr val="1B2153"/>
                </a:solidFill>
                <a:latin typeface="微软雅黑" panose="020B0503020204020204" pitchFamily="34" charset="-122"/>
                <a:ea typeface="微软雅黑" panose="020B0503020204020204" pitchFamily="34" charset="-122"/>
                <a:cs typeface="+mn-ea"/>
              </a:rPr>
              <a:t>精简报送</a:t>
            </a:r>
            <a:r>
              <a:rPr lang="zh-CN" altLang="zh-CN" sz="3199" dirty="0">
                <a:solidFill>
                  <a:srgbClr val="1B2153"/>
                </a:solidFill>
                <a:latin typeface="微软雅黑" panose="020B0503020204020204" pitchFamily="34" charset="-122"/>
                <a:ea typeface="微软雅黑" panose="020B0503020204020204" pitchFamily="34" charset="-122"/>
                <a:cs typeface="+mn-ea"/>
              </a:rPr>
              <a:t>资料</a:t>
            </a:r>
            <a:endParaRPr lang="zh-CN" altLang="en-US" sz="3199" dirty="0">
              <a:solidFill>
                <a:srgbClr val="1B2153"/>
              </a:solidFill>
              <a:latin typeface="微软雅黑" panose="020B0503020204020204" pitchFamily="34" charset="-122"/>
              <a:ea typeface="微软雅黑" panose="020B0503020204020204" pitchFamily="34" charset="-122"/>
              <a:cs typeface="+mn-ea"/>
              <a:sym typeface="+mn-lt"/>
            </a:endParaRPr>
          </a:p>
        </p:txBody>
      </p:sp>
      <p:grpSp>
        <p:nvGrpSpPr>
          <p:cNvPr id="2" name="组合 124"/>
          <p:cNvGrpSpPr/>
          <p:nvPr/>
        </p:nvGrpSpPr>
        <p:grpSpPr>
          <a:xfrm>
            <a:off x="8379170" y="5684556"/>
            <a:ext cx="1367609" cy="1367846"/>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4" name="组合 130"/>
          <p:cNvGrpSpPr/>
          <p:nvPr/>
        </p:nvGrpSpPr>
        <p:grpSpPr>
          <a:xfrm>
            <a:off x="7248563" y="6560324"/>
            <a:ext cx="995690" cy="995863"/>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5" name="组合 133"/>
          <p:cNvGrpSpPr/>
          <p:nvPr/>
        </p:nvGrpSpPr>
        <p:grpSpPr>
          <a:xfrm>
            <a:off x="10343741" y="6307229"/>
            <a:ext cx="720935" cy="72106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6" name="组合 136"/>
          <p:cNvGrpSpPr/>
          <p:nvPr/>
        </p:nvGrpSpPr>
        <p:grpSpPr>
          <a:xfrm>
            <a:off x="1023488" y="6718580"/>
            <a:ext cx="784764" cy="784900"/>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7" name="组合 139"/>
          <p:cNvGrpSpPr/>
          <p:nvPr/>
        </p:nvGrpSpPr>
        <p:grpSpPr>
          <a:xfrm>
            <a:off x="5283593" y="6037942"/>
            <a:ext cx="336492" cy="33655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8" name="组合 142"/>
          <p:cNvGrpSpPr/>
          <p:nvPr/>
        </p:nvGrpSpPr>
        <p:grpSpPr>
          <a:xfrm>
            <a:off x="4242245" y="5767623"/>
            <a:ext cx="705093" cy="705216"/>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9" name="组合 145"/>
          <p:cNvGrpSpPr/>
          <p:nvPr/>
        </p:nvGrpSpPr>
        <p:grpSpPr>
          <a:xfrm>
            <a:off x="11283711" y="5107311"/>
            <a:ext cx="1392842" cy="139308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10" name="组合 148"/>
          <p:cNvGrpSpPr/>
          <p:nvPr/>
        </p:nvGrpSpPr>
        <p:grpSpPr>
          <a:xfrm>
            <a:off x="5892902" y="5765079"/>
            <a:ext cx="297296" cy="297348"/>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51"/>
          <p:cNvGrpSpPr/>
          <p:nvPr/>
        </p:nvGrpSpPr>
        <p:grpSpPr>
          <a:xfrm>
            <a:off x="2591932" y="6272926"/>
            <a:ext cx="1283039" cy="1283261"/>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54"/>
          <p:cNvGrpSpPr/>
          <p:nvPr/>
        </p:nvGrpSpPr>
        <p:grpSpPr>
          <a:xfrm>
            <a:off x="1701615" y="6140299"/>
            <a:ext cx="693255" cy="693375"/>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3" name="组合 157"/>
          <p:cNvGrpSpPr/>
          <p:nvPr/>
        </p:nvGrpSpPr>
        <p:grpSpPr>
          <a:xfrm>
            <a:off x="389865" y="6560322"/>
            <a:ext cx="422299" cy="422372"/>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60"/>
          <p:cNvGrpSpPr/>
          <p:nvPr/>
        </p:nvGrpSpPr>
        <p:grpSpPr>
          <a:xfrm>
            <a:off x="158025" y="6315987"/>
            <a:ext cx="211148" cy="211185"/>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cxnSp>
        <p:nvCxnSpPr>
          <p:cNvPr id="164" name="直接连接符 163"/>
          <p:cNvCxnSpPr>
            <a:stCxn id="166" idx="4"/>
            <a:endCxn id="180" idx="4"/>
          </p:cNvCxnSpPr>
          <p:nvPr/>
        </p:nvCxnSpPr>
        <p:spPr>
          <a:xfrm flipH="1">
            <a:off x="5181924" y="1656278"/>
            <a:ext cx="1957" cy="275468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087916" y="1464316"/>
            <a:ext cx="191929" cy="191962"/>
            <a:chOff x="4971660" y="1569718"/>
            <a:chExt cx="144016" cy="144016"/>
          </a:xfrm>
          <a:solidFill>
            <a:srgbClr val="1B2153"/>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71"/>
          <p:cNvGrpSpPr/>
          <p:nvPr/>
        </p:nvGrpSpPr>
        <p:grpSpPr>
          <a:xfrm>
            <a:off x="5082204" y="2864374"/>
            <a:ext cx="191929" cy="191962"/>
            <a:chOff x="4971660" y="1569718"/>
            <a:chExt cx="144016" cy="144016"/>
          </a:xfrm>
          <a:solidFill>
            <a:srgbClr val="1B2153"/>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77"/>
          <p:cNvGrpSpPr/>
          <p:nvPr/>
        </p:nvGrpSpPr>
        <p:grpSpPr>
          <a:xfrm>
            <a:off x="5085959" y="4264432"/>
            <a:ext cx="191929" cy="191962"/>
            <a:chOff x="4971660" y="1569718"/>
            <a:chExt cx="144016" cy="144016"/>
          </a:xfrm>
          <a:solidFill>
            <a:srgbClr val="1B2153"/>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87" name="TextBox 186"/>
          <p:cNvSpPr txBox="1"/>
          <p:nvPr/>
        </p:nvSpPr>
        <p:spPr>
          <a:xfrm>
            <a:off x="5612741" y="1237153"/>
            <a:ext cx="5891186" cy="707844"/>
          </a:xfrm>
          <a:prstGeom prst="rect">
            <a:avLst/>
          </a:prstGeom>
          <a:noFill/>
        </p:spPr>
        <p:txBody>
          <a:bodyPr wrap="square" lIns="91400" tIns="45699" rIns="91400" bIns="45699" rtlCol="0">
            <a:spAutoFit/>
          </a:bodyPr>
          <a:lstStyle/>
          <a:p>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纳税人</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办理委托出口货物退（免）税申报时，停止报送代理出口协议副本、复印件</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092750" y="1924542"/>
            <a:ext cx="651718" cy="1569212"/>
          </a:xfrm>
          <a:prstGeom prst="rect">
            <a:avLst/>
          </a:prstGeom>
          <a:noFill/>
        </p:spPr>
        <p:txBody>
          <a:bodyPr wrap="square" rtlCol="0">
            <a:spAutoFit/>
          </a:bodyPr>
          <a:lstStyle/>
          <a:p>
            <a:pPr algn="ctr"/>
            <a:r>
              <a:rPr lang="en-US" altLang="zh-CN" sz="9597" b="1" dirty="0">
                <a:ln w="18415" cmpd="sng">
                  <a:solidFill>
                    <a:srgbClr val="FFFFFF"/>
                  </a:solidFill>
                  <a:prstDash val="solid"/>
                </a:ln>
                <a:solidFill>
                  <a:srgbClr val="1B2153"/>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rPr>
              <a:t>4</a:t>
            </a:r>
            <a:endParaRPr lang="zh-CN" altLang="en-US" sz="9597" b="1" dirty="0">
              <a:ln w="18415" cmpd="sng">
                <a:solidFill>
                  <a:srgbClr val="FFFFFF"/>
                </a:solidFill>
                <a:prstDash val="solid"/>
              </a:ln>
              <a:solidFill>
                <a:srgbClr val="1B2153"/>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endParaRPr>
          </a:p>
        </p:txBody>
      </p:sp>
      <p:sp>
        <p:nvSpPr>
          <p:cNvPr id="73"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67" name="TextBox 186"/>
          <p:cNvSpPr txBox="1"/>
          <p:nvPr/>
        </p:nvSpPr>
        <p:spPr>
          <a:xfrm>
            <a:off x="5620085" y="2298657"/>
            <a:ext cx="5891186" cy="1323397"/>
          </a:xfrm>
          <a:prstGeom prst="rect">
            <a:avLst/>
          </a:prstGeom>
          <a:noFill/>
        </p:spPr>
        <p:txBody>
          <a:bodyPr wrap="square" lIns="91400" tIns="45699" rIns="91400" bIns="45699" rtlCol="0">
            <a:spAutoFit/>
          </a:bodyPr>
          <a:lstStyle/>
          <a:p>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纳税人办理融资租赁货物出口退（免）税备案和申报时，停止报送融资租赁合同原件，改为报送融资租赁合同复印件（复印件上应注明“与原件一致”并加盖企业印章</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68" name="TextBox 186"/>
          <p:cNvSpPr txBox="1"/>
          <p:nvPr/>
        </p:nvSpPr>
        <p:spPr>
          <a:xfrm>
            <a:off x="5612741" y="3925506"/>
            <a:ext cx="5891186" cy="1015620"/>
          </a:xfrm>
          <a:prstGeom prst="rect">
            <a:avLst/>
          </a:prstGeom>
          <a:noFill/>
        </p:spPr>
        <p:txBody>
          <a:bodyPr wrap="square" lIns="91400" tIns="45699" rIns="91400" bIns="45699" rtlCol="0">
            <a:spAutoFit/>
          </a:bodyPr>
          <a:lstStyle/>
          <a:p>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纳税人办理来料加工委托加工出口货物的免税核销手续时，停止报送加工企业开具的加工费普通发票原件及复印件。</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127"/>
          <p:cNvGrpSpPr/>
          <p:nvPr/>
        </p:nvGrpSpPr>
        <p:grpSpPr>
          <a:xfrm>
            <a:off x="6343948" y="6140296"/>
            <a:ext cx="717580" cy="71770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18588902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wipe(left)">
                                      <p:cBhvr>
                                        <p:cTn id="20" dur="600"/>
                                        <p:tgtEl>
                                          <p:spTgt spid="123"/>
                                        </p:tgtEl>
                                      </p:cBhvr>
                                    </p:animEffect>
                                  </p:childTnLst>
                                </p:cTn>
                              </p:par>
                              <p:par>
                                <p:cTn id="21" presetID="16" presetClass="entr" presetSubtype="42" fill="hold" nodeType="with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barn(outHorizontal)">
                                      <p:cBhvr>
                                        <p:cTn id="23" dur="500"/>
                                        <p:tgtEl>
                                          <p:spTgt spid="164"/>
                                        </p:tgtEl>
                                      </p:cBhvr>
                                    </p:animEffect>
                                  </p:childTnLst>
                                </p:cTn>
                              </p:par>
                              <p:par>
                                <p:cTn id="24" presetID="23" presetClass="entr" presetSubtype="32"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strVal val="4*#ppt_w"/>
                                          </p:val>
                                        </p:tav>
                                        <p:tav tm="100000">
                                          <p:val>
                                            <p:strVal val="#ppt_w"/>
                                          </p:val>
                                        </p:tav>
                                      </p:tavLst>
                                    </p:anim>
                                    <p:anim calcmode="lin" valueType="num">
                                      <p:cBhvr>
                                        <p:cTn id="27" dur="500" fill="hold"/>
                                        <p:tgtEl>
                                          <p:spTgt spid="15"/>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4*#ppt_w"/>
                                          </p:val>
                                        </p:tav>
                                        <p:tav tm="100000">
                                          <p:val>
                                            <p:strVal val="#ppt_w"/>
                                          </p:val>
                                        </p:tav>
                                      </p:tavLst>
                                    </p:anim>
                                    <p:anim calcmode="lin" valueType="num">
                                      <p:cBhvr>
                                        <p:cTn id="31" dur="500" fill="hold"/>
                                        <p:tgtEl>
                                          <p:spTgt spid="17"/>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4*#ppt_w"/>
                                          </p:val>
                                        </p:tav>
                                        <p:tav tm="100000">
                                          <p:val>
                                            <p:strVal val="#ppt_w"/>
                                          </p:val>
                                        </p:tav>
                                      </p:tavLst>
                                    </p:anim>
                                    <p:anim calcmode="lin" valueType="num">
                                      <p:cBhvr>
                                        <p:cTn id="35" dur="500" fill="hold"/>
                                        <p:tgtEl>
                                          <p:spTgt spid="19"/>
                                        </p:tgtEl>
                                        <p:attrNameLst>
                                          <p:attrName>ppt_h</p:attrName>
                                        </p:attrNameLst>
                                      </p:cBhvr>
                                      <p:tavLst>
                                        <p:tav tm="0">
                                          <p:val>
                                            <p:strVal val="4*#ppt_h"/>
                                          </p:val>
                                        </p:tav>
                                        <p:tav tm="100000">
                                          <p:val>
                                            <p:strVal val="#ppt_h"/>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187"/>
                                        </p:tgtEl>
                                        <p:attrNameLst>
                                          <p:attrName>style.visibility</p:attrName>
                                        </p:attrNameLst>
                                      </p:cBhvr>
                                      <p:to>
                                        <p:strVal val="visible"/>
                                      </p:to>
                                    </p:set>
                                    <p:animEffect transition="in" filter="wipe(left)">
                                      <p:cBhvr>
                                        <p:cTn id="38" dur="500"/>
                                        <p:tgtEl>
                                          <p:spTgt spid="18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left)">
                                      <p:cBhvr>
                                        <p:cTn id="41" dur="500"/>
                                        <p:tgtEl>
                                          <p:spTgt spid="6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left)">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87" grpId="0"/>
      <p:bldP spid="72"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a:ext>
            </a:extLst>
          </a:blip>
          <a:srcRect/>
          <a:stretch>
            <a:fillRect/>
          </a:stretch>
        </p:blipFill>
        <p:spPr bwMode="auto">
          <a:xfrm>
            <a:off x="1590161" y="1367884"/>
            <a:ext cx="2622183" cy="262263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71102" y="1111382"/>
            <a:ext cx="2973129" cy="29736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8379170" y="5684556"/>
            <a:ext cx="1367609" cy="1367846"/>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4" name="组合 130"/>
          <p:cNvGrpSpPr/>
          <p:nvPr/>
        </p:nvGrpSpPr>
        <p:grpSpPr>
          <a:xfrm>
            <a:off x="7248563" y="6560324"/>
            <a:ext cx="995690" cy="995863"/>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5" name="组合 133"/>
          <p:cNvGrpSpPr/>
          <p:nvPr/>
        </p:nvGrpSpPr>
        <p:grpSpPr>
          <a:xfrm>
            <a:off x="10343741" y="6307229"/>
            <a:ext cx="720935" cy="72106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6" name="组合 136"/>
          <p:cNvGrpSpPr/>
          <p:nvPr/>
        </p:nvGrpSpPr>
        <p:grpSpPr>
          <a:xfrm>
            <a:off x="1023488" y="6718580"/>
            <a:ext cx="784764" cy="784900"/>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7" name="组合 139"/>
          <p:cNvGrpSpPr/>
          <p:nvPr/>
        </p:nvGrpSpPr>
        <p:grpSpPr>
          <a:xfrm>
            <a:off x="5283593" y="6037942"/>
            <a:ext cx="336492" cy="33655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8" name="组合 142"/>
          <p:cNvGrpSpPr/>
          <p:nvPr/>
        </p:nvGrpSpPr>
        <p:grpSpPr>
          <a:xfrm>
            <a:off x="4242245" y="5767623"/>
            <a:ext cx="705093" cy="705216"/>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9" name="组合 145"/>
          <p:cNvGrpSpPr/>
          <p:nvPr/>
        </p:nvGrpSpPr>
        <p:grpSpPr>
          <a:xfrm>
            <a:off x="11283711" y="5107311"/>
            <a:ext cx="1392842" cy="139308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10" name="组合 148"/>
          <p:cNvGrpSpPr/>
          <p:nvPr/>
        </p:nvGrpSpPr>
        <p:grpSpPr>
          <a:xfrm>
            <a:off x="5892902" y="5765079"/>
            <a:ext cx="297296" cy="297348"/>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51"/>
          <p:cNvGrpSpPr/>
          <p:nvPr/>
        </p:nvGrpSpPr>
        <p:grpSpPr>
          <a:xfrm>
            <a:off x="2591932" y="6272926"/>
            <a:ext cx="1283039" cy="1283261"/>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solidFill>
              <a:srgbClr val="1B2153"/>
            </a:soli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2399"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54"/>
          <p:cNvGrpSpPr/>
          <p:nvPr/>
        </p:nvGrpSpPr>
        <p:grpSpPr>
          <a:xfrm>
            <a:off x="1701615" y="6140299"/>
            <a:ext cx="693255" cy="693375"/>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3" name="组合 157"/>
          <p:cNvGrpSpPr/>
          <p:nvPr/>
        </p:nvGrpSpPr>
        <p:grpSpPr>
          <a:xfrm>
            <a:off x="389865" y="6560322"/>
            <a:ext cx="422299" cy="422372"/>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60"/>
          <p:cNvGrpSpPr/>
          <p:nvPr/>
        </p:nvGrpSpPr>
        <p:grpSpPr>
          <a:xfrm>
            <a:off x="158025" y="6315987"/>
            <a:ext cx="211148" cy="211185"/>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cxnSp>
        <p:nvCxnSpPr>
          <p:cNvPr id="164" name="直接连接符 163"/>
          <p:cNvCxnSpPr>
            <a:stCxn id="166" idx="4"/>
            <a:endCxn id="183" idx="4"/>
          </p:cNvCxnSpPr>
          <p:nvPr/>
        </p:nvCxnSpPr>
        <p:spPr>
          <a:xfrm>
            <a:off x="5183881" y="1656278"/>
            <a:ext cx="0" cy="302220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087916" y="1464316"/>
            <a:ext cx="191929" cy="191962"/>
            <a:chOff x="4971660" y="1569718"/>
            <a:chExt cx="144016" cy="144016"/>
          </a:xfrm>
          <a:solidFill>
            <a:srgbClr val="1B2153"/>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71"/>
          <p:cNvGrpSpPr/>
          <p:nvPr/>
        </p:nvGrpSpPr>
        <p:grpSpPr>
          <a:xfrm>
            <a:off x="5087916" y="2524759"/>
            <a:ext cx="191929" cy="191962"/>
            <a:chOff x="4971660" y="1569718"/>
            <a:chExt cx="144016" cy="144016"/>
          </a:xfrm>
          <a:solidFill>
            <a:srgbClr val="1B2153"/>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77"/>
          <p:cNvGrpSpPr/>
          <p:nvPr/>
        </p:nvGrpSpPr>
        <p:grpSpPr>
          <a:xfrm>
            <a:off x="5087916" y="3585202"/>
            <a:ext cx="191929" cy="191962"/>
            <a:chOff x="4971660" y="1569718"/>
            <a:chExt cx="144016" cy="144016"/>
          </a:xfrm>
          <a:solidFill>
            <a:srgbClr val="1B2153"/>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80"/>
          <p:cNvGrpSpPr/>
          <p:nvPr/>
        </p:nvGrpSpPr>
        <p:grpSpPr>
          <a:xfrm>
            <a:off x="5087916" y="4531952"/>
            <a:ext cx="191929" cy="191962"/>
            <a:chOff x="4971660" y="1569718"/>
            <a:chExt cx="144016" cy="144016"/>
          </a:xfrm>
          <a:solidFill>
            <a:srgbClr val="1B2153"/>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87" name="TextBox 186"/>
          <p:cNvSpPr txBox="1"/>
          <p:nvPr/>
        </p:nvSpPr>
        <p:spPr>
          <a:xfrm>
            <a:off x="5612741" y="1237153"/>
            <a:ext cx="5891186" cy="707844"/>
          </a:xfrm>
          <a:prstGeom prst="rect">
            <a:avLst/>
          </a:prstGeom>
          <a:noFill/>
        </p:spPr>
        <p:txBody>
          <a:bodyPr wrap="square" lIns="91400" tIns="45699" rIns="91400" bIns="45699" rtlCol="0">
            <a:spAutoFit/>
          </a:bodyPr>
          <a:lstStyle/>
          <a:p>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纳税人</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申请开具《代理出口货物证明》时，停止报送代理出口协议原件。</a:t>
            </a:r>
          </a:p>
        </p:txBody>
      </p:sp>
      <p:sp>
        <p:nvSpPr>
          <p:cNvPr id="72" name="TextBox 71"/>
          <p:cNvSpPr txBox="1"/>
          <p:nvPr/>
        </p:nvSpPr>
        <p:spPr>
          <a:xfrm>
            <a:off x="3092750" y="1924542"/>
            <a:ext cx="651718" cy="1569212"/>
          </a:xfrm>
          <a:prstGeom prst="rect">
            <a:avLst/>
          </a:prstGeom>
          <a:noFill/>
        </p:spPr>
        <p:txBody>
          <a:bodyPr wrap="square" rtlCol="0">
            <a:spAutoFit/>
          </a:bodyPr>
          <a:lstStyle/>
          <a:p>
            <a:pPr algn="ctr"/>
            <a:r>
              <a:rPr lang="en-US" altLang="zh-CN" sz="9597" b="1" dirty="0">
                <a:ln w="18415" cmpd="sng">
                  <a:solidFill>
                    <a:srgbClr val="FFFFFF"/>
                  </a:solidFill>
                  <a:prstDash val="solid"/>
                </a:ln>
                <a:solidFill>
                  <a:srgbClr val="1B2153"/>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rPr>
              <a:t>4</a:t>
            </a:r>
            <a:endParaRPr lang="zh-CN" altLang="en-US" sz="9597" b="1" dirty="0">
              <a:ln w="18415" cmpd="sng">
                <a:solidFill>
                  <a:srgbClr val="FFFFFF"/>
                </a:solidFill>
                <a:prstDash val="solid"/>
              </a:ln>
              <a:solidFill>
                <a:srgbClr val="1B2153"/>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endParaRPr>
          </a:p>
        </p:txBody>
      </p:sp>
      <p:sp>
        <p:nvSpPr>
          <p:cNvPr id="67" name="TextBox 186"/>
          <p:cNvSpPr txBox="1"/>
          <p:nvPr/>
        </p:nvSpPr>
        <p:spPr>
          <a:xfrm>
            <a:off x="5612741" y="2179237"/>
            <a:ext cx="5891186" cy="707844"/>
          </a:xfrm>
          <a:prstGeom prst="rect">
            <a:avLst/>
          </a:prstGeom>
          <a:noFill/>
        </p:spPr>
        <p:txBody>
          <a:bodyPr wrap="square" lIns="91400" tIns="45699" rIns="91400" bIns="45699" rtlCol="0">
            <a:spAutoFit/>
          </a:bodyPr>
          <a:lstStyle/>
          <a:p>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纳税人申请开具《代理进口货物证明》时，停止报送加工贸易手册原件、代理进口协议原件。</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68" name="TextBox 186"/>
          <p:cNvSpPr txBox="1"/>
          <p:nvPr/>
        </p:nvSpPr>
        <p:spPr>
          <a:xfrm>
            <a:off x="5597612" y="3299482"/>
            <a:ext cx="5891186" cy="707844"/>
          </a:xfrm>
          <a:prstGeom prst="rect">
            <a:avLst/>
          </a:prstGeom>
          <a:noFill/>
        </p:spPr>
        <p:txBody>
          <a:bodyPr wrap="square" lIns="91400" tIns="45699" rIns="91400" bIns="45699" rtlCol="0">
            <a:spAutoFit/>
          </a:bodyPr>
          <a:lstStyle/>
          <a:p>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纳税人申请开具《来料加工免税证明》时，停止报送加工费普通发票原件、进口货物报关单原件。</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70" name="TextBox 186"/>
          <p:cNvSpPr txBox="1"/>
          <p:nvPr/>
        </p:nvSpPr>
        <p:spPr>
          <a:xfrm>
            <a:off x="5567312" y="4438850"/>
            <a:ext cx="5891186" cy="707844"/>
          </a:xfrm>
          <a:prstGeom prst="rect">
            <a:avLst/>
          </a:prstGeom>
          <a:noFill/>
        </p:spPr>
        <p:txBody>
          <a:bodyPr wrap="square" lIns="91400" tIns="45699" rIns="91400" bIns="45699" rtlCol="0">
            <a:spAutoFit/>
          </a:bodyPr>
          <a:lstStyle/>
          <a:p>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纳税人申请开具《出口货物转内销证明》时，停止报送《出口货物已补税</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未退税证明》原件及</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复印件</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63"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grpSp>
        <p:nvGrpSpPr>
          <p:cNvPr id="3" name="组合 127"/>
          <p:cNvGrpSpPr/>
          <p:nvPr/>
        </p:nvGrpSpPr>
        <p:grpSpPr>
          <a:xfrm>
            <a:off x="6343948" y="6140296"/>
            <a:ext cx="717580" cy="71770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804" eaLnBrk="1" fontAlgn="auto" hangingPunct="1">
                <a:spcBef>
                  <a:spcPts val="0"/>
                </a:spcBef>
                <a:spcAft>
                  <a:spcPts val="0"/>
                </a:spcAft>
                <a:defRPr/>
              </a:pPr>
              <a:endParaRPr lang="zh-CN" altLang="en-US" sz="1599"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sp>
        <p:nvSpPr>
          <p:cNvPr id="64" name="Rectangle 4"/>
          <p:cNvSpPr txBox="1">
            <a:spLocks noChangeArrowheads="1"/>
          </p:cNvSpPr>
          <p:nvPr/>
        </p:nvSpPr>
        <p:spPr bwMode="auto">
          <a:xfrm>
            <a:off x="1808252" y="3875312"/>
            <a:ext cx="3119384" cy="671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zh-CN" sz="3199" dirty="0" smtClean="0">
                <a:solidFill>
                  <a:srgbClr val="1B2153"/>
                </a:solidFill>
                <a:latin typeface="微软雅黑" panose="020B0503020204020204" pitchFamily="34" charset="-122"/>
                <a:ea typeface="微软雅黑" panose="020B0503020204020204" pitchFamily="34" charset="-122"/>
                <a:cs typeface="+mn-ea"/>
              </a:rPr>
              <a:t>精简报送</a:t>
            </a:r>
            <a:r>
              <a:rPr lang="zh-CN" altLang="zh-CN" sz="3199" dirty="0">
                <a:solidFill>
                  <a:srgbClr val="1B2153"/>
                </a:solidFill>
                <a:latin typeface="微软雅黑" panose="020B0503020204020204" pitchFamily="34" charset="-122"/>
                <a:ea typeface="微软雅黑" panose="020B0503020204020204" pitchFamily="34" charset="-122"/>
                <a:cs typeface="+mn-ea"/>
              </a:rPr>
              <a:t>资料</a:t>
            </a:r>
            <a:endParaRPr lang="zh-CN" altLang="en-US" sz="3199" dirty="0">
              <a:solidFill>
                <a:srgbClr val="1B2153"/>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885978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par>
                          <p:cTn id="18" fill="hold">
                            <p:stCondLst>
                              <p:cond delay="500"/>
                            </p:stCondLst>
                            <p:childTnLst>
                              <p:par>
                                <p:cTn id="19" presetID="16" presetClass="entr" presetSubtype="42" fill="hold" nodeType="after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barn(outHorizontal)">
                                      <p:cBhvr>
                                        <p:cTn id="21" dur="500"/>
                                        <p:tgtEl>
                                          <p:spTgt spid="164"/>
                                        </p:tgtEl>
                                      </p:cBhvr>
                                    </p:animEffect>
                                  </p:childTnLst>
                                </p:cTn>
                              </p:par>
                            </p:childTnLst>
                          </p:cTn>
                        </p:par>
                        <p:par>
                          <p:cTn id="22" fill="hold">
                            <p:stCondLst>
                              <p:cond delay="1000"/>
                            </p:stCondLst>
                            <p:childTnLst>
                              <p:par>
                                <p:cTn id="23" presetID="23" presetClass="entr" presetSubtype="3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strVal val="4*#ppt_w"/>
                                          </p:val>
                                        </p:tav>
                                        <p:tav tm="100000">
                                          <p:val>
                                            <p:strVal val="#ppt_w"/>
                                          </p:val>
                                        </p:tav>
                                      </p:tavLst>
                                    </p:anim>
                                    <p:anim calcmode="lin" valueType="num">
                                      <p:cBhvr>
                                        <p:cTn id="26" dur="500" fill="hold"/>
                                        <p:tgtEl>
                                          <p:spTgt spid="15"/>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2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strVal val="4*#ppt_w"/>
                                          </p:val>
                                        </p:tav>
                                        <p:tav tm="100000">
                                          <p:val>
                                            <p:strVal val="#ppt_w"/>
                                          </p:val>
                                        </p:tav>
                                      </p:tavLst>
                                    </p:anim>
                                    <p:anim calcmode="lin" valueType="num">
                                      <p:cBhvr>
                                        <p:cTn id="30" dur="500" fill="hold"/>
                                        <p:tgtEl>
                                          <p:spTgt spid="17"/>
                                        </p:tgtEl>
                                        <p:attrNameLst>
                                          <p:attrName>ppt_h</p:attrName>
                                        </p:attrNameLst>
                                      </p:cBhvr>
                                      <p:tavLst>
                                        <p:tav tm="0">
                                          <p:val>
                                            <p:strVal val="4*#ppt_h"/>
                                          </p:val>
                                        </p:tav>
                                        <p:tav tm="100000">
                                          <p:val>
                                            <p:strVal val="#ppt_h"/>
                                          </p:val>
                                        </p:tav>
                                      </p:tavLst>
                                    </p:anim>
                                  </p:childTnLst>
                                </p:cTn>
                              </p:par>
                              <p:par>
                                <p:cTn id="31" presetID="23" presetClass="entr" presetSubtype="32" fill="hold" nodeType="withEffect">
                                  <p:stCondLst>
                                    <p:cond delay="2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strVal val="4*#ppt_w"/>
                                          </p:val>
                                        </p:tav>
                                        <p:tav tm="100000">
                                          <p:val>
                                            <p:strVal val="#ppt_w"/>
                                          </p:val>
                                        </p:tav>
                                      </p:tavLst>
                                    </p:anim>
                                    <p:anim calcmode="lin" valueType="num">
                                      <p:cBhvr>
                                        <p:cTn id="34" dur="500" fill="hold"/>
                                        <p:tgtEl>
                                          <p:spTgt spid="19"/>
                                        </p:tgtEl>
                                        <p:attrNameLst>
                                          <p:attrName>ppt_h</p:attrName>
                                        </p:attrNameLst>
                                      </p:cBhvr>
                                      <p:tavLst>
                                        <p:tav tm="0">
                                          <p:val>
                                            <p:strVal val="4*#ppt_h"/>
                                          </p:val>
                                        </p:tav>
                                        <p:tav tm="100000">
                                          <p:val>
                                            <p:strVal val="#ppt_h"/>
                                          </p:val>
                                        </p:tav>
                                      </p:tavLst>
                                    </p:anim>
                                  </p:childTnLst>
                                </p:cTn>
                              </p:par>
                              <p:par>
                                <p:cTn id="35" presetID="23" presetClass="entr" presetSubtype="32" fill="hold" nodeType="withEffect">
                                  <p:stCondLst>
                                    <p:cond delay="2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strVal val="4*#ppt_w"/>
                                          </p:val>
                                        </p:tav>
                                        <p:tav tm="100000">
                                          <p:val>
                                            <p:strVal val="#ppt_w"/>
                                          </p:val>
                                        </p:tav>
                                      </p:tavLst>
                                    </p:anim>
                                    <p:anim calcmode="lin" valueType="num">
                                      <p:cBhvr>
                                        <p:cTn id="38" dur="500" fill="hold"/>
                                        <p:tgtEl>
                                          <p:spTgt spid="20"/>
                                        </p:tgtEl>
                                        <p:attrNameLst>
                                          <p:attrName>ppt_h</p:attrName>
                                        </p:attrNameLst>
                                      </p:cBhvr>
                                      <p:tavLst>
                                        <p:tav tm="0">
                                          <p:val>
                                            <p:strVal val="4*#ppt_h"/>
                                          </p:val>
                                        </p:tav>
                                        <p:tav tm="100000">
                                          <p:val>
                                            <p:strVal val="#ppt_h"/>
                                          </p:val>
                                        </p:tav>
                                      </p:tavLst>
                                    </p:anim>
                                  </p:childTnLst>
                                </p:cTn>
                              </p:par>
                              <p:par>
                                <p:cTn id="39" presetID="22" presetClass="entr" presetSubtype="8" fill="hold" grpId="0" nodeType="withEffect">
                                  <p:stCondLst>
                                    <p:cond delay="200"/>
                                  </p:stCondLst>
                                  <p:childTnLst>
                                    <p:set>
                                      <p:cBhvr>
                                        <p:cTn id="40" dur="1" fill="hold">
                                          <p:stCondLst>
                                            <p:cond delay="0"/>
                                          </p:stCondLst>
                                        </p:cTn>
                                        <p:tgtEl>
                                          <p:spTgt spid="187"/>
                                        </p:tgtEl>
                                        <p:attrNameLst>
                                          <p:attrName>style.visibility</p:attrName>
                                        </p:attrNameLst>
                                      </p:cBhvr>
                                      <p:to>
                                        <p:strVal val="visible"/>
                                      </p:to>
                                    </p:set>
                                    <p:animEffect transition="in" filter="wipe(left)">
                                      <p:cBhvr>
                                        <p:cTn id="41" dur="500"/>
                                        <p:tgtEl>
                                          <p:spTgt spid="187"/>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500"/>
                                        <p:tgtEl>
                                          <p:spTgt spid="70"/>
                                        </p:tgtEl>
                                      </p:cBhvr>
                                    </p:animEffect>
                                  </p:childTnLst>
                                </p:cTn>
                              </p:par>
                              <p:par>
                                <p:cTn id="51" presetID="22" presetClass="entr" presetSubtype="8" fill="hold" grpId="0" nodeType="withEffect">
                                  <p:stCondLst>
                                    <p:cond delay="20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7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72" grpId="0"/>
      <p:bldP spid="67" grpId="0"/>
      <p:bldP spid="68" grpId="0"/>
      <p:bldP spid="70"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五、</a:t>
            </a:r>
            <a:r>
              <a:rPr lang="zh-CN" altLang="zh-CN" sz="3600" dirty="0">
                <a:solidFill>
                  <a:srgbClr val="000000"/>
                </a:solidFill>
                <a:latin typeface="微软雅黑" panose="020B0503020204020204" pitchFamily="34" charset="-122"/>
                <a:ea typeface="微软雅黑" panose="020B0503020204020204" pitchFamily="34" charset="-122"/>
              </a:rPr>
              <a:t>拓展出口退（免）税提醒服务</a:t>
            </a:r>
          </a:p>
        </p:txBody>
      </p:sp>
      <p:sp>
        <p:nvSpPr>
          <p:cNvPr id="135" name="Rectangle 42"/>
          <p:cNvSpPr>
            <a:spLocks noChangeArrowheads="1"/>
          </p:cNvSpPr>
          <p:nvPr/>
        </p:nvSpPr>
        <p:spPr bwMode="auto">
          <a:xfrm>
            <a:off x="5327958" y="1437423"/>
            <a:ext cx="5736456" cy="226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为</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便于纳税人及时了解出口退（免）税政策及管理要求的更新情况、出口退（免）税业务申报办理进度，税务机关为纳税人免费提供出口退（免）税政策更新、出口退税率文库升级、尚有未用于退（免）税申报的出口货物报关单、已办结出口退（免）税等提醒服务</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纳税人</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可</a:t>
            </a:r>
            <a:r>
              <a:rPr lang="zh-CN" altLang="zh-CN"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自行选择</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订阅提醒服务内容。</a:t>
            </a:r>
          </a:p>
          <a:p>
            <a:pPr>
              <a:spcBef>
                <a:spcPts val="1200"/>
              </a:spcBef>
            </a:pPr>
            <a:endPar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a:p>
            <a:endPar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pic>
        <p:nvPicPr>
          <p:cNvPr id="120" name="图片 12"/>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460" y="1590697"/>
            <a:ext cx="3312969" cy="29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49" descr="本本收集整理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805" y="4201647"/>
            <a:ext cx="2973387"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22" name="矩形 121"/>
          <p:cNvSpPr/>
          <p:nvPr/>
        </p:nvSpPr>
        <p:spPr>
          <a:xfrm>
            <a:off x="7988806" y="5634072"/>
            <a:ext cx="3070071" cy="458908"/>
          </a:xfrm>
          <a:prstGeom prst="rect">
            <a:avLst/>
          </a:prstGeom>
        </p:spPr>
        <p:txBody>
          <a:bodyPr wrap="none">
            <a:spAutoFit/>
          </a:bodyPr>
          <a:lstStyle/>
          <a:p>
            <a:pPr>
              <a:lnSpc>
                <a:spcPct val="150000"/>
              </a:lnSpc>
            </a:pPr>
            <a:r>
              <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rPr>
              <a:t>本条自</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2022</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rPr>
              <a:t>日起施行</a:t>
            </a:r>
            <a:endPar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348111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750"/>
                                        <p:tgtEl>
                                          <p:spTgt spid="1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500"/>
                                        <p:tgtEl>
                                          <p:spTgt spid="122"/>
                                        </p:tgtEl>
                                      </p:cBhvr>
                                    </p:animEffect>
                                  </p:childTnLst>
                                </p:cTn>
                              </p:par>
                              <p:par>
                                <p:cTn id="17" presetID="10" presetClass="entr" presetSubtype="0" fill="hold" nodeType="withEffect">
                                  <p:stCondLst>
                                    <p:cond delay="1250"/>
                                  </p:stCondLst>
                                  <p:childTnLst>
                                    <p:set>
                                      <p:cBhvr>
                                        <p:cTn id="18" dur="1" fill="hold">
                                          <p:stCondLst>
                                            <p:cond delay="0"/>
                                          </p:stCondLst>
                                        </p:cTn>
                                        <p:tgtEl>
                                          <p:spTgt spid="120"/>
                                        </p:tgtEl>
                                        <p:attrNameLst>
                                          <p:attrName>style.visibility</p:attrName>
                                        </p:attrNameLst>
                                      </p:cBhvr>
                                      <p:to>
                                        <p:strVal val="visible"/>
                                      </p:to>
                                    </p:set>
                                    <p:animEffect>
                                      <p:cBhvr>
                                        <p:cTn id="19" dur="500"/>
                                        <p:tgtEl>
                                          <p:spTgt spid="120"/>
                                        </p:tgtEl>
                                      </p:cBhvr>
                                    </p:animEffect>
                                  </p:childTnLst>
                                </p:cTn>
                              </p:par>
                              <p:par>
                                <p:cTn id="20" presetID="26" presetClass="emph" presetSubtype="0" fill="hold" nodeType="withEffect">
                                  <p:stCondLst>
                                    <p:cond delay="1000"/>
                                  </p:stCondLst>
                                  <p:childTnLst>
                                    <p:animEffect>
                                      <p:cBhvr>
                                        <p:cTn id="21" dur="500" tmFilter="0, 0; .2, .5; .8, .5; 1, 0"/>
                                        <p:tgtEl>
                                          <p:spTgt spid="120"/>
                                        </p:tgtEl>
                                      </p:cBhvr>
                                    </p:animEffect>
                                    <p:animScale>
                                      <p:cBhvr>
                                        <p:cTn id="22" dur="250" autoRev="1" fill="hold"/>
                                        <p:tgtEl>
                                          <p:spTgt spid="120"/>
                                        </p:tgtEl>
                                      </p:cBhvr>
                                      <p:by x="105000" y="105000"/>
                                    </p:animScale>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1000"/>
                                        <p:tgtEl>
                                          <p:spTgt spid="121"/>
                                        </p:tgtEl>
                                      </p:cBhvr>
                                    </p:animEffect>
                                    <p:anim calcmode="lin" valueType="num">
                                      <p:cBhvr>
                                        <p:cTn id="27" dur="1000" fill="hold"/>
                                        <p:tgtEl>
                                          <p:spTgt spid="121"/>
                                        </p:tgtEl>
                                        <p:attrNameLst>
                                          <p:attrName>ppt_x</p:attrName>
                                        </p:attrNameLst>
                                      </p:cBhvr>
                                      <p:tavLst>
                                        <p:tav tm="0">
                                          <p:val>
                                            <p:strVal val="#ppt_x"/>
                                          </p:val>
                                        </p:tav>
                                        <p:tav tm="100000">
                                          <p:val>
                                            <p:strVal val="#ppt_x"/>
                                          </p:val>
                                        </p:tav>
                                      </p:tavLst>
                                    </p:anim>
                                    <p:anim calcmode="lin" valueType="num">
                                      <p:cBhvr>
                                        <p:cTn id="28"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5" grpId="0" bldLvl="0" autoUpdateAnimBg="0"/>
      <p:bldP spid="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六、</a:t>
            </a:r>
            <a:r>
              <a:rPr lang="zh-CN" altLang="zh-CN" sz="3600" dirty="0">
                <a:solidFill>
                  <a:srgbClr val="000000"/>
                </a:solidFill>
                <a:latin typeface="微软雅黑" panose="020B0503020204020204" pitchFamily="34" charset="-122"/>
                <a:ea typeface="微软雅黑" panose="020B0503020204020204" pitchFamily="34" charset="-122"/>
              </a:rPr>
              <a:t>简化出口退（免）税办理流程</a:t>
            </a:r>
          </a:p>
        </p:txBody>
      </p:sp>
      <p:sp>
        <p:nvSpPr>
          <p:cNvPr id="135" name="Rectangle 42"/>
          <p:cNvSpPr>
            <a:spLocks noChangeArrowheads="1"/>
          </p:cNvSpPr>
          <p:nvPr/>
        </p:nvSpPr>
        <p:spPr bwMode="auto">
          <a:xfrm>
            <a:off x="955143" y="1412832"/>
            <a:ext cx="7675422"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ct val="150000"/>
              </a:lnSpc>
              <a:spcBef>
                <a:spcPts val="600"/>
              </a:spcBef>
            </a:pP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一）</a:t>
            </a:r>
            <a:r>
              <a:rPr lang="zh-CN" altLang="zh-CN"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简化</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外贸综合服务企业代办退税备案流程</a:t>
            </a:r>
          </a:p>
          <a:p>
            <a:pPr>
              <a:lnSpc>
                <a:spcPct val="150000"/>
              </a:lnSpc>
              <a:spcBef>
                <a:spcPts val="600"/>
              </a:spcBef>
            </a:pP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外贸综合服务企业在生产企业完成委托代办退税备案后，即可为该生产企业申报代办退税，</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无需先行办理代办退税备案</a:t>
            </a:r>
          </a:p>
          <a:p>
            <a:pPr>
              <a:lnSpc>
                <a:spcPct val="150000"/>
              </a:lnSpc>
              <a:spcBef>
                <a:spcPts val="600"/>
              </a:spcBef>
            </a:pP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2.</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外贸综合服务企业原来在代办退税备案环节，需报送的代办退税风险管控制度，改为企业</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留存备查</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a:t>
            </a:r>
            <a:endPar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pic>
        <p:nvPicPr>
          <p:cNvPr id="117" name="图片 19"/>
          <p:cNvPicPr preferRelativeResize="0">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08374" y="4005048"/>
            <a:ext cx="2400454"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64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750"/>
                                        <p:tgtEl>
                                          <p:spTgt spid="135"/>
                                        </p:tgtEl>
                                      </p:cBhvr>
                                    </p:animEffect>
                                  </p:childTnLst>
                                </p:cTn>
                              </p:par>
                              <p:par>
                                <p:cTn id="14" presetID="10"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p:cBhvr>
                                        <p:cTn id="1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5"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六、</a:t>
            </a:r>
            <a:r>
              <a:rPr lang="zh-CN" altLang="zh-CN" sz="3600" dirty="0">
                <a:solidFill>
                  <a:srgbClr val="000000"/>
                </a:solidFill>
                <a:latin typeface="微软雅黑" panose="020B0503020204020204" pitchFamily="34" charset="-122"/>
                <a:ea typeface="微软雅黑" panose="020B0503020204020204" pitchFamily="34" charset="-122"/>
              </a:rPr>
              <a:t>简化出口退（免）税办理流程</a:t>
            </a:r>
          </a:p>
        </p:txBody>
      </p:sp>
      <p:sp>
        <p:nvSpPr>
          <p:cNvPr id="135" name="Rectangle 42"/>
          <p:cNvSpPr>
            <a:spLocks noChangeArrowheads="1"/>
          </p:cNvSpPr>
          <p:nvPr/>
        </p:nvSpPr>
        <p:spPr bwMode="auto">
          <a:xfrm>
            <a:off x="983574" y="1340826"/>
            <a:ext cx="10325621"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二）推行出口退（免）税实地核查</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容缺办理</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nvGrpSpPr>
          <p:cNvPr id="117" name="Group 29"/>
          <p:cNvGrpSpPr>
            <a:grpSpLocks/>
          </p:cNvGrpSpPr>
          <p:nvPr/>
        </p:nvGrpSpPr>
        <p:grpSpPr bwMode="auto">
          <a:xfrm>
            <a:off x="2159000" y="3414663"/>
            <a:ext cx="8129588" cy="1441450"/>
            <a:chOff x="0" y="0"/>
            <a:chExt cx="2177" cy="817"/>
          </a:xfrm>
        </p:grpSpPr>
        <p:sp>
          <p:nvSpPr>
            <p:cNvPr id="118" name="Freeform 30"/>
            <p:cNvSpPr>
              <a:spLocks/>
            </p:cNvSpPr>
            <p:nvPr/>
          </p:nvSpPr>
          <p:spPr bwMode="auto">
            <a:xfrm>
              <a:off x="726" y="409"/>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25400" cap="flat" cmpd="sng">
              <a:solidFill>
                <a:srgbClr val="9E9E9E"/>
              </a:solidFill>
              <a:bevel/>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9" name="Freeform 31"/>
            <p:cNvSpPr>
              <a:spLocks/>
            </p:cNvSpPr>
            <p:nvPr/>
          </p:nvSpPr>
          <p:spPr bwMode="auto">
            <a:xfrm>
              <a:off x="1451" y="0"/>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25400" cap="flat" cmpd="sng">
              <a:solidFill>
                <a:srgbClr val="9E9E9E"/>
              </a:solidFill>
              <a:bevel/>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20" name="Line 34"/>
            <p:cNvSpPr>
              <a:spLocks noChangeShapeType="1"/>
            </p:cNvSpPr>
            <p:nvPr/>
          </p:nvSpPr>
          <p:spPr bwMode="auto">
            <a:xfrm flipH="1">
              <a:off x="0" y="817"/>
              <a:ext cx="726" cy="1"/>
            </a:xfrm>
            <a:prstGeom prst="line">
              <a:avLst/>
            </a:prstGeom>
            <a:noFill/>
            <a:ln w="25400">
              <a:solidFill>
                <a:srgbClr val="9E9E9E"/>
              </a:solidFill>
              <a:bevel/>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21" name="Group 4"/>
          <p:cNvGrpSpPr>
            <a:grpSpLocks/>
          </p:cNvGrpSpPr>
          <p:nvPr/>
        </p:nvGrpSpPr>
        <p:grpSpPr bwMode="auto">
          <a:xfrm>
            <a:off x="7821822" y="1844868"/>
            <a:ext cx="576263" cy="1349375"/>
            <a:chOff x="0" y="0"/>
            <a:chExt cx="503" cy="1178"/>
          </a:xfrm>
        </p:grpSpPr>
        <p:sp>
          <p:nvSpPr>
            <p:cNvPr id="122" name="Freeform 5"/>
            <p:cNvSpPr>
              <a:spLocks noChangeArrowheads="1"/>
            </p:cNvSpPr>
            <p:nvPr/>
          </p:nvSpPr>
          <p:spPr bwMode="auto">
            <a:xfrm>
              <a:off x="0" y="206"/>
              <a:ext cx="503" cy="972"/>
            </a:xfrm>
            <a:custGeom>
              <a:avLst/>
              <a:gdLst>
                <a:gd name="T0" fmla="*/ 237860264 w 35"/>
                <a:gd name="T1" fmla="*/ 0 h 71"/>
                <a:gd name="T2" fmla="*/ 79088961 w 35"/>
                <a:gd name="T3" fmla="*/ 0 h 71"/>
                <a:gd name="T4" fmla="*/ 0 w 35"/>
                <a:gd name="T5" fmla="*/ 46156282 h 71"/>
                <a:gd name="T6" fmla="*/ 0 w 35"/>
                <a:gd name="T7" fmla="*/ 46156282 h 71"/>
                <a:gd name="T8" fmla="*/ 0 w 35"/>
                <a:gd name="T9" fmla="*/ 52899279 h 71"/>
                <a:gd name="T10" fmla="*/ 0 w 35"/>
                <a:gd name="T11" fmla="*/ 210616738 h 71"/>
                <a:gd name="T12" fmla="*/ 26363955 w 35"/>
                <a:gd name="T13" fmla="*/ 230358058 h 71"/>
                <a:gd name="T14" fmla="*/ 52725006 w 35"/>
                <a:gd name="T15" fmla="*/ 210616738 h 71"/>
                <a:gd name="T16" fmla="*/ 52725006 w 35"/>
                <a:gd name="T17" fmla="*/ 72607236 h 71"/>
                <a:gd name="T18" fmla="*/ 70513716 w 35"/>
                <a:gd name="T19" fmla="*/ 72607236 h 71"/>
                <a:gd name="T20" fmla="*/ 70513716 w 35"/>
                <a:gd name="T21" fmla="*/ 203907105 h 71"/>
                <a:gd name="T22" fmla="*/ 79088961 w 35"/>
                <a:gd name="T23" fmla="*/ 210616738 h 71"/>
                <a:gd name="T24" fmla="*/ 79088961 w 35"/>
                <a:gd name="T25" fmla="*/ 440974797 h 71"/>
                <a:gd name="T26" fmla="*/ 114621757 w 35"/>
                <a:gd name="T27" fmla="*/ 467425559 h 71"/>
                <a:gd name="T28" fmla="*/ 149602461 w 35"/>
                <a:gd name="T29" fmla="*/ 440974797 h 71"/>
                <a:gd name="T30" fmla="*/ 149602461 w 35"/>
                <a:gd name="T31" fmla="*/ 237067692 h 71"/>
                <a:gd name="T32" fmla="*/ 167346763 w 35"/>
                <a:gd name="T33" fmla="*/ 237067692 h 71"/>
                <a:gd name="T34" fmla="*/ 167346763 w 35"/>
                <a:gd name="T35" fmla="*/ 440974797 h 71"/>
                <a:gd name="T36" fmla="*/ 202924169 w 35"/>
                <a:gd name="T37" fmla="*/ 467425559 h 71"/>
                <a:gd name="T38" fmla="*/ 237860264 w 35"/>
                <a:gd name="T39" fmla="*/ 440974797 h 71"/>
                <a:gd name="T40" fmla="*/ 237860264 w 35"/>
                <a:gd name="T41" fmla="*/ 203907105 h 71"/>
                <a:gd name="T42" fmla="*/ 237860264 w 35"/>
                <a:gd name="T43" fmla="*/ 203907105 h 71"/>
                <a:gd name="T44" fmla="*/ 237860264 w 35"/>
                <a:gd name="T45" fmla="*/ 72607236 h 71"/>
                <a:gd name="T46" fmla="*/ 255648974 w 35"/>
                <a:gd name="T47" fmla="*/ 72607236 h 71"/>
                <a:gd name="T48" fmla="*/ 255648974 w 35"/>
                <a:gd name="T49" fmla="*/ 210616738 h 71"/>
                <a:gd name="T50" fmla="*/ 282012914 w 35"/>
                <a:gd name="T51" fmla="*/ 230358058 h 71"/>
                <a:gd name="T52" fmla="*/ 308373980 w 35"/>
                <a:gd name="T53" fmla="*/ 210616738 h 71"/>
                <a:gd name="T54" fmla="*/ 308373980 w 35"/>
                <a:gd name="T55" fmla="*/ 52899279 h 71"/>
                <a:gd name="T56" fmla="*/ 308373980 w 35"/>
                <a:gd name="T57" fmla="*/ 46156282 h 71"/>
                <a:gd name="T58" fmla="*/ 308373980 w 35"/>
                <a:gd name="T59" fmla="*/ 46156282 h 71"/>
                <a:gd name="T60" fmla="*/ 237860264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1B2153"/>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123" name="Oval 6"/>
            <p:cNvSpPr>
              <a:spLocks noChangeArrowheads="1"/>
            </p:cNvSpPr>
            <p:nvPr/>
          </p:nvSpPr>
          <p:spPr bwMode="auto">
            <a:xfrm>
              <a:off x="158" y="0"/>
              <a:ext cx="187" cy="192"/>
            </a:xfrm>
            <a:prstGeom prst="ellipse">
              <a:avLst/>
            </a:prstGeom>
            <a:solidFill>
              <a:srgbClr val="1B2153"/>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3200">
                <a:solidFill>
                  <a:srgbClr val="000000"/>
                </a:solidFill>
                <a:latin typeface="方正兰亭黑_GBK" charset="-122"/>
                <a:sym typeface="宋体" panose="02010600030101010101" pitchFamily="2" charset="-122"/>
              </a:endParaRPr>
            </a:p>
          </p:txBody>
        </p:sp>
      </p:grpSp>
      <p:grpSp>
        <p:nvGrpSpPr>
          <p:cNvPr id="124" name="Group 4"/>
          <p:cNvGrpSpPr>
            <a:grpSpLocks/>
          </p:cNvGrpSpPr>
          <p:nvPr/>
        </p:nvGrpSpPr>
        <p:grpSpPr bwMode="auto">
          <a:xfrm>
            <a:off x="4799892" y="2646313"/>
            <a:ext cx="576262" cy="1349375"/>
            <a:chOff x="0" y="0"/>
            <a:chExt cx="503" cy="1178"/>
          </a:xfrm>
        </p:grpSpPr>
        <p:sp>
          <p:nvSpPr>
            <p:cNvPr id="125" name="Freeform 5"/>
            <p:cNvSpPr>
              <a:spLocks noChangeArrowheads="1"/>
            </p:cNvSpPr>
            <p:nvPr/>
          </p:nvSpPr>
          <p:spPr bwMode="auto">
            <a:xfrm>
              <a:off x="0" y="206"/>
              <a:ext cx="503" cy="972"/>
            </a:xfrm>
            <a:custGeom>
              <a:avLst/>
              <a:gdLst>
                <a:gd name="T0" fmla="*/ 237860264 w 35"/>
                <a:gd name="T1" fmla="*/ 0 h 71"/>
                <a:gd name="T2" fmla="*/ 79088961 w 35"/>
                <a:gd name="T3" fmla="*/ 0 h 71"/>
                <a:gd name="T4" fmla="*/ 0 w 35"/>
                <a:gd name="T5" fmla="*/ 46156282 h 71"/>
                <a:gd name="T6" fmla="*/ 0 w 35"/>
                <a:gd name="T7" fmla="*/ 46156282 h 71"/>
                <a:gd name="T8" fmla="*/ 0 w 35"/>
                <a:gd name="T9" fmla="*/ 52899279 h 71"/>
                <a:gd name="T10" fmla="*/ 0 w 35"/>
                <a:gd name="T11" fmla="*/ 210616738 h 71"/>
                <a:gd name="T12" fmla="*/ 26363955 w 35"/>
                <a:gd name="T13" fmla="*/ 230358058 h 71"/>
                <a:gd name="T14" fmla="*/ 52725006 w 35"/>
                <a:gd name="T15" fmla="*/ 210616738 h 71"/>
                <a:gd name="T16" fmla="*/ 52725006 w 35"/>
                <a:gd name="T17" fmla="*/ 72607236 h 71"/>
                <a:gd name="T18" fmla="*/ 70513716 w 35"/>
                <a:gd name="T19" fmla="*/ 72607236 h 71"/>
                <a:gd name="T20" fmla="*/ 70513716 w 35"/>
                <a:gd name="T21" fmla="*/ 203907105 h 71"/>
                <a:gd name="T22" fmla="*/ 79088961 w 35"/>
                <a:gd name="T23" fmla="*/ 210616738 h 71"/>
                <a:gd name="T24" fmla="*/ 79088961 w 35"/>
                <a:gd name="T25" fmla="*/ 440974797 h 71"/>
                <a:gd name="T26" fmla="*/ 114621757 w 35"/>
                <a:gd name="T27" fmla="*/ 467425559 h 71"/>
                <a:gd name="T28" fmla="*/ 149602461 w 35"/>
                <a:gd name="T29" fmla="*/ 440974797 h 71"/>
                <a:gd name="T30" fmla="*/ 149602461 w 35"/>
                <a:gd name="T31" fmla="*/ 237067692 h 71"/>
                <a:gd name="T32" fmla="*/ 167346763 w 35"/>
                <a:gd name="T33" fmla="*/ 237067692 h 71"/>
                <a:gd name="T34" fmla="*/ 167346763 w 35"/>
                <a:gd name="T35" fmla="*/ 440974797 h 71"/>
                <a:gd name="T36" fmla="*/ 202924169 w 35"/>
                <a:gd name="T37" fmla="*/ 467425559 h 71"/>
                <a:gd name="T38" fmla="*/ 237860264 w 35"/>
                <a:gd name="T39" fmla="*/ 440974797 h 71"/>
                <a:gd name="T40" fmla="*/ 237860264 w 35"/>
                <a:gd name="T41" fmla="*/ 203907105 h 71"/>
                <a:gd name="T42" fmla="*/ 237860264 w 35"/>
                <a:gd name="T43" fmla="*/ 203907105 h 71"/>
                <a:gd name="T44" fmla="*/ 237860264 w 35"/>
                <a:gd name="T45" fmla="*/ 72607236 h 71"/>
                <a:gd name="T46" fmla="*/ 255648974 w 35"/>
                <a:gd name="T47" fmla="*/ 72607236 h 71"/>
                <a:gd name="T48" fmla="*/ 255648974 w 35"/>
                <a:gd name="T49" fmla="*/ 210616738 h 71"/>
                <a:gd name="T50" fmla="*/ 282012914 w 35"/>
                <a:gd name="T51" fmla="*/ 230358058 h 71"/>
                <a:gd name="T52" fmla="*/ 308373980 w 35"/>
                <a:gd name="T53" fmla="*/ 210616738 h 71"/>
                <a:gd name="T54" fmla="*/ 308373980 w 35"/>
                <a:gd name="T55" fmla="*/ 52899279 h 71"/>
                <a:gd name="T56" fmla="*/ 308373980 w 35"/>
                <a:gd name="T57" fmla="*/ 46156282 h 71"/>
                <a:gd name="T58" fmla="*/ 308373980 w 35"/>
                <a:gd name="T59" fmla="*/ 46156282 h 71"/>
                <a:gd name="T60" fmla="*/ 237860264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FFC000"/>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126" name="Oval 6"/>
            <p:cNvSpPr>
              <a:spLocks noChangeArrowheads="1"/>
            </p:cNvSpPr>
            <p:nvPr/>
          </p:nvSpPr>
          <p:spPr bwMode="auto">
            <a:xfrm>
              <a:off x="158" y="0"/>
              <a:ext cx="187" cy="192"/>
            </a:xfrm>
            <a:prstGeom prst="ellipse">
              <a:avLst/>
            </a:prstGeom>
            <a:solidFill>
              <a:srgbClr val="FFC000"/>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3200">
                <a:solidFill>
                  <a:srgbClr val="000000"/>
                </a:solidFill>
                <a:latin typeface="方正兰亭黑_GBK" charset="-122"/>
                <a:sym typeface="宋体" panose="02010600030101010101" pitchFamily="2" charset="-122"/>
              </a:endParaRPr>
            </a:p>
          </p:txBody>
        </p:sp>
      </p:grpSp>
      <p:grpSp>
        <p:nvGrpSpPr>
          <p:cNvPr id="127" name="Group 4"/>
          <p:cNvGrpSpPr>
            <a:grpSpLocks/>
          </p:cNvGrpSpPr>
          <p:nvPr/>
        </p:nvGrpSpPr>
        <p:grpSpPr bwMode="auto">
          <a:xfrm>
            <a:off x="2108102" y="3391483"/>
            <a:ext cx="576262" cy="1349375"/>
            <a:chOff x="0" y="0"/>
            <a:chExt cx="503" cy="1178"/>
          </a:xfrm>
        </p:grpSpPr>
        <p:sp>
          <p:nvSpPr>
            <p:cNvPr id="128" name="Freeform 5"/>
            <p:cNvSpPr>
              <a:spLocks noChangeArrowheads="1"/>
            </p:cNvSpPr>
            <p:nvPr/>
          </p:nvSpPr>
          <p:spPr bwMode="auto">
            <a:xfrm>
              <a:off x="0" y="206"/>
              <a:ext cx="503" cy="972"/>
            </a:xfrm>
            <a:custGeom>
              <a:avLst/>
              <a:gdLst>
                <a:gd name="T0" fmla="*/ 237860264 w 35"/>
                <a:gd name="T1" fmla="*/ 0 h 71"/>
                <a:gd name="T2" fmla="*/ 79088961 w 35"/>
                <a:gd name="T3" fmla="*/ 0 h 71"/>
                <a:gd name="T4" fmla="*/ 0 w 35"/>
                <a:gd name="T5" fmla="*/ 46156282 h 71"/>
                <a:gd name="T6" fmla="*/ 0 w 35"/>
                <a:gd name="T7" fmla="*/ 46156282 h 71"/>
                <a:gd name="T8" fmla="*/ 0 w 35"/>
                <a:gd name="T9" fmla="*/ 52899279 h 71"/>
                <a:gd name="T10" fmla="*/ 0 w 35"/>
                <a:gd name="T11" fmla="*/ 210616738 h 71"/>
                <a:gd name="T12" fmla="*/ 26363955 w 35"/>
                <a:gd name="T13" fmla="*/ 230358058 h 71"/>
                <a:gd name="T14" fmla="*/ 52725006 w 35"/>
                <a:gd name="T15" fmla="*/ 210616738 h 71"/>
                <a:gd name="T16" fmla="*/ 52725006 w 35"/>
                <a:gd name="T17" fmla="*/ 72607236 h 71"/>
                <a:gd name="T18" fmla="*/ 70513716 w 35"/>
                <a:gd name="T19" fmla="*/ 72607236 h 71"/>
                <a:gd name="T20" fmla="*/ 70513716 w 35"/>
                <a:gd name="T21" fmla="*/ 203907105 h 71"/>
                <a:gd name="T22" fmla="*/ 79088961 w 35"/>
                <a:gd name="T23" fmla="*/ 210616738 h 71"/>
                <a:gd name="T24" fmla="*/ 79088961 w 35"/>
                <a:gd name="T25" fmla="*/ 440974797 h 71"/>
                <a:gd name="T26" fmla="*/ 114621757 w 35"/>
                <a:gd name="T27" fmla="*/ 467425559 h 71"/>
                <a:gd name="T28" fmla="*/ 149602461 w 35"/>
                <a:gd name="T29" fmla="*/ 440974797 h 71"/>
                <a:gd name="T30" fmla="*/ 149602461 w 35"/>
                <a:gd name="T31" fmla="*/ 237067692 h 71"/>
                <a:gd name="T32" fmla="*/ 167346763 w 35"/>
                <a:gd name="T33" fmla="*/ 237067692 h 71"/>
                <a:gd name="T34" fmla="*/ 167346763 w 35"/>
                <a:gd name="T35" fmla="*/ 440974797 h 71"/>
                <a:gd name="T36" fmla="*/ 202924169 w 35"/>
                <a:gd name="T37" fmla="*/ 467425559 h 71"/>
                <a:gd name="T38" fmla="*/ 237860264 w 35"/>
                <a:gd name="T39" fmla="*/ 440974797 h 71"/>
                <a:gd name="T40" fmla="*/ 237860264 w 35"/>
                <a:gd name="T41" fmla="*/ 203907105 h 71"/>
                <a:gd name="T42" fmla="*/ 237860264 w 35"/>
                <a:gd name="T43" fmla="*/ 203907105 h 71"/>
                <a:gd name="T44" fmla="*/ 237860264 w 35"/>
                <a:gd name="T45" fmla="*/ 72607236 h 71"/>
                <a:gd name="T46" fmla="*/ 255648974 w 35"/>
                <a:gd name="T47" fmla="*/ 72607236 h 71"/>
                <a:gd name="T48" fmla="*/ 255648974 w 35"/>
                <a:gd name="T49" fmla="*/ 210616738 h 71"/>
                <a:gd name="T50" fmla="*/ 282012914 w 35"/>
                <a:gd name="T51" fmla="*/ 230358058 h 71"/>
                <a:gd name="T52" fmla="*/ 308373980 w 35"/>
                <a:gd name="T53" fmla="*/ 210616738 h 71"/>
                <a:gd name="T54" fmla="*/ 308373980 w 35"/>
                <a:gd name="T55" fmla="*/ 52899279 h 71"/>
                <a:gd name="T56" fmla="*/ 308373980 w 35"/>
                <a:gd name="T57" fmla="*/ 46156282 h 71"/>
                <a:gd name="T58" fmla="*/ 308373980 w 35"/>
                <a:gd name="T59" fmla="*/ 46156282 h 71"/>
                <a:gd name="T60" fmla="*/ 237860264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7F7F7F"/>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129" name="Oval 6"/>
            <p:cNvSpPr>
              <a:spLocks noChangeArrowheads="1"/>
            </p:cNvSpPr>
            <p:nvPr/>
          </p:nvSpPr>
          <p:spPr bwMode="auto">
            <a:xfrm>
              <a:off x="158" y="0"/>
              <a:ext cx="187" cy="192"/>
            </a:xfrm>
            <a:prstGeom prst="ellipse">
              <a:avLst/>
            </a:prstGeom>
            <a:solidFill>
              <a:srgbClr val="7F7F7F"/>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3200">
                <a:solidFill>
                  <a:srgbClr val="000000"/>
                </a:solidFill>
                <a:latin typeface="方正兰亭黑_GBK" charset="-122"/>
                <a:sym typeface="宋体" panose="02010600030101010101" pitchFamily="2" charset="-122"/>
              </a:endParaRPr>
            </a:p>
          </p:txBody>
        </p:sp>
      </p:grpSp>
      <p:grpSp>
        <p:nvGrpSpPr>
          <p:cNvPr id="130" name="组合 354"/>
          <p:cNvGrpSpPr>
            <a:grpSpLocks/>
          </p:cNvGrpSpPr>
          <p:nvPr/>
        </p:nvGrpSpPr>
        <p:grpSpPr bwMode="auto">
          <a:xfrm>
            <a:off x="8342592" y="2415558"/>
            <a:ext cx="2205478" cy="1417397"/>
            <a:chOff x="-9455" y="192955"/>
            <a:chExt cx="1653633" cy="1063494"/>
          </a:xfrm>
        </p:grpSpPr>
        <p:sp>
          <p:nvSpPr>
            <p:cNvPr id="131" name="文本框 355"/>
            <p:cNvSpPr>
              <a:spLocks noChangeArrowheads="1"/>
            </p:cNvSpPr>
            <p:nvPr/>
          </p:nvSpPr>
          <p:spPr bwMode="auto">
            <a:xfrm>
              <a:off x="-6740" y="1025519"/>
              <a:ext cx="1650918" cy="2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400" dirty="0">
                  <a:solidFill>
                    <a:schemeClr val="accent4">
                      <a:lumMod val="75000"/>
                      <a:lumOff val="25000"/>
                    </a:schemeClr>
                  </a:solidFill>
                  <a:latin typeface="微软雅黑" panose="020B0503020204020204" pitchFamily="34" charset="-122"/>
                  <a:ea typeface="微软雅黑" panose="020B0503020204020204" pitchFamily="34" charset="-122"/>
                </a:rPr>
                <a:t>应追回已退（免）</a:t>
              </a:r>
              <a:r>
                <a:rPr lang="zh-CN" altLang="zh-CN" sz="1400" dirty="0" smtClean="0">
                  <a:solidFill>
                    <a:schemeClr val="accent4">
                      <a:lumMod val="75000"/>
                      <a:lumOff val="25000"/>
                    </a:schemeClr>
                  </a:solidFill>
                  <a:latin typeface="微软雅黑" panose="020B0503020204020204" pitchFamily="34" charset="-122"/>
                  <a:ea typeface="微软雅黑" panose="020B0503020204020204" pitchFamily="34" charset="-122"/>
                </a:rPr>
                <a:t>税款</a:t>
              </a:r>
              <a:endParaRPr lang="zh-CN" altLang="en-US" sz="13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文本框 356"/>
            <p:cNvSpPr>
              <a:spLocks noChangeArrowheads="1"/>
            </p:cNvSpPr>
            <p:nvPr/>
          </p:nvSpPr>
          <p:spPr bwMode="auto">
            <a:xfrm>
              <a:off x="-9455" y="192955"/>
              <a:ext cx="1650918" cy="69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800" b="1" dirty="0">
                  <a:solidFill>
                    <a:srgbClr val="4D4D4D"/>
                  </a:solidFill>
                  <a:latin typeface="微软雅黑" panose="020B0503020204020204" pitchFamily="34" charset="-122"/>
                  <a:ea typeface="微软雅黑" panose="020B0503020204020204" pitchFamily="34" charset="-122"/>
                </a:rPr>
                <a:t>属于按规定不予办理退（免）税情形的</a:t>
              </a:r>
              <a:endParaRPr lang="zh-CN" altLang="en-US" sz="18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3" name="组合 354"/>
          <p:cNvGrpSpPr>
            <a:grpSpLocks/>
          </p:cNvGrpSpPr>
          <p:nvPr/>
        </p:nvGrpSpPr>
        <p:grpSpPr bwMode="auto">
          <a:xfrm>
            <a:off x="2664017" y="3806879"/>
            <a:ext cx="2208421" cy="1447555"/>
            <a:chOff x="-15538" y="177816"/>
            <a:chExt cx="1655841" cy="1086122"/>
          </a:xfrm>
        </p:grpSpPr>
        <p:sp>
          <p:nvSpPr>
            <p:cNvPr id="136" name="文本框 355"/>
            <p:cNvSpPr>
              <a:spLocks noChangeArrowheads="1"/>
            </p:cNvSpPr>
            <p:nvPr/>
          </p:nvSpPr>
          <p:spPr bwMode="auto">
            <a:xfrm>
              <a:off x="-10615" y="1033008"/>
              <a:ext cx="1650918" cy="2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400" dirty="0">
                  <a:solidFill>
                    <a:schemeClr val="accent4">
                      <a:lumMod val="75000"/>
                      <a:lumOff val="25000"/>
                    </a:schemeClr>
                  </a:solidFill>
                  <a:latin typeface="微软雅黑" panose="020B0503020204020204" pitchFamily="34" charset="-122"/>
                  <a:ea typeface="微软雅黑" panose="020B0503020204020204" pitchFamily="34" charset="-122"/>
                </a:rPr>
                <a:t>先行审核办理退（免）</a:t>
              </a:r>
              <a:r>
                <a:rPr lang="zh-CN" altLang="zh-CN" sz="1400" dirty="0" smtClean="0">
                  <a:solidFill>
                    <a:schemeClr val="accent4">
                      <a:lumMod val="75000"/>
                      <a:lumOff val="25000"/>
                    </a:schemeClr>
                  </a:solidFill>
                  <a:latin typeface="微软雅黑" panose="020B0503020204020204" pitchFamily="34" charset="-122"/>
                  <a:ea typeface="微软雅黑" panose="020B0503020204020204" pitchFamily="34" charset="-122"/>
                </a:rPr>
                <a:t>税</a:t>
              </a:r>
              <a:endParaRPr lang="zh-CN" altLang="en-US" sz="105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文本框 356"/>
            <p:cNvSpPr>
              <a:spLocks noChangeArrowheads="1"/>
            </p:cNvSpPr>
            <p:nvPr/>
          </p:nvSpPr>
          <p:spPr bwMode="auto">
            <a:xfrm>
              <a:off x="-15538" y="177816"/>
              <a:ext cx="1650918" cy="69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800" b="1" dirty="0" smtClean="0">
                  <a:solidFill>
                    <a:srgbClr val="4D4D4D"/>
                  </a:solidFill>
                  <a:latin typeface="微软雅黑" panose="020B0503020204020204" pitchFamily="34" charset="-122"/>
                  <a:ea typeface="微软雅黑" panose="020B0503020204020204" pitchFamily="34" charset="-122"/>
                </a:rPr>
                <a:t>累计</a:t>
              </a:r>
              <a:r>
                <a:rPr lang="zh-CN" altLang="zh-CN" sz="1800" b="1" dirty="0">
                  <a:solidFill>
                    <a:srgbClr val="4D4D4D"/>
                  </a:solidFill>
                  <a:latin typeface="微软雅黑" panose="020B0503020204020204" pitchFamily="34" charset="-122"/>
                  <a:ea typeface="微软雅黑" panose="020B0503020204020204" pitchFamily="34" charset="-122"/>
                </a:rPr>
                <a:t>申报的退（免）税额未超限额标准前</a:t>
              </a:r>
              <a:endParaRPr lang="zh-CN" altLang="en-US" sz="18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8" name="组合 354"/>
          <p:cNvGrpSpPr>
            <a:grpSpLocks/>
          </p:cNvGrpSpPr>
          <p:nvPr/>
        </p:nvGrpSpPr>
        <p:grpSpPr bwMode="auto">
          <a:xfrm>
            <a:off x="5382533" y="3645349"/>
            <a:ext cx="2215566" cy="1094070"/>
            <a:chOff x="-40937" y="747146"/>
            <a:chExt cx="1661197" cy="819503"/>
          </a:xfrm>
        </p:grpSpPr>
        <p:sp>
          <p:nvSpPr>
            <p:cNvPr id="139" name="文本框 355"/>
            <p:cNvSpPr>
              <a:spLocks noChangeArrowheads="1"/>
            </p:cNvSpPr>
            <p:nvPr/>
          </p:nvSpPr>
          <p:spPr bwMode="auto">
            <a:xfrm>
              <a:off x="-40937" y="1174736"/>
              <a:ext cx="1650918" cy="39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400" dirty="0">
                  <a:solidFill>
                    <a:schemeClr val="accent4">
                      <a:lumMod val="75000"/>
                      <a:lumOff val="25000"/>
                    </a:schemeClr>
                  </a:solidFill>
                  <a:latin typeface="微软雅黑" panose="020B0503020204020204" pitchFamily="34" charset="-122"/>
                  <a:ea typeface="微软雅黑" panose="020B0503020204020204" pitchFamily="34" charset="-122"/>
                </a:rPr>
                <a:t>超额部分待实地核查通过后再行办理退（免）</a:t>
              </a:r>
              <a:r>
                <a:rPr lang="zh-CN" altLang="zh-CN" sz="1400" dirty="0" smtClean="0">
                  <a:solidFill>
                    <a:schemeClr val="accent4">
                      <a:lumMod val="75000"/>
                      <a:lumOff val="25000"/>
                    </a:schemeClr>
                  </a:solidFill>
                  <a:latin typeface="微软雅黑" panose="020B0503020204020204" pitchFamily="34" charset="-122"/>
                  <a:ea typeface="微软雅黑" panose="020B0503020204020204" pitchFamily="34" charset="-122"/>
                </a:rPr>
                <a:t>税</a:t>
              </a:r>
              <a:endParaRPr lang="zh-CN" altLang="en-US" sz="13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文本框 356"/>
            <p:cNvSpPr>
              <a:spLocks noChangeArrowheads="1"/>
            </p:cNvSpPr>
            <p:nvPr/>
          </p:nvSpPr>
          <p:spPr bwMode="auto">
            <a:xfrm>
              <a:off x="-30658" y="747146"/>
              <a:ext cx="1650918" cy="27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800" b="1" dirty="0">
                  <a:solidFill>
                    <a:srgbClr val="4D4D4D"/>
                  </a:solidFill>
                  <a:latin typeface="微软雅黑" panose="020B0503020204020204" pitchFamily="34" charset="-122"/>
                  <a:ea typeface="微软雅黑" panose="020B0503020204020204" pitchFamily="34" charset="-122"/>
                </a:rPr>
                <a:t>超过限额后</a:t>
              </a:r>
              <a:endParaRPr lang="zh-CN" altLang="en-US" sz="18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矩形 1"/>
          <p:cNvSpPr/>
          <p:nvPr/>
        </p:nvSpPr>
        <p:spPr>
          <a:xfrm>
            <a:off x="1271598" y="5373162"/>
            <a:ext cx="9375603" cy="830997"/>
          </a:xfrm>
          <a:prstGeom prst="rect">
            <a:avLst/>
          </a:prstGeom>
        </p:spPr>
        <p:txBody>
          <a:bodyPr wrap="square">
            <a:spAutoFit/>
          </a:bodyPr>
          <a:lstStyle/>
          <a:p>
            <a:r>
              <a:rPr lang="zh-CN"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包括纳税人出口货物、视同出口货物、对外提供加工修理修配劳务、发生零税率跨境应税行为涉及的出口退（免）税</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158510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childTnLst>
                                </p:cTn>
                              </p:par>
                              <p:par>
                                <p:cTn id="13" presetID="10"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500"/>
                                        <p:tgtEl>
                                          <p:spTgt spid="121"/>
                                        </p:tgtEl>
                                      </p:cBhvr>
                                    </p:animEffect>
                                  </p:childTnLst>
                                </p:cTn>
                              </p:par>
                              <p:par>
                                <p:cTn id="16" presetID="10" presetClass="entr" presetSubtype="0" fill="hold" nodeType="with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500"/>
                                        <p:tgtEl>
                                          <p:spTgt spid="124"/>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par>
                                <p:cTn id="22" presetID="10" presetClass="entr" presetSubtype="0" fill="hold"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nodeType="with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fade">
                                      <p:cBhvr>
                                        <p:cTn id="30" dur="500"/>
                                        <p:tgtEl>
                                          <p:spTgt spid="1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七、</a:t>
            </a:r>
            <a:r>
              <a:rPr lang="zh-CN" altLang="zh-CN" sz="3600" dirty="0">
                <a:solidFill>
                  <a:srgbClr val="000000"/>
                </a:solidFill>
                <a:latin typeface="微软雅黑" panose="020B0503020204020204" pitchFamily="34" charset="-122"/>
                <a:ea typeface="微软雅黑" panose="020B0503020204020204" pitchFamily="34" charset="-122"/>
              </a:rPr>
              <a:t>简便出口退（免）税办理方式</a:t>
            </a:r>
          </a:p>
        </p:txBody>
      </p:sp>
      <p:sp>
        <p:nvSpPr>
          <p:cNvPr id="135" name="Rectangle 42"/>
          <p:cNvSpPr>
            <a:spLocks noChangeArrowheads="1"/>
          </p:cNvSpPr>
          <p:nvPr/>
        </p:nvSpPr>
        <p:spPr bwMode="auto">
          <a:xfrm>
            <a:off x="955142" y="1556826"/>
            <a:ext cx="10325621"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ct val="150000"/>
              </a:lnSpc>
              <a:spcBef>
                <a:spcPts val="600"/>
              </a:spcBef>
            </a:pP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一）推广出口退（免）税证明电子化开具和使用</a:t>
            </a:r>
          </a:p>
          <a:p>
            <a:pPr>
              <a:lnSpc>
                <a:spcPct val="150000"/>
              </a:lnSpc>
            </a:pPr>
            <a:endPar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18" name="矩形 117"/>
          <p:cNvSpPr/>
          <p:nvPr/>
        </p:nvSpPr>
        <p:spPr>
          <a:xfrm>
            <a:off x="5951988" y="2204898"/>
            <a:ext cx="1197083" cy="461665"/>
          </a:xfrm>
          <a:prstGeom prst="rect">
            <a:avLst/>
          </a:prstGeom>
        </p:spPr>
        <p:txBody>
          <a:bodyPr wrap="square">
            <a:spAutoFit/>
          </a:bodyPr>
          <a:lstStyle/>
          <a:p>
            <a:r>
              <a:rPr lang="zh-CN" altLang="en-US" b="1" dirty="0" smtClean="0">
                <a:solidFill>
                  <a:srgbClr val="EE0F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现规定</a:t>
            </a:r>
            <a:endParaRPr lang="zh-CN" altLang="en-US" sz="1800" dirty="0">
              <a:solidFill>
                <a:srgbClr val="EE0F68"/>
              </a:solidFill>
              <a:latin typeface="微软雅黑" panose="020B0503020204020204" pitchFamily="34" charset="-122"/>
              <a:ea typeface="微软雅黑" panose="020B0503020204020204" pitchFamily="34" charset="-122"/>
            </a:endParaRPr>
          </a:p>
        </p:txBody>
      </p:sp>
      <p:sp>
        <p:nvSpPr>
          <p:cNvPr id="4" name="矩形 3"/>
          <p:cNvSpPr/>
          <p:nvPr/>
        </p:nvSpPr>
        <p:spPr>
          <a:xfrm>
            <a:off x="5956583" y="2714926"/>
            <a:ext cx="4775795" cy="2585323"/>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减纸质证明就是将《代理出口货物证明》等6类出口退税证明的开具方式，由纸质证明改为</a:t>
            </a:r>
            <a:r>
              <a:rPr lang="zh-CN" altLang="en-US" b="1" dirty="0">
                <a:solidFill>
                  <a:srgbClr val="EE0F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电子证明</a:t>
            </a:r>
            <a:r>
              <a:rPr lang="zh-CN" altLang="en-US" sz="2000" dirty="0">
                <a:latin typeface="微软雅黑" panose="020B0503020204020204" pitchFamily="34" charset="-122"/>
                <a:ea typeface="微软雅黑" panose="020B0503020204020204" pitchFamily="34" charset="-122"/>
              </a:rPr>
              <a:t>，企业办理后续涉税事项时，</a:t>
            </a:r>
            <a:r>
              <a:rPr lang="zh-CN" altLang="en-US" b="1" dirty="0">
                <a:solidFill>
                  <a:srgbClr val="EE0F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无需</a:t>
            </a:r>
            <a:r>
              <a:rPr lang="zh-CN" altLang="en-US" sz="2000" dirty="0">
                <a:latin typeface="微软雅黑" panose="020B0503020204020204" pitchFamily="34" charset="-122"/>
                <a:ea typeface="微软雅黑" panose="020B0503020204020204" pitchFamily="34" charset="-122"/>
              </a:rPr>
              <a:t>另行报送纸质证明，改由税务部门查验电子证明信息。</a:t>
            </a:r>
          </a:p>
        </p:txBody>
      </p:sp>
      <p:sp>
        <p:nvSpPr>
          <p:cNvPr id="5" name="矩形 4"/>
          <p:cNvSpPr/>
          <p:nvPr/>
        </p:nvSpPr>
        <p:spPr>
          <a:xfrm>
            <a:off x="911568" y="2348910"/>
            <a:ext cx="6096000" cy="2807435"/>
          </a:xfrm>
          <a:prstGeom prst="rect">
            <a:avLst/>
          </a:prstGeom>
        </p:spPr>
        <p:txBody>
          <a:bodyPr>
            <a:spAutoFit/>
          </a:bodyPr>
          <a:lstStyle/>
          <a:p>
            <a:pPr>
              <a:lnSpc>
                <a:spcPct val="150000"/>
              </a:lnSpc>
            </a:pPr>
            <a:r>
              <a:rPr lang="zh-CN" altLang="zh-CN" sz="2000" b="1" dirty="0" smtClean="0">
                <a:solidFill>
                  <a:srgbClr val="002060"/>
                </a:solidFill>
                <a:latin typeface="微软雅黑" panose="020B0503020204020204" pitchFamily="34" charset="-122"/>
                <a:ea typeface="微软雅黑" panose="020B0503020204020204" pitchFamily="34" charset="-122"/>
              </a:rPr>
              <a:t>《代理出口货物证明》</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zh-CN" sz="2000" b="1" dirty="0" smtClean="0">
                <a:solidFill>
                  <a:srgbClr val="002060"/>
                </a:solidFill>
                <a:latin typeface="微软雅黑" panose="020B0503020204020204" pitchFamily="34" charset="-122"/>
                <a:ea typeface="微软雅黑" panose="020B0503020204020204" pitchFamily="34" charset="-122"/>
              </a:rPr>
              <a:t>《代理进口货物证明》</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zh-CN" sz="2000" b="1" dirty="0" smtClean="0">
                <a:solidFill>
                  <a:srgbClr val="002060"/>
                </a:solidFill>
                <a:latin typeface="微软雅黑" panose="020B0503020204020204" pitchFamily="34" charset="-122"/>
                <a:ea typeface="微软雅黑" panose="020B0503020204020204" pitchFamily="34" charset="-122"/>
              </a:rPr>
              <a:t>《委托出口货物证明》</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zh-CN" sz="2000" b="1" dirty="0" smtClean="0">
                <a:solidFill>
                  <a:srgbClr val="002060"/>
                </a:solidFill>
                <a:latin typeface="微软雅黑" panose="020B0503020204020204" pitchFamily="34" charset="-122"/>
                <a:ea typeface="微软雅黑" panose="020B0503020204020204" pitchFamily="34" charset="-122"/>
              </a:rPr>
              <a:t>《出口货物转内销证明》</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zh-CN" sz="2000" b="1" dirty="0" smtClean="0">
                <a:solidFill>
                  <a:srgbClr val="002060"/>
                </a:solidFill>
                <a:latin typeface="微软雅黑" panose="020B0503020204020204" pitchFamily="34" charset="-122"/>
                <a:ea typeface="微软雅黑" panose="020B0503020204020204" pitchFamily="34" charset="-122"/>
              </a:rPr>
              <a:t>《中标证明通知书》</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zh-CN" sz="2000" b="1" dirty="0" smtClean="0">
                <a:solidFill>
                  <a:srgbClr val="002060"/>
                </a:solidFill>
                <a:latin typeface="微软雅黑" panose="020B0503020204020204" pitchFamily="34" charset="-122"/>
                <a:ea typeface="微软雅黑" panose="020B0503020204020204" pitchFamily="34" charset="-122"/>
              </a:rPr>
              <a:t>《来料加工免税证明》</a:t>
            </a:r>
            <a:endParaRPr lang="zh-CN" altLang="en-US" sz="2000" dirty="0"/>
          </a:p>
        </p:txBody>
      </p:sp>
    </p:spTree>
    <p:extLst>
      <p:ext uri="{BB962C8B-B14F-4D97-AF65-F5344CB8AC3E}">
        <p14:creationId xmlns:p14="http://schemas.microsoft.com/office/powerpoint/2010/main" val="2727309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七、</a:t>
            </a:r>
            <a:r>
              <a:rPr lang="zh-CN" altLang="zh-CN" sz="3600" dirty="0">
                <a:solidFill>
                  <a:srgbClr val="000000"/>
                </a:solidFill>
                <a:latin typeface="微软雅黑" panose="020B0503020204020204" pitchFamily="34" charset="-122"/>
                <a:ea typeface="微软雅黑" panose="020B0503020204020204" pitchFamily="34" charset="-122"/>
              </a:rPr>
              <a:t>简便出口退（免）税办理方式</a:t>
            </a:r>
          </a:p>
        </p:txBody>
      </p:sp>
      <p:sp>
        <p:nvSpPr>
          <p:cNvPr id="135" name="Rectangle 42"/>
          <p:cNvSpPr>
            <a:spLocks noChangeArrowheads="1"/>
          </p:cNvSpPr>
          <p:nvPr/>
        </p:nvSpPr>
        <p:spPr bwMode="auto">
          <a:xfrm>
            <a:off x="1170829" y="1556826"/>
            <a:ext cx="10325621"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ct val="150000"/>
              </a:lnSpc>
              <a:spcBef>
                <a:spcPts val="600"/>
              </a:spcBef>
            </a:pP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二）推广出口退（免）税事项“非接触”办理</a:t>
            </a:r>
          </a:p>
          <a:p>
            <a:pPr>
              <a:lnSpc>
                <a:spcPct val="150000"/>
              </a:lnSpc>
              <a:spcBef>
                <a:spcPts val="600"/>
              </a:spcBef>
            </a:pPr>
            <a:endPar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nvGrpSpPr>
          <p:cNvPr id="118" name="组合 223"/>
          <p:cNvGrpSpPr>
            <a:grpSpLocks/>
          </p:cNvGrpSpPr>
          <p:nvPr/>
        </p:nvGrpSpPr>
        <p:grpSpPr bwMode="auto">
          <a:xfrm>
            <a:off x="4583874" y="2492922"/>
            <a:ext cx="3189973" cy="2012829"/>
            <a:chOff x="163943" y="0"/>
            <a:chExt cx="4244115" cy="2743200"/>
          </a:xfrm>
        </p:grpSpPr>
        <p:pic>
          <p:nvPicPr>
            <p:cNvPr id="119" name="图表 2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43" y="0"/>
              <a:ext cx="424411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 name="组合 225"/>
            <p:cNvGrpSpPr>
              <a:grpSpLocks/>
            </p:cNvGrpSpPr>
            <p:nvPr/>
          </p:nvGrpSpPr>
          <p:grpSpPr bwMode="auto">
            <a:xfrm>
              <a:off x="1342496" y="432368"/>
              <a:ext cx="1881051" cy="1915252"/>
              <a:chOff x="-41104" y="-17661"/>
              <a:chExt cx="1881051" cy="1915252"/>
            </a:xfrm>
          </p:grpSpPr>
          <p:sp>
            <p:nvSpPr>
              <p:cNvPr id="121" name="椭圆 226"/>
              <p:cNvSpPr>
                <a:spLocks noChangeArrowheads="1"/>
              </p:cNvSpPr>
              <p:nvPr/>
            </p:nvSpPr>
            <p:spPr bwMode="auto">
              <a:xfrm>
                <a:off x="-41104" y="-17661"/>
                <a:ext cx="1881051" cy="1915252"/>
              </a:xfrm>
              <a:prstGeom prst="ellipse">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b="1">
                  <a:latin typeface="方正兰亭黑_GBK" charset="-122"/>
                  <a:sym typeface="方正兰亭黑_GBK" charset="-122"/>
                </a:endParaRPr>
              </a:p>
            </p:txBody>
          </p:sp>
          <p:sp>
            <p:nvSpPr>
              <p:cNvPr id="122" name="矩形 227"/>
              <p:cNvSpPr>
                <a:spLocks noChangeArrowheads="1"/>
              </p:cNvSpPr>
              <p:nvPr/>
            </p:nvSpPr>
            <p:spPr bwMode="auto">
              <a:xfrm>
                <a:off x="447706" y="468620"/>
                <a:ext cx="928161" cy="96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证明</a:t>
                </a:r>
                <a:endParaRPr lang="en-US"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开具</a:t>
                </a:r>
                <a:endParaRPr lang="zh-CN" altLang="en-US" sz="800" b="1" dirty="0">
                  <a:solidFill>
                    <a:schemeClr val="accent4">
                      <a:lumMod val="50000"/>
                      <a:lumOff val="50000"/>
                    </a:schemeClr>
                  </a:solidFill>
                  <a:latin typeface="方正兰亭黑_GBK" charset="-122"/>
                  <a:ea typeface="方正兰亭黑_GBK" charset="-122"/>
                  <a:sym typeface="方正兰亭黑_GBK" charset="-122"/>
                </a:endParaRPr>
              </a:p>
            </p:txBody>
          </p:sp>
        </p:grpSp>
      </p:grpSp>
      <p:grpSp>
        <p:nvGrpSpPr>
          <p:cNvPr id="123" name="组合 228"/>
          <p:cNvGrpSpPr>
            <a:grpSpLocks/>
          </p:cNvGrpSpPr>
          <p:nvPr/>
        </p:nvGrpSpPr>
        <p:grpSpPr bwMode="auto">
          <a:xfrm>
            <a:off x="1209554" y="2492922"/>
            <a:ext cx="3086296" cy="2012829"/>
            <a:chOff x="-343363" y="0"/>
            <a:chExt cx="4107069" cy="2743200"/>
          </a:xfrm>
        </p:grpSpPr>
        <p:pic>
          <p:nvPicPr>
            <p:cNvPr id="124" name="图表 2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63" y="0"/>
              <a:ext cx="410706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 name="组合 230"/>
            <p:cNvGrpSpPr>
              <a:grpSpLocks/>
            </p:cNvGrpSpPr>
            <p:nvPr/>
          </p:nvGrpSpPr>
          <p:grpSpPr bwMode="auto">
            <a:xfrm>
              <a:off x="743706" y="418905"/>
              <a:ext cx="1952291" cy="1870364"/>
              <a:chOff x="-74605" y="-13804"/>
              <a:chExt cx="1952291" cy="1870364"/>
            </a:xfrm>
          </p:grpSpPr>
          <p:sp>
            <p:nvSpPr>
              <p:cNvPr id="126" name="椭圆 231"/>
              <p:cNvSpPr>
                <a:spLocks noChangeArrowheads="1"/>
              </p:cNvSpPr>
              <p:nvPr/>
            </p:nvSpPr>
            <p:spPr bwMode="auto">
              <a:xfrm>
                <a:off x="-25072" y="-13804"/>
                <a:ext cx="1836965" cy="1870364"/>
              </a:xfrm>
              <a:prstGeom prst="ellipse">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b="1">
                  <a:latin typeface="方正兰亭黑_GBK" charset="-122"/>
                  <a:sym typeface="方正兰亭黑_GBK" charset="-122"/>
                </a:endParaRPr>
              </a:p>
            </p:txBody>
          </p:sp>
          <p:sp>
            <p:nvSpPr>
              <p:cNvPr id="127" name="矩形 232"/>
              <p:cNvSpPr>
                <a:spLocks noChangeArrowheads="1"/>
              </p:cNvSpPr>
              <p:nvPr/>
            </p:nvSpPr>
            <p:spPr bwMode="auto">
              <a:xfrm>
                <a:off x="-74605" y="250935"/>
                <a:ext cx="1952291" cy="138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出口</a:t>
                </a:r>
                <a:endParaRPr lang="en-US"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退</a:t>
                </a:r>
                <a:r>
                  <a:rPr lang="zh-CN" altLang="zh-CN" sz="2000" b="1" dirty="0">
                    <a:solidFill>
                      <a:schemeClr val="accent4">
                        <a:lumMod val="50000"/>
                        <a:lumOff val="50000"/>
                      </a:schemeClr>
                    </a:solidFill>
                    <a:latin typeface="微软雅黑" panose="020B0503020204020204" pitchFamily="34" charset="-122"/>
                    <a:ea typeface="微软雅黑" panose="020B0503020204020204" pitchFamily="34" charset="-122"/>
                  </a:rPr>
                  <a:t>（免</a:t>
                </a: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）税</a:t>
                </a:r>
                <a:endParaRPr lang="en-US"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备案</a:t>
                </a:r>
                <a:endParaRPr lang="zh-CN" altLang="en-US" sz="800" b="1" dirty="0">
                  <a:solidFill>
                    <a:schemeClr val="accent4">
                      <a:lumMod val="50000"/>
                      <a:lumOff val="50000"/>
                    </a:schemeClr>
                  </a:solidFill>
                  <a:latin typeface="方正兰亭黑_GBK" charset="-122"/>
                  <a:ea typeface="方正兰亭黑_GBK" charset="-122"/>
                  <a:sym typeface="方正兰亭黑_GBK" charset="-122"/>
                </a:endParaRPr>
              </a:p>
            </p:txBody>
          </p:sp>
        </p:grpSp>
      </p:grpSp>
      <p:grpSp>
        <p:nvGrpSpPr>
          <p:cNvPr id="128" name="组合 233"/>
          <p:cNvGrpSpPr>
            <a:grpSpLocks/>
          </p:cNvGrpSpPr>
          <p:nvPr/>
        </p:nvGrpSpPr>
        <p:grpSpPr bwMode="auto">
          <a:xfrm>
            <a:off x="7896150" y="2424255"/>
            <a:ext cx="3167216" cy="2012829"/>
            <a:chOff x="177882" y="0"/>
            <a:chExt cx="4216237" cy="2743200"/>
          </a:xfrm>
        </p:grpSpPr>
        <p:pic>
          <p:nvPicPr>
            <p:cNvPr id="129" name="图表 2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82" y="0"/>
              <a:ext cx="42162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 name="组合 235"/>
            <p:cNvGrpSpPr>
              <a:grpSpLocks/>
            </p:cNvGrpSpPr>
            <p:nvPr/>
          </p:nvGrpSpPr>
          <p:grpSpPr bwMode="auto">
            <a:xfrm>
              <a:off x="1298062" y="411927"/>
              <a:ext cx="1952979" cy="1870364"/>
              <a:chOff x="-99398" y="0"/>
              <a:chExt cx="1952979" cy="1870364"/>
            </a:xfrm>
          </p:grpSpPr>
          <p:sp>
            <p:nvSpPr>
              <p:cNvPr id="131" name="椭圆 236"/>
              <p:cNvSpPr>
                <a:spLocks noChangeArrowheads="1"/>
              </p:cNvSpPr>
              <p:nvPr/>
            </p:nvSpPr>
            <p:spPr bwMode="auto">
              <a:xfrm>
                <a:off x="-61519" y="0"/>
                <a:ext cx="1836965" cy="1870364"/>
              </a:xfrm>
              <a:prstGeom prst="ellipse">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b="1">
                  <a:latin typeface="方正兰亭黑_GBK" charset="-122"/>
                  <a:sym typeface="方正兰亭黑_GBK" charset="-122"/>
                </a:endParaRPr>
              </a:p>
            </p:txBody>
          </p:sp>
          <p:sp>
            <p:nvSpPr>
              <p:cNvPr id="132" name="矩形 237"/>
              <p:cNvSpPr>
                <a:spLocks noChangeArrowheads="1"/>
              </p:cNvSpPr>
              <p:nvPr/>
            </p:nvSpPr>
            <p:spPr bwMode="auto">
              <a:xfrm>
                <a:off x="-99398" y="546353"/>
                <a:ext cx="1952979" cy="106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ts val="600"/>
                  </a:spcBef>
                </a:pPr>
                <a:r>
                  <a:rPr lang="zh-CN" altLang="zh-CN" sz="2000" b="1" dirty="0">
                    <a:solidFill>
                      <a:schemeClr val="accent4">
                        <a:lumMod val="50000"/>
                        <a:lumOff val="50000"/>
                      </a:schemeClr>
                    </a:solidFill>
                    <a:latin typeface="微软雅黑" panose="020B0503020204020204" pitchFamily="34" charset="-122"/>
                    <a:ea typeface="微软雅黑" panose="020B0503020204020204" pitchFamily="34" charset="-122"/>
                  </a:rPr>
                  <a:t>退（免）</a:t>
                </a: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税</a:t>
                </a:r>
                <a:endParaRPr lang="en-US"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endParaRPr>
              </a:p>
              <a:p>
                <a:pPr algn="ctr">
                  <a:spcBef>
                    <a:spcPts val="600"/>
                  </a:spcBef>
                </a:pPr>
                <a:r>
                  <a:rPr lang="zh-CN" altLang="zh-CN" sz="2000" b="1" dirty="0" smtClean="0">
                    <a:solidFill>
                      <a:schemeClr val="accent4">
                        <a:lumMod val="50000"/>
                        <a:lumOff val="50000"/>
                      </a:schemeClr>
                    </a:solidFill>
                    <a:latin typeface="微软雅黑" panose="020B0503020204020204" pitchFamily="34" charset="-122"/>
                    <a:ea typeface="微软雅黑" panose="020B0503020204020204" pitchFamily="34" charset="-122"/>
                  </a:rPr>
                  <a:t>申报</a:t>
                </a:r>
                <a:endParaRPr lang="en-US" altLang="zh-CN" sz="2000" b="1" dirty="0">
                  <a:solidFill>
                    <a:schemeClr val="accent4">
                      <a:lumMod val="50000"/>
                      <a:lumOff val="50000"/>
                    </a:schemeClr>
                  </a:solidFill>
                  <a:latin typeface="微软雅黑" panose="020B0503020204020204" pitchFamily="34" charset="-122"/>
                  <a:ea typeface="微软雅黑" panose="020B0503020204020204" pitchFamily="34" charset="-122"/>
                </a:endParaRPr>
              </a:p>
            </p:txBody>
          </p:sp>
        </p:grpSp>
      </p:grpSp>
      <p:sp>
        <p:nvSpPr>
          <p:cNvPr id="117" name="矩形 116"/>
          <p:cNvSpPr/>
          <p:nvPr/>
        </p:nvSpPr>
        <p:spPr>
          <a:xfrm>
            <a:off x="1252126" y="5549261"/>
            <a:ext cx="3547766" cy="499624"/>
          </a:xfrm>
          <a:prstGeom prst="rect">
            <a:avLst/>
          </a:prstGeom>
        </p:spPr>
        <p:txBody>
          <a:bodyPr wrap="none">
            <a:spAutoFit/>
          </a:bodyPr>
          <a:lstStyle/>
          <a:p>
            <a:pPr>
              <a:lnSpc>
                <a:spcPct val="150000"/>
              </a:lnSpc>
            </a:pP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本条自</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21</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日</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起施行</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1238816" y="4581096"/>
            <a:ext cx="9249550" cy="1015663"/>
          </a:xfrm>
          <a:prstGeom prst="rect">
            <a:avLst/>
          </a:prstGeom>
        </p:spPr>
        <p:txBody>
          <a:bodyPr wrap="square">
            <a:spAutoFit/>
          </a:bodyPr>
          <a:lstStyle/>
          <a:p>
            <a:pPr>
              <a:lnSpc>
                <a:spcPct val="150000"/>
              </a:lnSpc>
              <a:spcBef>
                <a:spcPts val="600"/>
              </a:spcBef>
            </a:pP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加大出口业务“非接触”办理措施的推行力度，实行出口退税申报、审核、反馈全程网上办。</a:t>
            </a:r>
            <a:endPar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2471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750"/>
                                        <p:tgtEl>
                                          <p:spTgt spid="135"/>
                                        </p:tgtEl>
                                      </p:cBhvr>
                                    </p:animEffect>
                                  </p:childTnLst>
                                </p:cTn>
                              </p:par>
                              <p:par>
                                <p:cTn id="13" presetID="42"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p:cBhvr>
                                        <p:cTn id="15" dur="1000"/>
                                        <p:tgtEl>
                                          <p:spTgt spid="123"/>
                                        </p:tgtEl>
                                      </p:cBhvr>
                                    </p:animEffect>
                                    <p:anim calcmode="lin" valueType="num">
                                      <p:cBhvr>
                                        <p:cTn id="16" dur="1000" fill="hold"/>
                                        <p:tgtEl>
                                          <p:spTgt spid="123"/>
                                        </p:tgtEl>
                                        <p:attrNameLst>
                                          <p:attrName>ppt_x</p:attrName>
                                        </p:attrNameLst>
                                      </p:cBhvr>
                                      <p:tavLst>
                                        <p:tav tm="0">
                                          <p:val>
                                            <p:strVal val="#ppt_x"/>
                                          </p:val>
                                        </p:tav>
                                        <p:tav tm="100000">
                                          <p:val>
                                            <p:strVal val="#ppt_x"/>
                                          </p:val>
                                        </p:tav>
                                      </p:tavLst>
                                    </p:anim>
                                    <p:anim calcmode="lin" valueType="num">
                                      <p:cBhvr>
                                        <p:cTn id="17" dur="1000" fill="hold"/>
                                        <p:tgtEl>
                                          <p:spTgt spid="12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8"/>
                                        </p:tgtEl>
                                        <p:attrNameLst>
                                          <p:attrName>style.visibility</p:attrName>
                                        </p:attrNameLst>
                                      </p:cBhvr>
                                      <p:to>
                                        <p:strVal val="visible"/>
                                      </p:to>
                                    </p:set>
                                    <p:animEffect>
                                      <p:cBhvr>
                                        <p:cTn id="20" dur="1000"/>
                                        <p:tgtEl>
                                          <p:spTgt spid="118"/>
                                        </p:tgtEl>
                                      </p:cBhvr>
                                    </p:animEffect>
                                    <p:anim calcmode="lin" valueType="num">
                                      <p:cBhvr>
                                        <p:cTn id="21" dur="1000" fill="hold"/>
                                        <p:tgtEl>
                                          <p:spTgt spid="118"/>
                                        </p:tgtEl>
                                        <p:attrNameLst>
                                          <p:attrName>ppt_x</p:attrName>
                                        </p:attrNameLst>
                                      </p:cBhvr>
                                      <p:tavLst>
                                        <p:tav tm="0">
                                          <p:val>
                                            <p:strVal val="#ppt_x"/>
                                          </p:val>
                                        </p:tav>
                                        <p:tav tm="100000">
                                          <p:val>
                                            <p:strVal val="#ppt_x"/>
                                          </p:val>
                                        </p:tav>
                                      </p:tavLst>
                                    </p:anim>
                                    <p:anim calcmode="lin" valueType="num">
                                      <p:cBhvr>
                                        <p:cTn id="22" dur="1000" fill="hold"/>
                                        <p:tgtEl>
                                          <p:spTgt spid="1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animEffect>
                                      <p:cBhvr>
                                        <p:cTn id="25" dur="1000"/>
                                        <p:tgtEl>
                                          <p:spTgt spid="128"/>
                                        </p:tgtEl>
                                      </p:cBhvr>
                                    </p:animEffect>
                                    <p:anim calcmode="lin" valueType="num">
                                      <p:cBhvr>
                                        <p:cTn id="26" dur="1000" fill="hold"/>
                                        <p:tgtEl>
                                          <p:spTgt spid="128"/>
                                        </p:tgtEl>
                                        <p:attrNameLst>
                                          <p:attrName>ppt_x</p:attrName>
                                        </p:attrNameLst>
                                      </p:cBhvr>
                                      <p:tavLst>
                                        <p:tav tm="0">
                                          <p:val>
                                            <p:strVal val="#ppt_x"/>
                                          </p:val>
                                        </p:tav>
                                        <p:tav tm="100000">
                                          <p:val>
                                            <p:strVal val="#ppt_x"/>
                                          </p:val>
                                        </p:tav>
                                      </p:tavLst>
                                    </p:anim>
                                    <p:anim calcmode="lin" valueType="num">
                                      <p:cBhvr>
                                        <p:cTn id="27" dur="1000" fill="hold"/>
                                        <p:tgtEl>
                                          <p:spTgt spid="128"/>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fade">
                                      <p:cBhvr>
                                        <p:cTn id="3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5" grpId="0" bldLvl="0" autoUpdateAnimBg="0"/>
      <p:bldP spid="1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八</a:t>
            </a: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3600" dirty="0">
                <a:solidFill>
                  <a:srgbClr val="000000"/>
                </a:solidFill>
                <a:latin typeface="微软雅黑" panose="020B0503020204020204" pitchFamily="34" charset="-122"/>
                <a:ea typeface="微软雅黑" panose="020B0503020204020204" pitchFamily="34" charset="-122"/>
              </a:rPr>
              <a:t>完善出口退（免）税收汇管理</a:t>
            </a:r>
          </a:p>
        </p:txBody>
      </p:sp>
      <p:sp>
        <p:nvSpPr>
          <p:cNvPr id="117" name="矩形 116"/>
          <p:cNvSpPr/>
          <p:nvPr/>
        </p:nvSpPr>
        <p:spPr>
          <a:xfrm>
            <a:off x="1307145" y="5559300"/>
            <a:ext cx="3204723" cy="507831"/>
          </a:xfrm>
          <a:prstGeom prst="rect">
            <a:avLst/>
          </a:prstGeom>
        </p:spPr>
        <p:txBody>
          <a:bodyPr wrap="none">
            <a:spAutoFit/>
          </a:bodyPr>
          <a:lstStyle/>
          <a:p>
            <a:pPr>
              <a:lnSpc>
                <a:spcPct val="150000"/>
              </a:lnSpc>
            </a:pPr>
            <a:r>
              <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rPr>
              <a:t>本条自</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2022</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21</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日</a:t>
            </a:r>
            <a:r>
              <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rPr>
              <a:t>起施行</a:t>
            </a:r>
            <a:endPar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186"/>
          <p:cNvSpPr>
            <a:spLocks noChangeArrowheads="1"/>
          </p:cNvSpPr>
          <p:nvPr/>
        </p:nvSpPr>
        <p:spPr bwMode="auto">
          <a:xfrm>
            <a:off x="1361648" y="3164531"/>
            <a:ext cx="1888579" cy="457200"/>
          </a:xfrm>
          <a:prstGeom prst="rect">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9" name="矩形 187"/>
          <p:cNvSpPr>
            <a:spLocks noChangeArrowheads="1"/>
          </p:cNvSpPr>
          <p:nvPr/>
        </p:nvSpPr>
        <p:spPr bwMode="auto">
          <a:xfrm>
            <a:off x="3851265" y="3164531"/>
            <a:ext cx="1900237" cy="457200"/>
          </a:xfrm>
          <a:prstGeom prst="rect">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0" name="矩形 188"/>
          <p:cNvSpPr>
            <a:spLocks noChangeArrowheads="1"/>
          </p:cNvSpPr>
          <p:nvPr/>
        </p:nvSpPr>
        <p:spPr bwMode="auto">
          <a:xfrm>
            <a:off x="6337824" y="3164531"/>
            <a:ext cx="1860934" cy="457200"/>
          </a:xfrm>
          <a:prstGeom prst="rect">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1" name="矩形 189"/>
          <p:cNvSpPr>
            <a:spLocks noChangeArrowheads="1"/>
          </p:cNvSpPr>
          <p:nvPr/>
        </p:nvSpPr>
        <p:spPr bwMode="auto">
          <a:xfrm>
            <a:off x="8775754" y="3164531"/>
            <a:ext cx="1888720" cy="457200"/>
          </a:xfrm>
          <a:prstGeom prst="rect">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 name="Rectangle 41"/>
          <p:cNvSpPr>
            <a:spLocks noChangeArrowheads="1"/>
          </p:cNvSpPr>
          <p:nvPr/>
        </p:nvSpPr>
        <p:spPr bwMode="auto">
          <a:xfrm>
            <a:off x="1175759" y="3215331"/>
            <a:ext cx="2289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rPr>
              <a:t>减少事前申报事项</a:t>
            </a:r>
            <a:endParaRPr lang="en-US" altLang="zh-CN" sz="1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 name="Rectangle 41"/>
          <p:cNvSpPr>
            <a:spLocks noChangeArrowheads="1"/>
          </p:cNvSpPr>
          <p:nvPr/>
        </p:nvSpPr>
        <p:spPr bwMode="auto">
          <a:xfrm>
            <a:off x="3657021" y="3215331"/>
            <a:ext cx="2289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rPr>
              <a:t>扩大视同收汇范围</a:t>
            </a:r>
            <a:endParaRPr lang="en-US" altLang="zh-CN" sz="1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4" name="Rectangle 41"/>
          <p:cNvSpPr>
            <a:spLocks noChangeArrowheads="1"/>
          </p:cNvSpPr>
          <p:nvPr/>
        </p:nvSpPr>
        <p:spPr bwMode="auto">
          <a:xfrm>
            <a:off x="6138284" y="3215331"/>
            <a:ext cx="2289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rPr>
              <a:t>实施分类精准管理</a:t>
            </a:r>
            <a:endParaRPr lang="en-US" altLang="zh-CN" sz="1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5" name="Rectangle 41"/>
          <p:cNvSpPr>
            <a:spLocks noChangeArrowheads="1"/>
          </p:cNvSpPr>
          <p:nvPr/>
        </p:nvSpPr>
        <p:spPr bwMode="auto">
          <a:xfrm>
            <a:off x="8559221" y="3215331"/>
            <a:ext cx="2289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1800" b="1" dirty="0">
                <a:solidFill>
                  <a:schemeClr val="bg1"/>
                </a:solidFill>
                <a:latin typeface="微软雅黑" panose="020B0503020204020204" pitchFamily="34" charset="-122"/>
                <a:ea typeface="微软雅黑" panose="020B0503020204020204" pitchFamily="34" charset="-122"/>
              </a:rPr>
              <a:t>区分情况进行处理</a:t>
            </a:r>
            <a:endParaRPr lang="en-US" altLang="zh-CN" sz="1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26" name="Picture 149" descr="本本收集整理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259" y="1700856"/>
            <a:ext cx="182721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27" name="Picture 150" descr="本本收集整理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421" y="1700856"/>
            <a:ext cx="1828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28" name="Picture 151" descr="本本收集整理 (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846" y="1700856"/>
            <a:ext cx="18557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29" name="Picture 149" descr="本本收集整理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821" y="1700856"/>
            <a:ext cx="18272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2" name="矩形 1"/>
          <p:cNvSpPr/>
          <p:nvPr/>
        </p:nvSpPr>
        <p:spPr>
          <a:xfrm>
            <a:off x="1254505" y="3884022"/>
            <a:ext cx="2207399" cy="954107"/>
          </a:xfrm>
          <a:prstGeom prst="rect">
            <a:avLst/>
          </a:prstGeom>
        </p:spPr>
        <p:txBody>
          <a:bodyPr wrap="square">
            <a:spAutoFit/>
          </a:bodyPr>
          <a:lstStyle/>
          <a:p>
            <a:r>
              <a:rPr lang="zh-CN" altLang="zh-CN" sz="1400" dirty="0">
                <a:latin typeface="微软雅黑" panose="020B0503020204020204" pitchFamily="34" charset="-122"/>
                <a:ea typeface="微软雅黑" panose="020B0503020204020204" pitchFamily="34" charset="-122"/>
              </a:rPr>
              <a:t>取消出口退税货物无法收汇时，需事前申报的要求，改为企业</a:t>
            </a:r>
            <a:r>
              <a:rPr lang="zh-CN" altLang="zh-CN" sz="1400" b="1" dirty="0">
                <a:latin typeface="微软雅黑" panose="020B0503020204020204" pitchFamily="34" charset="-122"/>
                <a:ea typeface="微软雅黑" panose="020B0503020204020204" pitchFamily="34" charset="-122"/>
              </a:rPr>
              <a:t>自行留存</a:t>
            </a:r>
            <a:r>
              <a:rPr lang="zh-CN" altLang="zh-CN" sz="1400" dirty="0">
                <a:latin typeface="微软雅黑" panose="020B0503020204020204" pitchFamily="34" charset="-122"/>
                <a:ea typeface="微软雅黑" panose="020B0503020204020204" pitchFamily="34" charset="-122"/>
              </a:rPr>
              <a:t>相关资料以备税务部门核查</a:t>
            </a:r>
            <a:endParaRPr lang="zh-CN" altLang="en-US" sz="1400" dirty="0">
              <a:latin typeface="微软雅黑" panose="020B0503020204020204" pitchFamily="34" charset="-122"/>
              <a:ea typeface="微软雅黑" panose="020B0503020204020204" pitchFamily="34" charset="-122"/>
            </a:endParaRPr>
          </a:p>
        </p:txBody>
      </p:sp>
      <p:sp>
        <p:nvSpPr>
          <p:cNvPr id="4" name="矩形 3"/>
          <p:cNvSpPr/>
          <p:nvPr/>
        </p:nvSpPr>
        <p:spPr>
          <a:xfrm>
            <a:off x="3817412" y="3884022"/>
            <a:ext cx="2288541" cy="1384995"/>
          </a:xfrm>
          <a:prstGeom prst="rect">
            <a:avLst/>
          </a:prstGeom>
        </p:spPr>
        <p:txBody>
          <a:bodyPr wrap="square">
            <a:spAutoFit/>
          </a:bodyPr>
          <a:lstStyle/>
          <a:p>
            <a:r>
              <a:rPr lang="zh-CN" altLang="zh-CN" sz="1400" dirty="0">
                <a:latin typeface="微软雅黑" panose="020B0503020204020204" pitchFamily="34" charset="-122"/>
                <a:ea typeface="微软雅黑" panose="020B0503020204020204" pitchFamily="34" charset="-122"/>
              </a:rPr>
              <a:t>对于为应对疫情等影响购买出口信用保险、无法收汇时获得保险赔款的企业，将未收汇则不能退税的政策，调整为将保险赔款视同收汇，予以办理退税</a:t>
            </a: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6071359" y="3885026"/>
            <a:ext cx="2394577" cy="1384995"/>
          </a:xfrm>
          <a:prstGeom prst="rect">
            <a:avLst/>
          </a:prstGeom>
        </p:spPr>
        <p:txBody>
          <a:bodyPr wrap="square">
            <a:spAutoFit/>
          </a:bodyPr>
          <a:lstStyle/>
          <a:p>
            <a:pPr marL="285750" indent="-285750">
              <a:buFont typeface="Arial" panose="020B0604020202020204" pitchFamily="34" charset="0"/>
              <a:buChar char="•"/>
            </a:pPr>
            <a:r>
              <a:rPr lang="zh-CN" altLang="zh-CN" sz="1400" dirty="0" smtClean="0">
                <a:latin typeface="微软雅黑" panose="020B0503020204020204" pitchFamily="34" charset="-122"/>
                <a:ea typeface="微软雅黑" panose="020B0503020204020204" pitchFamily="34" charset="-122"/>
              </a:rPr>
              <a:t>对于</a:t>
            </a:r>
            <a:r>
              <a:rPr lang="zh-CN" altLang="zh-CN" sz="1400" dirty="0">
                <a:latin typeface="微软雅黑" panose="020B0503020204020204" pitchFamily="34" charset="-122"/>
                <a:ea typeface="微软雅黑" panose="020B0503020204020204" pitchFamily="34" charset="-122"/>
              </a:rPr>
              <a:t>存在出口退税分类管理类别为四类、提供过虚假或冒用收汇材料等高风险情形的</a:t>
            </a:r>
            <a:r>
              <a:rPr lang="zh-CN" altLang="zh-CN" sz="1400" dirty="0" smtClean="0">
                <a:latin typeface="微软雅黑" panose="020B0503020204020204" pitchFamily="34" charset="-122"/>
                <a:ea typeface="微软雅黑" panose="020B0503020204020204" pitchFamily="34" charset="-122"/>
              </a:rPr>
              <a:t>企业</a:t>
            </a:r>
            <a:endParaRPr lang="en-US" altLang="zh-CN" sz="14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sz="1400" dirty="0" smtClean="0">
                <a:latin typeface="微软雅黑" panose="020B0503020204020204" pitchFamily="34" charset="-122"/>
                <a:ea typeface="微软雅黑" panose="020B0503020204020204" pitchFamily="34" charset="-122"/>
              </a:rPr>
              <a:t>对于</a:t>
            </a:r>
            <a:r>
              <a:rPr lang="zh-CN" altLang="zh-CN" sz="1400" dirty="0">
                <a:latin typeface="微软雅黑" panose="020B0503020204020204" pitchFamily="34" charset="-122"/>
                <a:ea typeface="微软雅黑" panose="020B0503020204020204" pitchFamily="34" charset="-122"/>
              </a:rPr>
              <a:t>不存在上述高风险情形的</a:t>
            </a:r>
            <a:r>
              <a:rPr lang="zh-CN" altLang="zh-CN" sz="1400" dirty="0" smtClean="0">
                <a:latin typeface="微软雅黑" panose="020B0503020204020204" pitchFamily="34" charset="-122"/>
                <a:ea typeface="微软雅黑" panose="020B0503020204020204" pitchFamily="34" charset="-122"/>
              </a:rPr>
              <a:t>企业</a:t>
            </a:r>
            <a:endParaRPr lang="zh-CN" altLang="en-US" sz="1400" dirty="0">
              <a:latin typeface="微软雅黑" panose="020B0503020204020204" pitchFamily="34" charset="-122"/>
              <a:ea typeface="微软雅黑" panose="020B0503020204020204" pitchFamily="34" charset="-122"/>
            </a:endParaRPr>
          </a:p>
        </p:txBody>
      </p:sp>
      <p:sp>
        <p:nvSpPr>
          <p:cNvPr id="6" name="矩形 5"/>
          <p:cNvSpPr/>
          <p:nvPr/>
        </p:nvSpPr>
        <p:spPr>
          <a:xfrm>
            <a:off x="8453796" y="3876956"/>
            <a:ext cx="2312640" cy="1384995"/>
          </a:xfrm>
          <a:prstGeom prst="rect">
            <a:avLst/>
          </a:prstGeom>
        </p:spPr>
        <p:txBody>
          <a:bodyPr wrap="square">
            <a:spAutoFit/>
          </a:bodyPr>
          <a:lstStyle/>
          <a:p>
            <a:pPr marL="285750" indent="-285750">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rPr>
              <a:t>对于未按规定收汇且不符合视同收汇规定的出口</a:t>
            </a:r>
            <a:r>
              <a:rPr lang="zh-CN" altLang="zh-CN" sz="1400" dirty="0" smtClean="0">
                <a:latin typeface="微软雅黑" panose="020B0503020204020204" pitchFamily="34" charset="-122"/>
                <a:ea typeface="微软雅黑" panose="020B0503020204020204" pitchFamily="34" charset="-122"/>
              </a:rPr>
              <a:t>货物</a:t>
            </a:r>
            <a:endParaRPr lang="en-US" altLang="zh-CN" sz="14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sz="1400" dirty="0" smtClean="0">
                <a:latin typeface="微软雅黑" panose="020B0503020204020204" pitchFamily="34" charset="-122"/>
                <a:ea typeface="微软雅黑" panose="020B0503020204020204" pitchFamily="34" charset="-122"/>
              </a:rPr>
              <a:t>对于</a:t>
            </a:r>
            <a:r>
              <a:rPr lang="zh-CN" altLang="zh-CN" sz="1400" dirty="0">
                <a:latin typeface="微软雅黑" panose="020B0503020204020204" pitchFamily="34" charset="-122"/>
                <a:ea typeface="微软雅黑" panose="020B0503020204020204" pitchFamily="34" charset="-122"/>
              </a:rPr>
              <a:t>确实无法收汇且不符合视同收汇规定的出口</a:t>
            </a:r>
            <a:r>
              <a:rPr lang="zh-CN" altLang="zh-CN" sz="1400" dirty="0" smtClean="0">
                <a:latin typeface="微软雅黑" panose="020B0503020204020204" pitchFamily="34" charset="-122"/>
                <a:ea typeface="微软雅黑" panose="020B0503020204020204" pitchFamily="34" charset="-122"/>
              </a:rPr>
              <a:t>货物</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497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8"/>
                                        </p:tgtEl>
                                        <p:attrNameLst>
                                          <p:attrName>style.visibility</p:attrName>
                                        </p:attrNameLst>
                                      </p:cBhvr>
                                      <p:to>
                                        <p:strVal val="visible"/>
                                      </p:to>
                                    </p:set>
                                    <p:animEffect>
                                      <p:cBhvr>
                                        <p:cTn id="13" dur="500"/>
                                        <p:tgtEl>
                                          <p:spTgt spid="128"/>
                                        </p:tgtEl>
                                      </p:cBhvr>
                                    </p:animEffect>
                                  </p:childTnLst>
                                </p:cTn>
                              </p:par>
                              <p:par>
                                <p:cTn id="14" presetID="22" presetClass="entr" presetSubtype="8" fill="hold" nodeType="withEffect">
                                  <p:stCondLst>
                                    <p:cond delay="0"/>
                                  </p:stCondLst>
                                  <p:childTnLst>
                                    <p:set>
                                      <p:cBhvr>
                                        <p:cTn id="15" dur="1" fill="hold">
                                          <p:stCondLst>
                                            <p:cond delay="0"/>
                                          </p:stCondLst>
                                        </p:cTn>
                                        <p:tgtEl>
                                          <p:spTgt spid="126"/>
                                        </p:tgtEl>
                                        <p:attrNameLst>
                                          <p:attrName>style.visibility</p:attrName>
                                        </p:attrNameLst>
                                      </p:cBhvr>
                                      <p:to>
                                        <p:strVal val="visible"/>
                                      </p:to>
                                    </p:set>
                                    <p:animEffect>
                                      <p:cBhvr>
                                        <p:cTn id="16" dur="500"/>
                                        <p:tgtEl>
                                          <p:spTgt spid="126"/>
                                        </p:tgtEl>
                                      </p:cBhvr>
                                    </p:animEffect>
                                  </p:childTnLst>
                                </p:cTn>
                              </p:par>
                              <p:par>
                                <p:cTn id="17" presetID="22" presetClass="entr" presetSubtype="8"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p:cBhvr>
                                        <p:cTn id="19" dur="500"/>
                                        <p:tgtEl>
                                          <p:spTgt spid="127"/>
                                        </p:tgtEl>
                                      </p:cBhvr>
                                    </p:animEffect>
                                  </p:childTnLst>
                                </p:cTn>
                              </p:par>
                              <p:par>
                                <p:cTn id="20" presetID="22" presetClass="entr" presetSubtype="8"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p:cBhvr>
                                        <p:cTn id="22" dur="500"/>
                                        <p:tgtEl>
                                          <p:spTgt spid="129"/>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8"/>
                                        </p:tgtEl>
                                        <p:attrNameLst>
                                          <p:attrName>style.visibility</p:attrName>
                                        </p:attrNameLst>
                                      </p:cBhvr>
                                      <p:to>
                                        <p:strVal val="visible"/>
                                      </p:to>
                                    </p:set>
                                    <p:animEffect>
                                      <p:cBhvr>
                                        <p:cTn id="26" dur="1000"/>
                                        <p:tgtEl>
                                          <p:spTgt spid="118"/>
                                        </p:tgtEl>
                                      </p:cBhvr>
                                    </p:animEffect>
                                    <p:anim calcmode="lin" valueType="num">
                                      <p:cBhvr>
                                        <p:cTn id="27" dur="1000" fill="hold"/>
                                        <p:tgtEl>
                                          <p:spTgt spid="118"/>
                                        </p:tgtEl>
                                        <p:attrNameLst>
                                          <p:attrName>ppt_x</p:attrName>
                                        </p:attrNameLst>
                                      </p:cBhvr>
                                      <p:tavLst>
                                        <p:tav tm="0">
                                          <p:val>
                                            <p:strVal val="#ppt_x"/>
                                          </p:val>
                                        </p:tav>
                                        <p:tav tm="100000">
                                          <p:val>
                                            <p:strVal val="#ppt_x"/>
                                          </p:val>
                                        </p:tav>
                                      </p:tavLst>
                                    </p:anim>
                                    <p:anim calcmode="lin" valueType="num">
                                      <p:cBhvr>
                                        <p:cTn id="28" dur="1000" fill="hold"/>
                                        <p:tgtEl>
                                          <p:spTgt spid="1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p:cBhvr>
                                        <p:cTn id="31" dur="1000"/>
                                        <p:tgtEl>
                                          <p:spTgt spid="119"/>
                                        </p:tgtEl>
                                      </p:cBhvr>
                                    </p:animEffect>
                                    <p:anim calcmode="lin" valueType="num">
                                      <p:cBhvr>
                                        <p:cTn id="32" dur="1000" fill="hold"/>
                                        <p:tgtEl>
                                          <p:spTgt spid="119"/>
                                        </p:tgtEl>
                                        <p:attrNameLst>
                                          <p:attrName>ppt_x</p:attrName>
                                        </p:attrNameLst>
                                      </p:cBhvr>
                                      <p:tavLst>
                                        <p:tav tm="0">
                                          <p:val>
                                            <p:strVal val="#ppt_x"/>
                                          </p:val>
                                        </p:tav>
                                        <p:tav tm="100000">
                                          <p:val>
                                            <p:strVal val="#ppt_x"/>
                                          </p:val>
                                        </p:tav>
                                      </p:tavLst>
                                    </p:anim>
                                    <p:anim calcmode="lin" valueType="num">
                                      <p:cBhvr>
                                        <p:cTn id="33" dur="1000" fill="hold"/>
                                        <p:tgtEl>
                                          <p:spTgt spid="1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p:cBhvr>
                                        <p:cTn id="36" dur="1000"/>
                                        <p:tgtEl>
                                          <p:spTgt spid="120"/>
                                        </p:tgtEl>
                                      </p:cBhvr>
                                    </p:animEffect>
                                    <p:anim calcmode="lin" valueType="num">
                                      <p:cBhvr>
                                        <p:cTn id="37" dur="1000" fill="hold"/>
                                        <p:tgtEl>
                                          <p:spTgt spid="120"/>
                                        </p:tgtEl>
                                        <p:attrNameLst>
                                          <p:attrName>ppt_x</p:attrName>
                                        </p:attrNameLst>
                                      </p:cBhvr>
                                      <p:tavLst>
                                        <p:tav tm="0">
                                          <p:val>
                                            <p:strVal val="#ppt_x"/>
                                          </p:val>
                                        </p:tav>
                                        <p:tav tm="100000">
                                          <p:val>
                                            <p:strVal val="#ppt_x"/>
                                          </p:val>
                                        </p:tav>
                                      </p:tavLst>
                                    </p:anim>
                                    <p:anim calcmode="lin" valueType="num">
                                      <p:cBhvr>
                                        <p:cTn id="38" dur="1000" fill="hold"/>
                                        <p:tgtEl>
                                          <p:spTgt spid="1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p:cBhvr>
                                        <p:cTn id="41" dur="1000"/>
                                        <p:tgtEl>
                                          <p:spTgt spid="121"/>
                                        </p:tgtEl>
                                      </p:cBhvr>
                                    </p:animEffect>
                                    <p:anim calcmode="lin" valueType="num">
                                      <p:cBhvr>
                                        <p:cTn id="42" dur="1000" fill="hold"/>
                                        <p:tgtEl>
                                          <p:spTgt spid="121"/>
                                        </p:tgtEl>
                                        <p:attrNameLst>
                                          <p:attrName>ppt_x</p:attrName>
                                        </p:attrNameLst>
                                      </p:cBhvr>
                                      <p:tavLst>
                                        <p:tav tm="0">
                                          <p:val>
                                            <p:strVal val="#ppt_x"/>
                                          </p:val>
                                        </p:tav>
                                        <p:tav tm="100000">
                                          <p:val>
                                            <p:strVal val="#ppt_x"/>
                                          </p:val>
                                        </p:tav>
                                      </p:tavLst>
                                    </p:anim>
                                    <p:anim calcmode="lin" valueType="num">
                                      <p:cBhvr>
                                        <p:cTn id="43" dur="1000" fill="hold"/>
                                        <p:tgtEl>
                                          <p:spTgt spid="1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p:cBhvr>
                                        <p:cTn id="46" dur="1000"/>
                                        <p:tgtEl>
                                          <p:spTgt spid="122"/>
                                        </p:tgtEl>
                                      </p:cBhvr>
                                    </p:animEffect>
                                    <p:anim calcmode="lin" valueType="num">
                                      <p:cBhvr>
                                        <p:cTn id="47" dur="1000" fill="hold"/>
                                        <p:tgtEl>
                                          <p:spTgt spid="122"/>
                                        </p:tgtEl>
                                        <p:attrNameLst>
                                          <p:attrName>ppt_x</p:attrName>
                                        </p:attrNameLst>
                                      </p:cBhvr>
                                      <p:tavLst>
                                        <p:tav tm="0">
                                          <p:val>
                                            <p:strVal val="#ppt_x"/>
                                          </p:val>
                                        </p:tav>
                                        <p:tav tm="100000">
                                          <p:val>
                                            <p:strVal val="#ppt_x"/>
                                          </p:val>
                                        </p:tav>
                                      </p:tavLst>
                                    </p:anim>
                                    <p:anim calcmode="lin" valueType="num">
                                      <p:cBhvr>
                                        <p:cTn id="48" dur="1000" fill="hold"/>
                                        <p:tgtEl>
                                          <p:spTgt spid="1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p:cBhvr>
                                        <p:cTn id="51" dur="1000"/>
                                        <p:tgtEl>
                                          <p:spTgt spid="123"/>
                                        </p:tgtEl>
                                      </p:cBhvr>
                                    </p:animEffect>
                                    <p:anim calcmode="lin" valueType="num">
                                      <p:cBhvr>
                                        <p:cTn id="52" dur="1000" fill="hold"/>
                                        <p:tgtEl>
                                          <p:spTgt spid="123"/>
                                        </p:tgtEl>
                                        <p:attrNameLst>
                                          <p:attrName>ppt_x</p:attrName>
                                        </p:attrNameLst>
                                      </p:cBhvr>
                                      <p:tavLst>
                                        <p:tav tm="0">
                                          <p:val>
                                            <p:strVal val="#ppt_x"/>
                                          </p:val>
                                        </p:tav>
                                        <p:tav tm="100000">
                                          <p:val>
                                            <p:strVal val="#ppt_x"/>
                                          </p:val>
                                        </p:tav>
                                      </p:tavLst>
                                    </p:anim>
                                    <p:anim calcmode="lin" valueType="num">
                                      <p:cBhvr>
                                        <p:cTn id="53" dur="1000" fill="hold"/>
                                        <p:tgtEl>
                                          <p:spTgt spid="1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4"/>
                                        </p:tgtEl>
                                        <p:attrNameLst>
                                          <p:attrName>style.visibility</p:attrName>
                                        </p:attrNameLst>
                                      </p:cBhvr>
                                      <p:to>
                                        <p:strVal val="visible"/>
                                      </p:to>
                                    </p:set>
                                    <p:animEffect>
                                      <p:cBhvr>
                                        <p:cTn id="56" dur="1000"/>
                                        <p:tgtEl>
                                          <p:spTgt spid="124"/>
                                        </p:tgtEl>
                                      </p:cBhvr>
                                    </p:animEffect>
                                    <p:anim calcmode="lin" valueType="num">
                                      <p:cBhvr>
                                        <p:cTn id="57" dur="1000" fill="hold"/>
                                        <p:tgtEl>
                                          <p:spTgt spid="124"/>
                                        </p:tgtEl>
                                        <p:attrNameLst>
                                          <p:attrName>ppt_x</p:attrName>
                                        </p:attrNameLst>
                                      </p:cBhvr>
                                      <p:tavLst>
                                        <p:tav tm="0">
                                          <p:val>
                                            <p:strVal val="#ppt_x"/>
                                          </p:val>
                                        </p:tav>
                                        <p:tav tm="100000">
                                          <p:val>
                                            <p:strVal val="#ppt_x"/>
                                          </p:val>
                                        </p:tav>
                                      </p:tavLst>
                                    </p:anim>
                                    <p:anim calcmode="lin" valueType="num">
                                      <p:cBhvr>
                                        <p:cTn id="58" dur="1000" fill="hold"/>
                                        <p:tgtEl>
                                          <p:spTgt spid="1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5"/>
                                        </p:tgtEl>
                                        <p:attrNameLst>
                                          <p:attrName>style.visibility</p:attrName>
                                        </p:attrNameLst>
                                      </p:cBhvr>
                                      <p:to>
                                        <p:strVal val="visible"/>
                                      </p:to>
                                    </p:set>
                                    <p:animEffect>
                                      <p:cBhvr>
                                        <p:cTn id="61" dur="1000"/>
                                        <p:tgtEl>
                                          <p:spTgt spid="125"/>
                                        </p:tgtEl>
                                      </p:cBhvr>
                                    </p:animEffect>
                                    <p:anim calcmode="lin" valueType="num">
                                      <p:cBhvr>
                                        <p:cTn id="62" dur="1000" fill="hold"/>
                                        <p:tgtEl>
                                          <p:spTgt spid="125"/>
                                        </p:tgtEl>
                                        <p:attrNameLst>
                                          <p:attrName>ppt_x</p:attrName>
                                        </p:attrNameLst>
                                      </p:cBhvr>
                                      <p:tavLst>
                                        <p:tav tm="0">
                                          <p:val>
                                            <p:strVal val="#ppt_x"/>
                                          </p:val>
                                        </p:tav>
                                        <p:tav tm="100000">
                                          <p:val>
                                            <p:strVal val="#ppt_x"/>
                                          </p:val>
                                        </p:tav>
                                      </p:tavLst>
                                    </p:anim>
                                    <p:anim calcmode="lin" valueType="num">
                                      <p:cBhvr>
                                        <p:cTn id="63" dur="1000" fill="hold"/>
                                        <p:tgtEl>
                                          <p:spTgt spid="125"/>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500"/>
                                        <p:tgtEl>
                                          <p:spTgt spid="1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500"/>
                                        <p:tgtEl>
                                          <p:spTgt spid="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17" grpId="0"/>
      <p:bldP spid="118" grpId="0" bldLvl="0" animBg="1" autoUpdateAnimBg="0"/>
      <p:bldP spid="119" grpId="0" bldLvl="0" animBg="1" autoUpdateAnimBg="0"/>
      <p:bldP spid="120" grpId="0" bldLvl="0" animBg="1" autoUpdateAnimBg="0"/>
      <p:bldP spid="121" grpId="0" bldLvl="0" animBg="1" autoUpdateAnimBg="0"/>
      <p:bldP spid="122" grpId="0" bldLvl="0" autoUpdateAnimBg="0"/>
      <p:bldP spid="123" grpId="0" bldLvl="0" autoUpdateAnimBg="0"/>
      <p:bldP spid="124" grpId="0" bldLvl="0" autoUpdateAnimBg="0"/>
      <p:bldP spid="125" grpId="0" bldLvl="0" autoUpdateAnimBg="0"/>
      <p:bldP spid="2"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71598" y="2130100"/>
            <a:ext cx="9576798" cy="2964914"/>
          </a:xfrm>
          <a:prstGeom prst="rect">
            <a:avLst/>
          </a:prstGeom>
        </p:spPr>
        <p:txBody>
          <a:bodyPr wrap="square">
            <a:spAutoFit/>
          </a:bodyPr>
          <a:lstStyle/>
          <a:p>
            <a:pPr>
              <a:lnSpc>
                <a:spcPts val="4000"/>
              </a:lnSpc>
              <a:spcBef>
                <a:spcPts val="600"/>
              </a:spcBef>
            </a:pP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        2022</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年</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6</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月</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14</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日</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，国家税务</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总局印发</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国家</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税务总局</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关于阶段性加快出口退税办理进度有关工作</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的</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通知</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税总货</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劳</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函</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2022</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83</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号</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endPar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endParaRPr>
          </a:p>
          <a:p>
            <a:pPr>
              <a:lnSpc>
                <a:spcPts val="4000"/>
              </a:lnSpc>
              <a:spcBef>
                <a:spcPts val="1800"/>
              </a:spcBef>
            </a:pP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        </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自</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2022</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年</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6</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月</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20</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日至</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2023</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年</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6</a:t>
            </a:r>
            <a:r>
              <a:rPr lang="zh-CN" altLang="en-US"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月</a:t>
            </a: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30</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日期间，</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税务部门办理</a:t>
            </a:r>
            <a:r>
              <a:rPr lang="zh-CN" altLang="zh-CN" sz="2800" b="1" dirty="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一类、二类</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出口企业</a:t>
            </a:r>
            <a:r>
              <a:rPr lang="zh-CN" altLang="zh-CN" sz="2800" b="1" dirty="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正常</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出口退（免）税的平均时间，压缩在</a:t>
            </a:r>
            <a:r>
              <a:rPr lang="en-US" altLang="zh-CN" sz="2800" b="1" dirty="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3</a:t>
            </a:r>
            <a:r>
              <a:rPr lang="zh-CN" altLang="zh-CN" sz="2800" b="1" dirty="0">
                <a:solidFill>
                  <a:srgbClr val="FFC000"/>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微软雅黑" panose="020B0503020204020204" pitchFamily="34" charset="-122"/>
              </a:rPr>
              <a:t>个工作日</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内</a:t>
            </a:r>
            <a:r>
              <a:rPr lang="zh-CN"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endPar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endParaRPr>
          </a:p>
          <a:p>
            <a:pPr>
              <a:lnSpc>
                <a:spcPts val="4000"/>
              </a:lnSpc>
              <a:spcBef>
                <a:spcPts val="600"/>
              </a:spcBef>
            </a:pP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                </a:t>
            </a:r>
            <a:endPar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endParaRPr>
          </a:p>
        </p:txBody>
      </p:sp>
      <p:sp>
        <p:nvSpPr>
          <p:cNvPr id="11" name="文本框 28"/>
          <p:cNvSpPr>
            <a:spLocks noChangeArrowheads="1"/>
          </p:cNvSpPr>
          <p:nvPr/>
        </p:nvSpPr>
        <p:spPr bwMode="auto">
          <a:xfrm>
            <a:off x="1415610" y="384175"/>
            <a:ext cx="11701462"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最新政策文件</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平行四边形 13"/>
          <p:cNvSpPr>
            <a:spLocks noChangeArrowheads="1"/>
          </p:cNvSpPr>
          <p:nvPr/>
        </p:nvSpPr>
        <p:spPr bwMode="auto">
          <a:xfrm>
            <a:off x="5664200"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5"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6"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7"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spTree>
    <p:extLst>
      <p:ext uri="{BB962C8B-B14F-4D97-AF65-F5344CB8AC3E}">
        <p14:creationId xmlns:p14="http://schemas.microsoft.com/office/powerpoint/2010/main" val="371153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a:spLocks noChangeArrowheads="1"/>
          </p:cNvSpPr>
          <p:nvPr/>
        </p:nvSpPr>
        <p:spPr bwMode="auto">
          <a:xfrm>
            <a:off x="263525" y="2844800"/>
            <a:ext cx="11522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谢谢收看</a:t>
            </a:r>
            <a:endParaRPr lang="zh-CN" altLang="en-US" sz="4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Parallelogram 77"/>
          <p:cNvSpPr>
            <a:spLocks noChangeArrowheads="1"/>
          </p:cNvSpPr>
          <p:nvPr/>
        </p:nvSpPr>
        <p:spPr bwMode="auto">
          <a:xfrm>
            <a:off x="719138" y="2660650"/>
            <a:ext cx="865187"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sp>
        <p:nvSpPr>
          <p:cNvPr id="18436" name="Parallelogram 78"/>
          <p:cNvSpPr>
            <a:spLocks noChangeArrowheads="1"/>
          </p:cNvSpPr>
          <p:nvPr/>
        </p:nvSpPr>
        <p:spPr bwMode="auto">
          <a:xfrm rot="10800000">
            <a:off x="10512425" y="266065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9702" name="Group 3"/>
          <p:cNvGrpSpPr>
            <a:grpSpLocks/>
          </p:cNvGrpSpPr>
          <p:nvPr/>
        </p:nvGrpSpPr>
        <p:grpSpPr bwMode="auto">
          <a:xfrm>
            <a:off x="1008063" y="1412875"/>
            <a:ext cx="10488612" cy="4195763"/>
            <a:chOff x="0" y="0"/>
            <a:chExt cx="4955" cy="1982"/>
          </a:xfrm>
        </p:grpSpPr>
        <p:sp>
          <p:nvSpPr>
            <p:cNvPr id="29703"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04"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05"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06"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07"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08"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09"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0"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1"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2"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3"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4"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5"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6"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7"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8"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9"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0"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1"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2"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3"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4"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5"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6"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7"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8"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29"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0"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1"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2"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3"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4"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5"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6"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7"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8"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39"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0"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1"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2"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3"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4"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5"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6"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7"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8"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49"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0"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1"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2"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3"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4"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5"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6"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7"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8"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59"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0"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1"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2"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3"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4"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5"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6"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7"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8"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69"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0"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1"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2"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3"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4"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5"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6"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7"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8"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79"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0"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1"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2"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3"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4"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5"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6"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7"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8"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89"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0"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1"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2"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3"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4"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5"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6"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7"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8"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99"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0"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1"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2"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3"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4"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5"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6"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7"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8"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809"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436"/>
                                        </p:tgtEl>
                                        <p:attrNameLst>
                                          <p:attrName>style.visibility</p:attrName>
                                        </p:attrNameLst>
                                      </p:cBhvr>
                                      <p:to>
                                        <p:strVal val="visible"/>
                                      </p:to>
                                    </p:set>
                                    <p:animEffect>
                                      <p:cBhvr>
                                        <p:cTn id="17" dur="1000"/>
                                        <p:tgtEl>
                                          <p:spTgt spid="18436"/>
                                        </p:tgtEl>
                                      </p:cBhvr>
                                    </p:animEffect>
                                    <p:anim calcmode="lin" valueType="num">
                                      <p:cBhvr>
                                        <p:cTn id="18" dur="1000" fill="hold"/>
                                        <p:tgtEl>
                                          <p:spTgt spid="18436"/>
                                        </p:tgtEl>
                                        <p:attrNameLst>
                                          <p:attrName>ppt_x</p:attrName>
                                        </p:attrNameLst>
                                      </p:cBhvr>
                                      <p:tavLst>
                                        <p:tav tm="0">
                                          <p:val>
                                            <p:strVal val="#ppt_x"/>
                                          </p:val>
                                        </p:tav>
                                        <p:tav tm="100000">
                                          <p:val>
                                            <p:strVal val="#ppt_x"/>
                                          </p:val>
                                        </p:tav>
                                      </p:tavLst>
                                    </p:anim>
                                    <p:anim calcmode="lin" valueType="num">
                                      <p:cBhvr>
                                        <p:cTn id="1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3" grpId="0" bldLvl="0" animBg="1" autoUpdateAnimBg="0"/>
      <p:bldP spid="18436"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15610" y="1412832"/>
            <a:ext cx="9360780" cy="4196020"/>
          </a:xfrm>
          <a:prstGeom prst="rect">
            <a:avLst/>
          </a:prstGeom>
        </p:spPr>
        <p:txBody>
          <a:bodyPr wrap="square">
            <a:spAutoFit/>
          </a:bodyPr>
          <a:lstStyle/>
          <a:p>
            <a:pPr>
              <a:lnSpc>
                <a:spcPts val="4000"/>
              </a:lnSpc>
            </a:pP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        2022</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年</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4</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月</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20</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日</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，国家税务总局会同</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公安部</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财政部</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交通运输部</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商务部</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文化和旅游部</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人民银行</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海关总署</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外汇局</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银保监会</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等</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9</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部门，印发</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税务总局等十部门关于进一步加大出口退税支持力度 促进外贸平稳发展的通知</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税总货劳发〔</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2022</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36</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号</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endPar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endParaRPr>
          </a:p>
          <a:p>
            <a:pPr>
              <a:lnSpc>
                <a:spcPts val="4000"/>
              </a:lnSpc>
            </a:pPr>
            <a:endPar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endParaRPr>
          </a:p>
          <a:p>
            <a:pPr>
              <a:lnSpc>
                <a:spcPts val="4000"/>
              </a:lnSpc>
            </a:pPr>
            <a:r>
              <a:rPr lang="en-US" altLang="zh-CN" dirty="0" smtClean="0">
                <a:solidFill>
                  <a:srgbClr val="333333"/>
                </a:solidFill>
                <a:latin typeface="Calibri" panose="020F0502020204030204" pitchFamily="34" charset="0"/>
                <a:ea typeface="微软雅黑" panose="020B0503020204020204" pitchFamily="34" charset="-122"/>
                <a:cs typeface="微软雅黑" panose="020B0503020204020204" pitchFamily="34" charset="-122"/>
              </a:rPr>
              <a:t>        2022</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年</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4</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月</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29</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日</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，国家税务总局制发</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国家税务总局关于进一步</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便利出口退税办理 促进外贸平稳发展有关事项的公告</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总局公告</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2022</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年第</a:t>
            </a:r>
            <a:r>
              <a:rPr lang="en-US"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9</a:t>
            </a:r>
            <a:r>
              <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号</a:t>
            </a:r>
            <a:r>
              <a:rPr lang="zh-CN" altLang="en-US" dirty="0">
                <a:solidFill>
                  <a:srgbClr val="333333"/>
                </a:solidFill>
                <a:latin typeface="Calibri" panose="020F0502020204030204" pitchFamily="34" charset="0"/>
                <a:ea typeface="微软雅黑" panose="020B0503020204020204" pitchFamily="34" charset="-122"/>
                <a:cs typeface="微软雅黑" panose="020B0503020204020204" pitchFamily="34" charset="-122"/>
              </a:rPr>
              <a:t>）</a:t>
            </a:r>
            <a:endParaRPr lang="zh-CN" altLang="zh-CN" dirty="0">
              <a:solidFill>
                <a:srgbClr val="333333"/>
              </a:solidFill>
              <a:latin typeface="Calibri" panose="020F0502020204030204" pitchFamily="34" charset="0"/>
              <a:ea typeface="微软雅黑" panose="020B0503020204020204" pitchFamily="34" charset="-122"/>
              <a:cs typeface="微软雅黑" panose="020B0503020204020204" pitchFamily="34" charset="-122"/>
            </a:endParaRPr>
          </a:p>
        </p:txBody>
      </p:sp>
      <p:sp>
        <p:nvSpPr>
          <p:cNvPr id="11" name="文本框 28"/>
          <p:cNvSpPr>
            <a:spLocks noChangeArrowheads="1"/>
          </p:cNvSpPr>
          <p:nvPr/>
        </p:nvSpPr>
        <p:spPr bwMode="auto">
          <a:xfrm>
            <a:off x="1415610" y="384175"/>
            <a:ext cx="11701462"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公告</a:t>
            </a:r>
            <a:r>
              <a:rPr lang="en-US" altLang="zh-CN"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出台的背景</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平行四边形 13"/>
          <p:cNvSpPr>
            <a:spLocks noChangeArrowheads="1"/>
          </p:cNvSpPr>
          <p:nvPr/>
        </p:nvSpPr>
        <p:spPr bwMode="auto">
          <a:xfrm>
            <a:off x="5664200"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5"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6"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39134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1008063" y="1412875"/>
            <a:ext cx="10488612" cy="4195763"/>
            <a:chOff x="0" y="0"/>
            <a:chExt cx="4955" cy="1982"/>
          </a:xfrm>
        </p:grpSpPr>
        <p:sp>
          <p:nvSpPr>
            <p:cNvPr id="15392"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3"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4"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5"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6"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7"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8"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9"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0"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1"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2"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3"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4"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5"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6"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7"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8"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9"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0"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1"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2"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3"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4"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5"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6"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7"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8"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9"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0"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1"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2"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3"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4"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5"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6"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7"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8"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9"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0"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1"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2"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3"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4"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5"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6"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7"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8"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9"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0"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1"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2"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3"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4"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5"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6"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7"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8"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9"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0"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1"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2"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3"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4"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5"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6"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7"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8"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9"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0"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1"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2"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3"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4"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5"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6"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7"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8"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9"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0"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1"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2"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3"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4"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5"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6"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7"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8"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9"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0"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1"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2"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3"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4"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5"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6"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7"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8"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9"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0"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1"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2"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3"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4"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5"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6"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7"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8"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grpSp>
      <p:sp>
        <p:nvSpPr>
          <p:cNvPr id="15363"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15364" name="平行四边形 13"/>
          <p:cNvSpPr>
            <a:spLocks noChangeArrowheads="1"/>
          </p:cNvSpPr>
          <p:nvPr/>
        </p:nvSpPr>
        <p:spPr bwMode="auto">
          <a:xfrm>
            <a:off x="5664200"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5365" name="平行四边形 12"/>
          <p:cNvSpPr>
            <a:spLocks noChangeArrowheads="1"/>
          </p:cNvSpPr>
          <p:nvPr/>
        </p:nvSpPr>
        <p:spPr bwMode="auto">
          <a:xfrm>
            <a:off x="13684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5366" name="平行四边形 13"/>
          <p:cNvSpPr>
            <a:spLocks noChangeArrowheads="1"/>
          </p:cNvSpPr>
          <p:nvPr/>
        </p:nvSpPr>
        <p:spPr bwMode="auto">
          <a:xfrm>
            <a:off x="239713"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grpSp>
        <p:nvGrpSpPr>
          <p:cNvPr id="16" name="组合 15"/>
          <p:cNvGrpSpPr>
            <a:grpSpLocks/>
          </p:cNvGrpSpPr>
          <p:nvPr/>
        </p:nvGrpSpPr>
        <p:grpSpPr bwMode="auto">
          <a:xfrm>
            <a:off x="1327150" y="774802"/>
            <a:ext cx="4949123" cy="1327150"/>
            <a:chOff x="1327150" y="774802"/>
            <a:chExt cx="4700528" cy="1327150"/>
          </a:xfrm>
        </p:grpSpPr>
        <p:sp>
          <p:nvSpPr>
            <p:cNvPr id="15382" name="标题 24"/>
            <p:cNvSpPr>
              <a:spLocks noChangeArrowheads="1"/>
            </p:cNvSpPr>
            <p:nvPr/>
          </p:nvSpPr>
          <p:spPr bwMode="auto">
            <a:xfrm>
              <a:off x="2163447" y="774802"/>
              <a:ext cx="3864231"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公告</a:t>
              </a:r>
              <a:r>
                <a:rPr lang="en-US" altLang="zh-CN"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主要内容 </a:t>
              </a:r>
              <a:r>
                <a:rPr lang="en-US" altLang="zh-CN" sz="2000" b="1" dirty="0" smtClean="0">
                  <a:latin typeface="微软雅黑" panose="020B0503020204020204" pitchFamily="34" charset="-122"/>
                  <a:ea typeface="微软雅黑" panose="020B0503020204020204" pitchFamily="34" charset="-122"/>
                  <a:sym typeface="微软雅黑" panose="020B0503020204020204" pitchFamily="34" charset="-122"/>
                </a:rPr>
                <a:t>ONTENTS</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3" name="标题 24"/>
            <p:cNvSpPr>
              <a:spLocks noChangeArrowheads="1"/>
            </p:cNvSpPr>
            <p:nvPr/>
          </p:nvSpPr>
          <p:spPr bwMode="auto">
            <a:xfrm>
              <a:off x="1327150" y="949325"/>
              <a:ext cx="8953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0600" dirty="0">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10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8" name="矩形 137"/>
          <p:cNvSpPr/>
          <p:nvPr/>
        </p:nvSpPr>
        <p:spPr>
          <a:xfrm>
            <a:off x="11420475" y="44450"/>
            <a:ext cx="735013"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pPr>
              <a:defRPr/>
            </a:pPr>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a:defRPr/>
            </a:pP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a:defRPr/>
            </a:pPr>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p>
          <a:p>
            <a:pPr>
              <a:defRPr/>
            </a:pPr>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pPr>
              <a:defRPr/>
            </a:pPr>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p>
          <a:p>
            <a:pPr>
              <a:defRPr/>
            </a:pPr>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pPr>
              <a:defRPr/>
            </a:pPr>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pPr>
              <a:defRPr/>
            </a:pPr>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pPr>
              <a:defRPr/>
            </a:pPr>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pPr>
              <a:defRPr/>
            </a:pPr>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sp>
        <p:nvSpPr>
          <p:cNvPr id="159" name="矩形​​ 9"/>
          <p:cNvSpPr>
            <a:spLocks noChangeArrowheads="1"/>
          </p:cNvSpPr>
          <p:nvPr/>
        </p:nvSpPr>
        <p:spPr bwMode="auto">
          <a:xfrm>
            <a:off x="2999742" y="2276904"/>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完善出口退（免）税企业分类管理</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     </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0" name="组合 14"/>
          <p:cNvGrpSpPr>
            <a:grpSpLocks/>
          </p:cNvGrpSpPr>
          <p:nvPr/>
        </p:nvGrpSpPr>
        <p:grpSpPr bwMode="auto">
          <a:xfrm>
            <a:off x="1703634" y="2277302"/>
            <a:ext cx="974725" cy="750570"/>
            <a:chOff x="0" y="34650"/>
            <a:chExt cx="730541" cy="738363"/>
          </a:xfrm>
        </p:grpSpPr>
        <p:sp>
          <p:nvSpPr>
            <p:cNvPr id="161"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162" name="TextBox 17"/>
            <p:cNvSpPr>
              <a:spLocks noChangeArrowheads="1"/>
            </p:cNvSpPr>
            <p:nvPr/>
          </p:nvSpPr>
          <p:spPr bwMode="auto">
            <a:xfrm>
              <a:off x="207612" y="64810"/>
              <a:ext cx="309006"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1</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167" name="矩形​​ 9"/>
          <p:cNvSpPr>
            <a:spLocks noChangeArrowheads="1"/>
          </p:cNvSpPr>
          <p:nvPr/>
        </p:nvSpPr>
        <p:spPr bwMode="auto">
          <a:xfrm>
            <a:off x="2999742" y="3110068"/>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优化出口退（免）税备案单证</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管理</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8" name="组合 14"/>
          <p:cNvGrpSpPr>
            <a:grpSpLocks/>
          </p:cNvGrpSpPr>
          <p:nvPr/>
        </p:nvGrpSpPr>
        <p:grpSpPr bwMode="auto">
          <a:xfrm>
            <a:off x="1703634" y="3110466"/>
            <a:ext cx="974725" cy="750570"/>
            <a:chOff x="0" y="34650"/>
            <a:chExt cx="730541" cy="738363"/>
          </a:xfrm>
        </p:grpSpPr>
        <p:sp>
          <p:nvSpPr>
            <p:cNvPr id="199"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200" name="TextBox 17"/>
            <p:cNvSpPr>
              <a:spLocks noChangeArrowheads="1"/>
            </p:cNvSpPr>
            <p:nvPr/>
          </p:nvSpPr>
          <p:spPr bwMode="auto">
            <a:xfrm>
              <a:off x="207612" y="64810"/>
              <a:ext cx="138453"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201" name="TextBox 17"/>
          <p:cNvSpPr>
            <a:spLocks noChangeArrowheads="1"/>
          </p:cNvSpPr>
          <p:nvPr/>
        </p:nvSpPr>
        <p:spPr bwMode="auto">
          <a:xfrm>
            <a:off x="1991658" y="3140976"/>
            <a:ext cx="4122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2</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202" name="矩形​​ 9"/>
          <p:cNvSpPr>
            <a:spLocks noChangeArrowheads="1"/>
          </p:cNvSpPr>
          <p:nvPr/>
        </p:nvSpPr>
        <p:spPr bwMode="auto">
          <a:xfrm>
            <a:off x="2999742" y="3933042"/>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完善加工贸易出口退税</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政策</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3" name="组合 14"/>
          <p:cNvGrpSpPr>
            <a:grpSpLocks/>
          </p:cNvGrpSpPr>
          <p:nvPr/>
        </p:nvGrpSpPr>
        <p:grpSpPr bwMode="auto">
          <a:xfrm>
            <a:off x="1703634" y="3933440"/>
            <a:ext cx="974725" cy="750570"/>
            <a:chOff x="0" y="34650"/>
            <a:chExt cx="730541" cy="738363"/>
          </a:xfrm>
        </p:grpSpPr>
        <p:sp>
          <p:nvSpPr>
            <p:cNvPr id="204"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205" name="TextBox 17"/>
            <p:cNvSpPr>
              <a:spLocks noChangeArrowheads="1"/>
            </p:cNvSpPr>
            <p:nvPr/>
          </p:nvSpPr>
          <p:spPr bwMode="auto">
            <a:xfrm>
              <a:off x="207612" y="64810"/>
              <a:ext cx="309006"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3</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206" name="矩形​​ 9"/>
          <p:cNvSpPr>
            <a:spLocks noChangeArrowheads="1"/>
          </p:cNvSpPr>
          <p:nvPr/>
        </p:nvSpPr>
        <p:spPr bwMode="auto">
          <a:xfrm>
            <a:off x="2999742" y="4766206"/>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精简出口退（免）税报送</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资料</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7" name="组合 14"/>
          <p:cNvGrpSpPr>
            <a:grpSpLocks/>
          </p:cNvGrpSpPr>
          <p:nvPr/>
        </p:nvGrpSpPr>
        <p:grpSpPr bwMode="auto">
          <a:xfrm>
            <a:off x="1703634" y="4766604"/>
            <a:ext cx="974725" cy="750570"/>
            <a:chOff x="0" y="34650"/>
            <a:chExt cx="730541" cy="738363"/>
          </a:xfrm>
        </p:grpSpPr>
        <p:sp>
          <p:nvSpPr>
            <p:cNvPr id="208"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209" name="TextBox 17"/>
            <p:cNvSpPr>
              <a:spLocks noChangeArrowheads="1"/>
            </p:cNvSpPr>
            <p:nvPr/>
          </p:nvSpPr>
          <p:spPr bwMode="auto">
            <a:xfrm>
              <a:off x="207612" y="64810"/>
              <a:ext cx="309006"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4</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Tree>
    <p:extLst>
      <p:ext uri="{BB962C8B-B14F-4D97-AF65-F5344CB8AC3E}">
        <p14:creationId xmlns:p14="http://schemas.microsoft.com/office/powerpoint/2010/main" val="3231591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2" presetClass="entr" presetSubtype="8"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 calcmode="lin" valueType="num">
                                      <p:cBhvr>
                                        <p:cTn id="10" dur="500"/>
                                        <p:tgtEl>
                                          <p:spTgt spid="160"/>
                                        </p:tgtEl>
                                        <p:attrNameLst>
                                          <p:attrName>ppt_x</p:attrName>
                                        </p:attrNameLst>
                                      </p:cBhvr>
                                      <p:tavLst>
                                        <p:tav tm="0">
                                          <p:val>
                                            <p:strVal val="#ppt_x-#ppt_w*1.125000"/>
                                          </p:val>
                                        </p:tav>
                                        <p:tav tm="100000">
                                          <p:val>
                                            <p:strVal val="#ppt_x"/>
                                          </p:val>
                                        </p:tav>
                                      </p:tavLst>
                                    </p:anim>
                                    <p:animEffect>
                                      <p:cBhvr>
                                        <p:cTn id="11" dur="500"/>
                                        <p:tgtEl>
                                          <p:spTgt spid="160"/>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159"/>
                                        </p:tgtEl>
                                        <p:attrNameLst>
                                          <p:attrName>style.visibility</p:attrName>
                                        </p:attrNameLst>
                                      </p:cBhvr>
                                      <p:to>
                                        <p:strVal val="visible"/>
                                      </p:to>
                                    </p:set>
                                    <p:anim calcmode="lin" valueType="num">
                                      <p:cBhvr>
                                        <p:cTn id="14" dur="500"/>
                                        <p:tgtEl>
                                          <p:spTgt spid="159"/>
                                        </p:tgtEl>
                                        <p:attrNameLst>
                                          <p:attrName>ppt_x</p:attrName>
                                        </p:attrNameLst>
                                      </p:cBhvr>
                                      <p:tavLst>
                                        <p:tav tm="0">
                                          <p:val>
                                            <p:strVal val="#ppt_x+#ppt_w*1.125000"/>
                                          </p:val>
                                        </p:tav>
                                        <p:tav tm="100000">
                                          <p:val>
                                            <p:strVal val="#ppt_x"/>
                                          </p:val>
                                        </p:tav>
                                      </p:tavLst>
                                    </p:anim>
                                    <p:animEffect>
                                      <p:cBhvr>
                                        <p:cTn id="15" dur="500"/>
                                        <p:tgtEl>
                                          <p:spTgt spid="159"/>
                                        </p:tgtEl>
                                      </p:cBhvr>
                                    </p:animEffect>
                                  </p:childTnLst>
                                </p:cTn>
                              </p:par>
                              <p:par>
                                <p:cTn id="16" presetID="12" presetClass="entr" presetSubtype="8" fill="hold" nodeType="with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500"/>
                                        <p:tgtEl>
                                          <p:spTgt spid="168"/>
                                        </p:tgtEl>
                                        <p:attrNameLst>
                                          <p:attrName>ppt_x</p:attrName>
                                        </p:attrNameLst>
                                      </p:cBhvr>
                                      <p:tavLst>
                                        <p:tav tm="0">
                                          <p:val>
                                            <p:strVal val="#ppt_x-#ppt_w*1.125000"/>
                                          </p:val>
                                        </p:tav>
                                        <p:tav tm="100000">
                                          <p:val>
                                            <p:strVal val="#ppt_x"/>
                                          </p:val>
                                        </p:tav>
                                      </p:tavLst>
                                    </p:anim>
                                    <p:animEffect>
                                      <p:cBhvr>
                                        <p:cTn id="19" dur="500"/>
                                        <p:tgtEl>
                                          <p:spTgt spid="168"/>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p:cTn id="22" dur="500"/>
                                        <p:tgtEl>
                                          <p:spTgt spid="167"/>
                                        </p:tgtEl>
                                        <p:attrNameLst>
                                          <p:attrName>ppt_x</p:attrName>
                                        </p:attrNameLst>
                                      </p:cBhvr>
                                      <p:tavLst>
                                        <p:tav tm="0">
                                          <p:val>
                                            <p:strVal val="#ppt_x+#ppt_w*1.125000"/>
                                          </p:val>
                                        </p:tav>
                                        <p:tav tm="100000">
                                          <p:val>
                                            <p:strVal val="#ppt_x"/>
                                          </p:val>
                                        </p:tav>
                                      </p:tavLst>
                                    </p:anim>
                                    <p:animEffect>
                                      <p:cBhvr>
                                        <p:cTn id="23" dur="500"/>
                                        <p:tgtEl>
                                          <p:spTgt spid="167"/>
                                        </p:tgtEl>
                                      </p:cBhvr>
                                    </p:animEffect>
                                  </p:childTnLst>
                                </p:cTn>
                              </p:par>
                              <p:par>
                                <p:cTn id="24" presetID="12" presetClass="entr" presetSubtype="8" fill="hold" nodeType="withEffect">
                                  <p:stCondLst>
                                    <p:cond delay="0"/>
                                  </p:stCondLst>
                                  <p:childTnLst>
                                    <p:set>
                                      <p:cBhvr>
                                        <p:cTn id="25" dur="1" fill="hold">
                                          <p:stCondLst>
                                            <p:cond delay="0"/>
                                          </p:stCondLst>
                                        </p:cTn>
                                        <p:tgtEl>
                                          <p:spTgt spid="203"/>
                                        </p:tgtEl>
                                        <p:attrNameLst>
                                          <p:attrName>style.visibility</p:attrName>
                                        </p:attrNameLst>
                                      </p:cBhvr>
                                      <p:to>
                                        <p:strVal val="visible"/>
                                      </p:to>
                                    </p:set>
                                    <p:anim calcmode="lin" valueType="num">
                                      <p:cBhvr>
                                        <p:cTn id="26" dur="500"/>
                                        <p:tgtEl>
                                          <p:spTgt spid="203"/>
                                        </p:tgtEl>
                                        <p:attrNameLst>
                                          <p:attrName>ppt_x</p:attrName>
                                        </p:attrNameLst>
                                      </p:cBhvr>
                                      <p:tavLst>
                                        <p:tav tm="0">
                                          <p:val>
                                            <p:strVal val="#ppt_x-#ppt_w*1.125000"/>
                                          </p:val>
                                        </p:tav>
                                        <p:tav tm="100000">
                                          <p:val>
                                            <p:strVal val="#ppt_x"/>
                                          </p:val>
                                        </p:tav>
                                      </p:tavLst>
                                    </p:anim>
                                    <p:animEffect>
                                      <p:cBhvr>
                                        <p:cTn id="27" dur="500"/>
                                        <p:tgtEl>
                                          <p:spTgt spid="203"/>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202"/>
                                        </p:tgtEl>
                                        <p:attrNameLst>
                                          <p:attrName>style.visibility</p:attrName>
                                        </p:attrNameLst>
                                      </p:cBhvr>
                                      <p:to>
                                        <p:strVal val="visible"/>
                                      </p:to>
                                    </p:set>
                                    <p:anim calcmode="lin" valueType="num">
                                      <p:cBhvr>
                                        <p:cTn id="30" dur="500"/>
                                        <p:tgtEl>
                                          <p:spTgt spid="202"/>
                                        </p:tgtEl>
                                        <p:attrNameLst>
                                          <p:attrName>ppt_x</p:attrName>
                                        </p:attrNameLst>
                                      </p:cBhvr>
                                      <p:tavLst>
                                        <p:tav tm="0">
                                          <p:val>
                                            <p:strVal val="#ppt_x+#ppt_w*1.125000"/>
                                          </p:val>
                                        </p:tav>
                                        <p:tav tm="100000">
                                          <p:val>
                                            <p:strVal val="#ppt_x"/>
                                          </p:val>
                                        </p:tav>
                                      </p:tavLst>
                                    </p:anim>
                                    <p:animEffect>
                                      <p:cBhvr>
                                        <p:cTn id="31" dur="500"/>
                                        <p:tgtEl>
                                          <p:spTgt spid="202"/>
                                        </p:tgtEl>
                                      </p:cBhvr>
                                    </p:animEffect>
                                  </p:childTnLst>
                                </p:cTn>
                              </p:par>
                              <p:par>
                                <p:cTn id="32" presetID="12" presetClass="entr" presetSubtype="8" fill="hold" nodeType="withEffect">
                                  <p:stCondLst>
                                    <p:cond delay="0"/>
                                  </p:stCondLst>
                                  <p:childTnLst>
                                    <p:set>
                                      <p:cBhvr>
                                        <p:cTn id="33" dur="1" fill="hold">
                                          <p:stCondLst>
                                            <p:cond delay="0"/>
                                          </p:stCondLst>
                                        </p:cTn>
                                        <p:tgtEl>
                                          <p:spTgt spid="207"/>
                                        </p:tgtEl>
                                        <p:attrNameLst>
                                          <p:attrName>style.visibility</p:attrName>
                                        </p:attrNameLst>
                                      </p:cBhvr>
                                      <p:to>
                                        <p:strVal val="visible"/>
                                      </p:to>
                                    </p:set>
                                    <p:anim calcmode="lin" valueType="num">
                                      <p:cBhvr>
                                        <p:cTn id="34" dur="500"/>
                                        <p:tgtEl>
                                          <p:spTgt spid="207"/>
                                        </p:tgtEl>
                                        <p:attrNameLst>
                                          <p:attrName>ppt_x</p:attrName>
                                        </p:attrNameLst>
                                      </p:cBhvr>
                                      <p:tavLst>
                                        <p:tav tm="0">
                                          <p:val>
                                            <p:strVal val="#ppt_x-#ppt_w*1.125000"/>
                                          </p:val>
                                        </p:tav>
                                        <p:tav tm="100000">
                                          <p:val>
                                            <p:strVal val="#ppt_x"/>
                                          </p:val>
                                        </p:tav>
                                      </p:tavLst>
                                    </p:anim>
                                    <p:animEffect>
                                      <p:cBhvr>
                                        <p:cTn id="35" dur="500"/>
                                        <p:tgtEl>
                                          <p:spTgt spid="207"/>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p:cTn id="38" dur="500"/>
                                        <p:tgtEl>
                                          <p:spTgt spid="206"/>
                                        </p:tgtEl>
                                        <p:attrNameLst>
                                          <p:attrName>ppt_x</p:attrName>
                                        </p:attrNameLst>
                                      </p:cBhvr>
                                      <p:tavLst>
                                        <p:tav tm="0">
                                          <p:val>
                                            <p:strVal val="#ppt_x+#ppt_w*1.125000"/>
                                          </p:val>
                                        </p:tav>
                                        <p:tav tm="100000">
                                          <p:val>
                                            <p:strVal val="#ppt_x"/>
                                          </p:val>
                                        </p:tav>
                                      </p:tavLst>
                                    </p:anim>
                                    <p:animEffect>
                                      <p:cBhvr>
                                        <p:cTn id="39"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bldLvl="0" animBg="1" autoUpdateAnimBg="0"/>
      <p:bldP spid="167" grpId="0" bldLvl="0" animBg="1" autoUpdateAnimBg="0"/>
      <p:bldP spid="202" grpId="0" bldLvl="0" animBg="1" autoUpdateAnimBg="0"/>
      <p:bldP spid="206"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1008063" y="1412875"/>
            <a:ext cx="10488612" cy="4195763"/>
            <a:chOff x="0" y="0"/>
            <a:chExt cx="4955" cy="1982"/>
          </a:xfrm>
        </p:grpSpPr>
        <p:sp>
          <p:nvSpPr>
            <p:cNvPr id="15392"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3"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4"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5"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6"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7"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8"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399"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0"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1"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2"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3"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4"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5"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6"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7"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8"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09"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0"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1"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2"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3"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4"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5"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6"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7"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8"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19"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0"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1"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2"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3"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4"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5"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6"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7"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8"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29"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0"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1"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2"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3"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4"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5"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6"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7"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8"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39"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0"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1"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2"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3"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4"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5"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6"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7"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8"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49"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0"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1"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2"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3"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4"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5"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6"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7"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8"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59"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0"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1"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2"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3"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4"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5"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6"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7"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8"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69"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0"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1"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2"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3"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4"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5"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6"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7"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8"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79"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0"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1"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2"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3"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4"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5"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6"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7"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8"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89"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0"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1"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2"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3"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4"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5"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6"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7"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sp>
          <p:nvSpPr>
            <p:cNvPr id="15498"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000"/>
            </a:p>
          </p:txBody>
        </p:sp>
      </p:grpSp>
      <p:sp>
        <p:nvSpPr>
          <p:cNvPr id="15363"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15364" name="平行四边形 13"/>
          <p:cNvSpPr>
            <a:spLocks noChangeArrowheads="1"/>
          </p:cNvSpPr>
          <p:nvPr/>
        </p:nvSpPr>
        <p:spPr bwMode="auto">
          <a:xfrm>
            <a:off x="5664200"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5365" name="平行四边形 12"/>
          <p:cNvSpPr>
            <a:spLocks noChangeArrowheads="1"/>
          </p:cNvSpPr>
          <p:nvPr/>
        </p:nvSpPr>
        <p:spPr bwMode="auto">
          <a:xfrm>
            <a:off x="13684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5366" name="平行四边形 13"/>
          <p:cNvSpPr>
            <a:spLocks noChangeArrowheads="1"/>
          </p:cNvSpPr>
          <p:nvPr/>
        </p:nvSpPr>
        <p:spPr bwMode="auto">
          <a:xfrm>
            <a:off x="239713"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grpSp>
        <p:nvGrpSpPr>
          <p:cNvPr id="16" name="组合 15"/>
          <p:cNvGrpSpPr>
            <a:grpSpLocks/>
          </p:cNvGrpSpPr>
          <p:nvPr/>
        </p:nvGrpSpPr>
        <p:grpSpPr bwMode="auto">
          <a:xfrm>
            <a:off x="1327150" y="774802"/>
            <a:ext cx="4949123" cy="1327150"/>
            <a:chOff x="1327150" y="774802"/>
            <a:chExt cx="4700528" cy="1327150"/>
          </a:xfrm>
        </p:grpSpPr>
        <p:sp>
          <p:nvSpPr>
            <p:cNvPr id="15382" name="标题 24"/>
            <p:cNvSpPr>
              <a:spLocks noChangeArrowheads="1"/>
            </p:cNvSpPr>
            <p:nvPr/>
          </p:nvSpPr>
          <p:spPr bwMode="auto">
            <a:xfrm>
              <a:off x="2163447" y="774802"/>
              <a:ext cx="3864231"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公告</a:t>
              </a:r>
              <a:r>
                <a:rPr lang="en-US" altLang="zh-CN"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6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主要内容 </a:t>
              </a:r>
              <a:r>
                <a:rPr lang="en-US" altLang="zh-CN" sz="2000" b="1" dirty="0" smtClean="0">
                  <a:latin typeface="微软雅黑" panose="020B0503020204020204" pitchFamily="34" charset="-122"/>
                  <a:ea typeface="微软雅黑" panose="020B0503020204020204" pitchFamily="34" charset="-122"/>
                  <a:sym typeface="微软雅黑" panose="020B0503020204020204" pitchFamily="34" charset="-122"/>
                </a:rPr>
                <a:t>ONTENTS</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3" name="标题 24"/>
            <p:cNvSpPr>
              <a:spLocks noChangeArrowheads="1"/>
            </p:cNvSpPr>
            <p:nvPr/>
          </p:nvSpPr>
          <p:spPr bwMode="auto">
            <a:xfrm>
              <a:off x="1327150" y="949325"/>
              <a:ext cx="8953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0600" dirty="0">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10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8" name="矩形 137"/>
          <p:cNvSpPr/>
          <p:nvPr/>
        </p:nvSpPr>
        <p:spPr>
          <a:xfrm>
            <a:off x="11420475" y="44450"/>
            <a:ext cx="735013"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pPr>
              <a:defRPr/>
            </a:pPr>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a:defRPr/>
            </a:pP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a:defRPr/>
            </a:pPr>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p>
          <a:p>
            <a:pPr>
              <a:defRPr/>
            </a:pPr>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pPr>
              <a:defRPr/>
            </a:pPr>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p>
          <a:p>
            <a:pPr>
              <a:defRPr/>
            </a:pPr>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pPr>
              <a:defRPr/>
            </a:pPr>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pPr>
              <a:defRPr/>
            </a:pPr>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pPr>
              <a:defRPr/>
            </a:pPr>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pPr>
              <a:defRPr/>
            </a:pPr>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sp>
        <p:nvSpPr>
          <p:cNvPr id="159" name="矩形​​ 9"/>
          <p:cNvSpPr>
            <a:spLocks noChangeArrowheads="1"/>
          </p:cNvSpPr>
          <p:nvPr/>
        </p:nvSpPr>
        <p:spPr bwMode="auto">
          <a:xfrm>
            <a:off x="2999742" y="2276904"/>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拓展出口退（免）税提醒</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服务</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0" name="组合 14"/>
          <p:cNvGrpSpPr>
            <a:grpSpLocks/>
          </p:cNvGrpSpPr>
          <p:nvPr/>
        </p:nvGrpSpPr>
        <p:grpSpPr bwMode="auto">
          <a:xfrm>
            <a:off x="1703634" y="2277302"/>
            <a:ext cx="974725" cy="750570"/>
            <a:chOff x="0" y="34650"/>
            <a:chExt cx="730541" cy="738363"/>
          </a:xfrm>
        </p:grpSpPr>
        <p:sp>
          <p:nvSpPr>
            <p:cNvPr id="161"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162" name="TextBox 17"/>
            <p:cNvSpPr>
              <a:spLocks noChangeArrowheads="1"/>
            </p:cNvSpPr>
            <p:nvPr/>
          </p:nvSpPr>
          <p:spPr bwMode="auto">
            <a:xfrm>
              <a:off x="207612" y="64810"/>
              <a:ext cx="309006"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5</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167" name="矩形​​ 9"/>
          <p:cNvSpPr>
            <a:spLocks noChangeArrowheads="1"/>
          </p:cNvSpPr>
          <p:nvPr/>
        </p:nvSpPr>
        <p:spPr bwMode="auto">
          <a:xfrm>
            <a:off x="2999742" y="3110068"/>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简化出口退（免）税办理</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流程</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21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8" name="组合 14"/>
          <p:cNvGrpSpPr>
            <a:grpSpLocks/>
          </p:cNvGrpSpPr>
          <p:nvPr/>
        </p:nvGrpSpPr>
        <p:grpSpPr bwMode="auto">
          <a:xfrm>
            <a:off x="1703634" y="3110466"/>
            <a:ext cx="974725" cy="750570"/>
            <a:chOff x="0" y="34650"/>
            <a:chExt cx="730541" cy="738363"/>
          </a:xfrm>
        </p:grpSpPr>
        <p:sp>
          <p:nvSpPr>
            <p:cNvPr id="199"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200" name="TextBox 17"/>
            <p:cNvSpPr>
              <a:spLocks noChangeArrowheads="1"/>
            </p:cNvSpPr>
            <p:nvPr/>
          </p:nvSpPr>
          <p:spPr bwMode="auto">
            <a:xfrm>
              <a:off x="207612" y="64810"/>
              <a:ext cx="138453"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201" name="TextBox 17"/>
          <p:cNvSpPr>
            <a:spLocks noChangeArrowheads="1"/>
          </p:cNvSpPr>
          <p:nvPr/>
        </p:nvSpPr>
        <p:spPr bwMode="auto">
          <a:xfrm>
            <a:off x="1991658" y="3140976"/>
            <a:ext cx="4122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6</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202" name="矩形​​ 9"/>
          <p:cNvSpPr>
            <a:spLocks noChangeArrowheads="1"/>
          </p:cNvSpPr>
          <p:nvPr/>
        </p:nvSpPr>
        <p:spPr bwMode="auto">
          <a:xfrm>
            <a:off x="2999742" y="3933042"/>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简便出口退（免）税办理</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方式</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21</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3" name="组合 14"/>
          <p:cNvGrpSpPr>
            <a:grpSpLocks/>
          </p:cNvGrpSpPr>
          <p:nvPr/>
        </p:nvGrpSpPr>
        <p:grpSpPr bwMode="auto">
          <a:xfrm>
            <a:off x="1703634" y="3933440"/>
            <a:ext cx="974725" cy="750570"/>
            <a:chOff x="0" y="34650"/>
            <a:chExt cx="730541" cy="738363"/>
          </a:xfrm>
        </p:grpSpPr>
        <p:sp>
          <p:nvSpPr>
            <p:cNvPr id="204"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205" name="TextBox 17"/>
            <p:cNvSpPr>
              <a:spLocks noChangeArrowheads="1"/>
            </p:cNvSpPr>
            <p:nvPr/>
          </p:nvSpPr>
          <p:spPr bwMode="auto">
            <a:xfrm>
              <a:off x="207612" y="64810"/>
              <a:ext cx="309006"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7</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206" name="矩形​​ 9"/>
          <p:cNvSpPr>
            <a:spLocks noChangeArrowheads="1"/>
          </p:cNvSpPr>
          <p:nvPr/>
        </p:nvSpPr>
        <p:spPr bwMode="auto">
          <a:xfrm>
            <a:off x="2999742" y="4766206"/>
            <a:ext cx="6551272" cy="63473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完善出口退（免）税收汇管</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理</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            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6</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21</a:t>
            </a:r>
            <a:r>
              <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rPr>
              <a:t>日</a:t>
            </a:r>
            <a:endParaRPr lang="zh-CN" altLang="en-US" sz="2000" dirty="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7" name="组合 14"/>
          <p:cNvGrpSpPr>
            <a:grpSpLocks/>
          </p:cNvGrpSpPr>
          <p:nvPr/>
        </p:nvGrpSpPr>
        <p:grpSpPr bwMode="auto">
          <a:xfrm>
            <a:off x="1703634" y="4766604"/>
            <a:ext cx="974725" cy="750570"/>
            <a:chOff x="0" y="34650"/>
            <a:chExt cx="730541" cy="738363"/>
          </a:xfrm>
        </p:grpSpPr>
        <p:sp>
          <p:nvSpPr>
            <p:cNvPr id="208" name="矩形​​ 3"/>
            <p:cNvSpPr>
              <a:spLocks noChangeArrowheads="1"/>
            </p:cNvSpPr>
            <p:nvPr/>
          </p:nvSpPr>
          <p:spPr bwMode="auto">
            <a:xfrm>
              <a:off x="0" y="34650"/>
              <a:ext cx="730541" cy="738363"/>
            </a:xfrm>
            <a:custGeom>
              <a:avLst/>
              <a:gdLst>
                <a:gd name="T0" fmla="*/ 0 w 1152128"/>
                <a:gd name="T1" fmla="*/ 0 h 936104"/>
                <a:gd name="T2" fmla="*/ 118092 w 1152128"/>
                <a:gd name="T3" fmla="*/ 0 h 936104"/>
                <a:gd name="T4" fmla="*/ 118092 w 1152128"/>
                <a:gd name="T5" fmla="*/ 241826 h 936104"/>
                <a:gd name="T6" fmla="*/ 73808 w 1152128"/>
                <a:gd name="T7" fmla="*/ 241826 h 936104"/>
                <a:gd name="T8" fmla="*/ 59046 w 1152128"/>
                <a:gd name="T9" fmla="*/ 285794 h 936104"/>
                <a:gd name="T10" fmla="*/ 44285 w 1152128"/>
                <a:gd name="T11" fmla="*/ 241826 h 936104"/>
                <a:gd name="T12" fmla="*/ 0 w 1152128"/>
                <a:gd name="T13" fmla="*/ 241826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cap="flat" cmpd="sng">
              <a:solidFill>
                <a:srgbClr val="BFBFBF"/>
              </a:solidFill>
              <a:bevel/>
              <a:headEnd/>
              <a:tailEnd/>
            </a:ln>
          </p:spPr>
          <p:txBody>
            <a:bodyPr anchor="ctr"/>
            <a:lstStyle/>
            <a:p>
              <a:endParaRPr lang="zh-CN" altLang="en-US"/>
            </a:p>
          </p:txBody>
        </p:sp>
        <p:sp>
          <p:nvSpPr>
            <p:cNvPr id="209" name="TextBox 17"/>
            <p:cNvSpPr>
              <a:spLocks noChangeArrowheads="1"/>
            </p:cNvSpPr>
            <p:nvPr/>
          </p:nvSpPr>
          <p:spPr bwMode="auto">
            <a:xfrm>
              <a:off x="207612" y="64810"/>
              <a:ext cx="309006" cy="57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8</a:t>
              </a:r>
              <a:endParaRPr lang="zh-CN" altLang="en-US" sz="3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Tree>
    <p:extLst>
      <p:ext uri="{BB962C8B-B14F-4D97-AF65-F5344CB8AC3E}">
        <p14:creationId xmlns:p14="http://schemas.microsoft.com/office/powerpoint/2010/main" val="144803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2" presetClass="entr" presetSubtype="8"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 calcmode="lin" valueType="num">
                                      <p:cBhvr>
                                        <p:cTn id="10" dur="500"/>
                                        <p:tgtEl>
                                          <p:spTgt spid="160"/>
                                        </p:tgtEl>
                                        <p:attrNameLst>
                                          <p:attrName>ppt_x</p:attrName>
                                        </p:attrNameLst>
                                      </p:cBhvr>
                                      <p:tavLst>
                                        <p:tav tm="0">
                                          <p:val>
                                            <p:strVal val="#ppt_x-#ppt_w*1.125000"/>
                                          </p:val>
                                        </p:tav>
                                        <p:tav tm="100000">
                                          <p:val>
                                            <p:strVal val="#ppt_x"/>
                                          </p:val>
                                        </p:tav>
                                      </p:tavLst>
                                    </p:anim>
                                    <p:animEffect>
                                      <p:cBhvr>
                                        <p:cTn id="11" dur="500"/>
                                        <p:tgtEl>
                                          <p:spTgt spid="160"/>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159"/>
                                        </p:tgtEl>
                                        <p:attrNameLst>
                                          <p:attrName>style.visibility</p:attrName>
                                        </p:attrNameLst>
                                      </p:cBhvr>
                                      <p:to>
                                        <p:strVal val="visible"/>
                                      </p:to>
                                    </p:set>
                                    <p:anim calcmode="lin" valueType="num">
                                      <p:cBhvr>
                                        <p:cTn id="14" dur="500"/>
                                        <p:tgtEl>
                                          <p:spTgt spid="159"/>
                                        </p:tgtEl>
                                        <p:attrNameLst>
                                          <p:attrName>ppt_x</p:attrName>
                                        </p:attrNameLst>
                                      </p:cBhvr>
                                      <p:tavLst>
                                        <p:tav tm="0">
                                          <p:val>
                                            <p:strVal val="#ppt_x+#ppt_w*1.125000"/>
                                          </p:val>
                                        </p:tav>
                                        <p:tav tm="100000">
                                          <p:val>
                                            <p:strVal val="#ppt_x"/>
                                          </p:val>
                                        </p:tav>
                                      </p:tavLst>
                                    </p:anim>
                                    <p:animEffect>
                                      <p:cBhvr>
                                        <p:cTn id="15" dur="500"/>
                                        <p:tgtEl>
                                          <p:spTgt spid="159"/>
                                        </p:tgtEl>
                                      </p:cBhvr>
                                    </p:animEffect>
                                  </p:childTnLst>
                                </p:cTn>
                              </p:par>
                              <p:par>
                                <p:cTn id="16" presetID="12" presetClass="entr" presetSubtype="8" fill="hold" nodeType="with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500"/>
                                        <p:tgtEl>
                                          <p:spTgt spid="168"/>
                                        </p:tgtEl>
                                        <p:attrNameLst>
                                          <p:attrName>ppt_x</p:attrName>
                                        </p:attrNameLst>
                                      </p:cBhvr>
                                      <p:tavLst>
                                        <p:tav tm="0">
                                          <p:val>
                                            <p:strVal val="#ppt_x-#ppt_w*1.125000"/>
                                          </p:val>
                                        </p:tav>
                                        <p:tav tm="100000">
                                          <p:val>
                                            <p:strVal val="#ppt_x"/>
                                          </p:val>
                                        </p:tav>
                                      </p:tavLst>
                                    </p:anim>
                                    <p:animEffect>
                                      <p:cBhvr>
                                        <p:cTn id="19" dur="500"/>
                                        <p:tgtEl>
                                          <p:spTgt spid="168"/>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p:cTn id="22" dur="500"/>
                                        <p:tgtEl>
                                          <p:spTgt spid="167"/>
                                        </p:tgtEl>
                                        <p:attrNameLst>
                                          <p:attrName>ppt_x</p:attrName>
                                        </p:attrNameLst>
                                      </p:cBhvr>
                                      <p:tavLst>
                                        <p:tav tm="0">
                                          <p:val>
                                            <p:strVal val="#ppt_x+#ppt_w*1.125000"/>
                                          </p:val>
                                        </p:tav>
                                        <p:tav tm="100000">
                                          <p:val>
                                            <p:strVal val="#ppt_x"/>
                                          </p:val>
                                        </p:tav>
                                      </p:tavLst>
                                    </p:anim>
                                    <p:animEffect>
                                      <p:cBhvr>
                                        <p:cTn id="23" dur="500"/>
                                        <p:tgtEl>
                                          <p:spTgt spid="167"/>
                                        </p:tgtEl>
                                      </p:cBhvr>
                                    </p:animEffect>
                                  </p:childTnLst>
                                </p:cTn>
                              </p:par>
                              <p:par>
                                <p:cTn id="24" presetID="12" presetClass="entr" presetSubtype="8" fill="hold" nodeType="withEffect">
                                  <p:stCondLst>
                                    <p:cond delay="0"/>
                                  </p:stCondLst>
                                  <p:childTnLst>
                                    <p:set>
                                      <p:cBhvr>
                                        <p:cTn id="25" dur="1" fill="hold">
                                          <p:stCondLst>
                                            <p:cond delay="0"/>
                                          </p:stCondLst>
                                        </p:cTn>
                                        <p:tgtEl>
                                          <p:spTgt spid="203"/>
                                        </p:tgtEl>
                                        <p:attrNameLst>
                                          <p:attrName>style.visibility</p:attrName>
                                        </p:attrNameLst>
                                      </p:cBhvr>
                                      <p:to>
                                        <p:strVal val="visible"/>
                                      </p:to>
                                    </p:set>
                                    <p:anim calcmode="lin" valueType="num">
                                      <p:cBhvr>
                                        <p:cTn id="26" dur="500"/>
                                        <p:tgtEl>
                                          <p:spTgt spid="203"/>
                                        </p:tgtEl>
                                        <p:attrNameLst>
                                          <p:attrName>ppt_x</p:attrName>
                                        </p:attrNameLst>
                                      </p:cBhvr>
                                      <p:tavLst>
                                        <p:tav tm="0">
                                          <p:val>
                                            <p:strVal val="#ppt_x-#ppt_w*1.125000"/>
                                          </p:val>
                                        </p:tav>
                                        <p:tav tm="100000">
                                          <p:val>
                                            <p:strVal val="#ppt_x"/>
                                          </p:val>
                                        </p:tav>
                                      </p:tavLst>
                                    </p:anim>
                                    <p:animEffect>
                                      <p:cBhvr>
                                        <p:cTn id="27" dur="500"/>
                                        <p:tgtEl>
                                          <p:spTgt spid="203"/>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202"/>
                                        </p:tgtEl>
                                        <p:attrNameLst>
                                          <p:attrName>style.visibility</p:attrName>
                                        </p:attrNameLst>
                                      </p:cBhvr>
                                      <p:to>
                                        <p:strVal val="visible"/>
                                      </p:to>
                                    </p:set>
                                    <p:anim calcmode="lin" valueType="num">
                                      <p:cBhvr>
                                        <p:cTn id="30" dur="500"/>
                                        <p:tgtEl>
                                          <p:spTgt spid="202"/>
                                        </p:tgtEl>
                                        <p:attrNameLst>
                                          <p:attrName>ppt_x</p:attrName>
                                        </p:attrNameLst>
                                      </p:cBhvr>
                                      <p:tavLst>
                                        <p:tav tm="0">
                                          <p:val>
                                            <p:strVal val="#ppt_x+#ppt_w*1.125000"/>
                                          </p:val>
                                        </p:tav>
                                        <p:tav tm="100000">
                                          <p:val>
                                            <p:strVal val="#ppt_x"/>
                                          </p:val>
                                        </p:tav>
                                      </p:tavLst>
                                    </p:anim>
                                    <p:animEffect>
                                      <p:cBhvr>
                                        <p:cTn id="31" dur="500"/>
                                        <p:tgtEl>
                                          <p:spTgt spid="202"/>
                                        </p:tgtEl>
                                      </p:cBhvr>
                                    </p:animEffect>
                                  </p:childTnLst>
                                </p:cTn>
                              </p:par>
                              <p:par>
                                <p:cTn id="32" presetID="12" presetClass="entr" presetSubtype="8" fill="hold" nodeType="withEffect">
                                  <p:stCondLst>
                                    <p:cond delay="0"/>
                                  </p:stCondLst>
                                  <p:childTnLst>
                                    <p:set>
                                      <p:cBhvr>
                                        <p:cTn id="33" dur="1" fill="hold">
                                          <p:stCondLst>
                                            <p:cond delay="0"/>
                                          </p:stCondLst>
                                        </p:cTn>
                                        <p:tgtEl>
                                          <p:spTgt spid="207"/>
                                        </p:tgtEl>
                                        <p:attrNameLst>
                                          <p:attrName>style.visibility</p:attrName>
                                        </p:attrNameLst>
                                      </p:cBhvr>
                                      <p:to>
                                        <p:strVal val="visible"/>
                                      </p:to>
                                    </p:set>
                                    <p:anim calcmode="lin" valueType="num">
                                      <p:cBhvr>
                                        <p:cTn id="34" dur="500"/>
                                        <p:tgtEl>
                                          <p:spTgt spid="207"/>
                                        </p:tgtEl>
                                        <p:attrNameLst>
                                          <p:attrName>ppt_x</p:attrName>
                                        </p:attrNameLst>
                                      </p:cBhvr>
                                      <p:tavLst>
                                        <p:tav tm="0">
                                          <p:val>
                                            <p:strVal val="#ppt_x-#ppt_w*1.125000"/>
                                          </p:val>
                                        </p:tav>
                                        <p:tav tm="100000">
                                          <p:val>
                                            <p:strVal val="#ppt_x"/>
                                          </p:val>
                                        </p:tav>
                                      </p:tavLst>
                                    </p:anim>
                                    <p:animEffect>
                                      <p:cBhvr>
                                        <p:cTn id="35" dur="500"/>
                                        <p:tgtEl>
                                          <p:spTgt spid="207"/>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p:cTn id="38" dur="500"/>
                                        <p:tgtEl>
                                          <p:spTgt spid="206"/>
                                        </p:tgtEl>
                                        <p:attrNameLst>
                                          <p:attrName>ppt_x</p:attrName>
                                        </p:attrNameLst>
                                      </p:cBhvr>
                                      <p:tavLst>
                                        <p:tav tm="0">
                                          <p:val>
                                            <p:strVal val="#ppt_x+#ppt_w*1.125000"/>
                                          </p:val>
                                        </p:tav>
                                        <p:tav tm="100000">
                                          <p:val>
                                            <p:strVal val="#ppt_x"/>
                                          </p:val>
                                        </p:tav>
                                      </p:tavLst>
                                    </p:anim>
                                    <p:animEffect>
                                      <p:cBhvr>
                                        <p:cTn id="39"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bldLvl="0" animBg="1" autoUpdateAnimBg="0"/>
      <p:bldP spid="167" grpId="0" bldLvl="0" animBg="1" autoUpdateAnimBg="0"/>
      <p:bldP spid="202" grpId="0" bldLvl="0" animBg="1" autoUpdateAnimBg="0"/>
      <p:bldP spid="206"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21533" name="文本框 356"/>
          <p:cNvSpPr>
            <a:spLocks noChangeArrowheads="1"/>
          </p:cNvSpPr>
          <p:nvPr/>
        </p:nvSpPr>
        <p:spPr bwMode="auto">
          <a:xfrm>
            <a:off x="4151838" y="3251393"/>
            <a:ext cx="2200369" cy="3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三类出口企业</a:t>
            </a:r>
            <a:endParaRPr lang="zh-CN" altLang="en-US" sz="18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1" name="文本框 356"/>
          <p:cNvSpPr>
            <a:spLocks noChangeArrowheads="1"/>
          </p:cNvSpPr>
          <p:nvPr/>
        </p:nvSpPr>
        <p:spPr bwMode="auto">
          <a:xfrm>
            <a:off x="6167963" y="3251393"/>
            <a:ext cx="2200369" cy="3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二类出口企业</a:t>
            </a:r>
            <a:endParaRPr lang="zh-CN" altLang="en-US" sz="18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9" name="文本框 356"/>
          <p:cNvSpPr>
            <a:spLocks noChangeArrowheads="1"/>
          </p:cNvSpPr>
          <p:nvPr/>
        </p:nvSpPr>
        <p:spPr bwMode="auto">
          <a:xfrm>
            <a:off x="8245359" y="3251393"/>
            <a:ext cx="2201856" cy="3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一类出口企业</a:t>
            </a:r>
            <a:endParaRPr lang="zh-CN" altLang="en-US" sz="18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366" name="Group 4"/>
          <p:cNvGrpSpPr>
            <a:grpSpLocks/>
          </p:cNvGrpSpPr>
          <p:nvPr/>
        </p:nvGrpSpPr>
        <p:grpSpPr bwMode="auto">
          <a:xfrm>
            <a:off x="4631263" y="1844868"/>
            <a:ext cx="576263" cy="1349375"/>
            <a:chOff x="0" y="0"/>
            <a:chExt cx="503" cy="1178"/>
          </a:xfrm>
        </p:grpSpPr>
        <p:sp>
          <p:nvSpPr>
            <p:cNvPr id="21526" name="Freeform 5"/>
            <p:cNvSpPr>
              <a:spLocks noChangeArrowheads="1"/>
            </p:cNvSpPr>
            <p:nvPr/>
          </p:nvSpPr>
          <p:spPr bwMode="auto">
            <a:xfrm>
              <a:off x="0" y="206"/>
              <a:ext cx="503" cy="972"/>
            </a:xfrm>
            <a:custGeom>
              <a:avLst/>
              <a:gdLst>
                <a:gd name="T0" fmla="*/ 237860264 w 35"/>
                <a:gd name="T1" fmla="*/ 0 h 71"/>
                <a:gd name="T2" fmla="*/ 79088961 w 35"/>
                <a:gd name="T3" fmla="*/ 0 h 71"/>
                <a:gd name="T4" fmla="*/ 0 w 35"/>
                <a:gd name="T5" fmla="*/ 46156282 h 71"/>
                <a:gd name="T6" fmla="*/ 0 w 35"/>
                <a:gd name="T7" fmla="*/ 46156282 h 71"/>
                <a:gd name="T8" fmla="*/ 0 w 35"/>
                <a:gd name="T9" fmla="*/ 52899279 h 71"/>
                <a:gd name="T10" fmla="*/ 0 w 35"/>
                <a:gd name="T11" fmla="*/ 210616738 h 71"/>
                <a:gd name="T12" fmla="*/ 26363955 w 35"/>
                <a:gd name="T13" fmla="*/ 230358058 h 71"/>
                <a:gd name="T14" fmla="*/ 52725006 w 35"/>
                <a:gd name="T15" fmla="*/ 210616738 h 71"/>
                <a:gd name="T16" fmla="*/ 52725006 w 35"/>
                <a:gd name="T17" fmla="*/ 72607236 h 71"/>
                <a:gd name="T18" fmla="*/ 70513716 w 35"/>
                <a:gd name="T19" fmla="*/ 72607236 h 71"/>
                <a:gd name="T20" fmla="*/ 70513716 w 35"/>
                <a:gd name="T21" fmla="*/ 203907105 h 71"/>
                <a:gd name="T22" fmla="*/ 79088961 w 35"/>
                <a:gd name="T23" fmla="*/ 210616738 h 71"/>
                <a:gd name="T24" fmla="*/ 79088961 w 35"/>
                <a:gd name="T25" fmla="*/ 440974797 h 71"/>
                <a:gd name="T26" fmla="*/ 114621757 w 35"/>
                <a:gd name="T27" fmla="*/ 467425559 h 71"/>
                <a:gd name="T28" fmla="*/ 149602461 w 35"/>
                <a:gd name="T29" fmla="*/ 440974797 h 71"/>
                <a:gd name="T30" fmla="*/ 149602461 w 35"/>
                <a:gd name="T31" fmla="*/ 237067692 h 71"/>
                <a:gd name="T32" fmla="*/ 167346763 w 35"/>
                <a:gd name="T33" fmla="*/ 237067692 h 71"/>
                <a:gd name="T34" fmla="*/ 167346763 w 35"/>
                <a:gd name="T35" fmla="*/ 440974797 h 71"/>
                <a:gd name="T36" fmla="*/ 202924169 w 35"/>
                <a:gd name="T37" fmla="*/ 467425559 h 71"/>
                <a:gd name="T38" fmla="*/ 237860264 w 35"/>
                <a:gd name="T39" fmla="*/ 440974797 h 71"/>
                <a:gd name="T40" fmla="*/ 237860264 w 35"/>
                <a:gd name="T41" fmla="*/ 203907105 h 71"/>
                <a:gd name="T42" fmla="*/ 237860264 w 35"/>
                <a:gd name="T43" fmla="*/ 203907105 h 71"/>
                <a:gd name="T44" fmla="*/ 237860264 w 35"/>
                <a:gd name="T45" fmla="*/ 72607236 h 71"/>
                <a:gd name="T46" fmla="*/ 255648974 w 35"/>
                <a:gd name="T47" fmla="*/ 72607236 h 71"/>
                <a:gd name="T48" fmla="*/ 255648974 w 35"/>
                <a:gd name="T49" fmla="*/ 210616738 h 71"/>
                <a:gd name="T50" fmla="*/ 282012914 w 35"/>
                <a:gd name="T51" fmla="*/ 230358058 h 71"/>
                <a:gd name="T52" fmla="*/ 308373980 w 35"/>
                <a:gd name="T53" fmla="*/ 210616738 h 71"/>
                <a:gd name="T54" fmla="*/ 308373980 w 35"/>
                <a:gd name="T55" fmla="*/ 52899279 h 71"/>
                <a:gd name="T56" fmla="*/ 308373980 w 35"/>
                <a:gd name="T57" fmla="*/ 46156282 h 71"/>
                <a:gd name="T58" fmla="*/ 308373980 w 35"/>
                <a:gd name="T59" fmla="*/ 46156282 h 71"/>
                <a:gd name="T60" fmla="*/ 237860264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1B2153"/>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21527" name="Oval 6"/>
            <p:cNvSpPr>
              <a:spLocks noChangeArrowheads="1"/>
            </p:cNvSpPr>
            <p:nvPr/>
          </p:nvSpPr>
          <p:spPr bwMode="auto">
            <a:xfrm>
              <a:off x="158" y="0"/>
              <a:ext cx="187" cy="192"/>
            </a:xfrm>
            <a:prstGeom prst="ellipse">
              <a:avLst/>
            </a:prstGeom>
            <a:solidFill>
              <a:srgbClr val="1B2153"/>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3200">
                <a:solidFill>
                  <a:srgbClr val="000000"/>
                </a:solidFill>
                <a:latin typeface="方正兰亭黑_GBK" charset="-122"/>
                <a:sym typeface="宋体" panose="02010600030101010101" pitchFamily="2" charset="-122"/>
              </a:endParaRPr>
            </a:p>
          </p:txBody>
        </p:sp>
      </p:grpSp>
      <p:grpSp>
        <p:nvGrpSpPr>
          <p:cNvPr id="10369" name="Group 4"/>
          <p:cNvGrpSpPr>
            <a:grpSpLocks/>
          </p:cNvGrpSpPr>
          <p:nvPr/>
        </p:nvGrpSpPr>
        <p:grpSpPr bwMode="auto">
          <a:xfrm>
            <a:off x="6647388" y="1844868"/>
            <a:ext cx="576263" cy="1349375"/>
            <a:chOff x="0" y="0"/>
            <a:chExt cx="503" cy="1178"/>
          </a:xfrm>
        </p:grpSpPr>
        <p:sp>
          <p:nvSpPr>
            <p:cNvPr id="21524" name="Freeform 5"/>
            <p:cNvSpPr>
              <a:spLocks noChangeArrowheads="1"/>
            </p:cNvSpPr>
            <p:nvPr/>
          </p:nvSpPr>
          <p:spPr bwMode="auto">
            <a:xfrm>
              <a:off x="0" y="206"/>
              <a:ext cx="503" cy="972"/>
            </a:xfrm>
            <a:custGeom>
              <a:avLst/>
              <a:gdLst>
                <a:gd name="T0" fmla="*/ 237860264 w 35"/>
                <a:gd name="T1" fmla="*/ 0 h 71"/>
                <a:gd name="T2" fmla="*/ 79088961 w 35"/>
                <a:gd name="T3" fmla="*/ 0 h 71"/>
                <a:gd name="T4" fmla="*/ 0 w 35"/>
                <a:gd name="T5" fmla="*/ 46156282 h 71"/>
                <a:gd name="T6" fmla="*/ 0 w 35"/>
                <a:gd name="T7" fmla="*/ 46156282 h 71"/>
                <a:gd name="T8" fmla="*/ 0 w 35"/>
                <a:gd name="T9" fmla="*/ 52899279 h 71"/>
                <a:gd name="T10" fmla="*/ 0 w 35"/>
                <a:gd name="T11" fmla="*/ 210616738 h 71"/>
                <a:gd name="T12" fmla="*/ 26363955 w 35"/>
                <a:gd name="T13" fmla="*/ 230358058 h 71"/>
                <a:gd name="T14" fmla="*/ 52725006 w 35"/>
                <a:gd name="T15" fmla="*/ 210616738 h 71"/>
                <a:gd name="T16" fmla="*/ 52725006 w 35"/>
                <a:gd name="T17" fmla="*/ 72607236 h 71"/>
                <a:gd name="T18" fmla="*/ 70513716 w 35"/>
                <a:gd name="T19" fmla="*/ 72607236 h 71"/>
                <a:gd name="T20" fmla="*/ 70513716 w 35"/>
                <a:gd name="T21" fmla="*/ 203907105 h 71"/>
                <a:gd name="T22" fmla="*/ 79088961 w 35"/>
                <a:gd name="T23" fmla="*/ 210616738 h 71"/>
                <a:gd name="T24" fmla="*/ 79088961 w 35"/>
                <a:gd name="T25" fmla="*/ 440974797 h 71"/>
                <a:gd name="T26" fmla="*/ 114621757 w 35"/>
                <a:gd name="T27" fmla="*/ 467425559 h 71"/>
                <a:gd name="T28" fmla="*/ 149602461 w 35"/>
                <a:gd name="T29" fmla="*/ 440974797 h 71"/>
                <a:gd name="T30" fmla="*/ 149602461 w 35"/>
                <a:gd name="T31" fmla="*/ 237067692 h 71"/>
                <a:gd name="T32" fmla="*/ 167346763 w 35"/>
                <a:gd name="T33" fmla="*/ 237067692 h 71"/>
                <a:gd name="T34" fmla="*/ 167346763 w 35"/>
                <a:gd name="T35" fmla="*/ 440974797 h 71"/>
                <a:gd name="T36" fmla="*/ 202924169 w 35"/>
                <a:gd name="T37" fmla="*/ 467425559 h 71"/>
                <a:gd name="T38" fmla="*/ 237860264 w 35"/>
                <a:gd name="T39" fmla="*/ 440974797 h 71"/>
                <a:gd name="T40" fmla="*/ 237860264 w 35"/>
                <a:gd name="T41" fmla="*/ 203907105 h 71"/>
                <a:gd name="T42" fmla="*/ 237860264 w 35"/>
                <a:gd name="T43" fmla="*/ 203907105 h 71"/>
                <a:gd name="T44" fmla="*/ 237860264 w 35"/>
                <a:gd name="T45" fmla="*/ 72607236 h 71"/>
                <a:gd name="T46" fmla="*/ 255648974 w 35"/>
                <a:gd name="T47" fmla="*/ 72607236 h 71"/>
                <a:gd name="T48" fmla="*/ 255648974 w 35"/>
                <a:gd name="T49" fmla="*/ 210616738 h 71"/>
                <a:gd name="T50" fmla="*/ 282012914 w 35"/>
                <a:gd name="T51" fmla="*/ 230358058 h 71"/>
                <a:gd name="T52" fmla="*/ 308373980 w 35"/>
                <a:gd name="T53" fmla="*/ 210616738 h 71"/>
                <a:gd name="T54" fmla="*/ 308373980 w 35"/>
                <a:gd name="T55" fmla="*/ 52899279 h 71"/>
                <a:gd name="T56" fmla="*/ 308373980 w 35"/>
                <a:gd name="T57" fmla="*/ 46156282 h 71"/>
                <a:gd name="T58" fmla="*/ 308373980 w 35"/>
                <a:gd name="T59" fmla="*/ 46156282 h 71"/>
                <a:gd name="T60" fmla="*/ 237860264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FFC000"/>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21525" name="Oval 6"/>
            <p:cNvSpPr>
              <a:spLocks noChangeArrowheads="1"/>
            </p:cNvSpPr>
            <p:nvPr/>
          </p:nvSpPr>
          <p:spPr bwMode="auto">
            <a:xfrm>
              <a:off x="158" y="0"/>
              <a:ext cx="187" cy="192"/>
            </a:xfrm>
            <a:prstGeom prst="ellipse">
              <a:avLst/>
            </a:prstGeom>
            <a:solidFill>
              <a:srgbClr val="FFC000"/>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3200">
                <a:solidFill>
                  <a:srgbClr val="000000"/>
                </a:solidFill>
                <a:latin typeface="方正兰亭黑_GBK" charset="-122"/>
                <a:sym typeface="宋体" panose="02010600030101010101" pitchFamily="2" charset="-122"/>
              </a:endParaRPr>
            </a:p>
          </p:txBody>
        </p:sp>
      </p:grpSp>
      <p:grpSp>
        <p:nvGrpSpPr>
          <p:cNvPr id="10372" name="Group 4"/>
          <p:cNvGrpSpPr>
            <a:grpSpLocks/>
          </p:cNvGrpSpPr>
          <p:nvPr/>
        </p:nvGrpSpPr>
        <p:grpSpPr bwMode="auto">
          <a:xfrm>
            <a:off x="8663513" y="1844868"/>
            <a:ext cx="576263" cy="1349375"/>
            <a:chOff x="0" y="0"/>
            <a:chExt cx="503" cy="1178"/>
          </a:xfrm>
        </p:grpSpPr>
        <p:sp>
          <p:nvSpPr>
            <p:cNvPr id="21522" name="Freeform 5"/>
            <p:cNvSpPr>
              <a:spLocks noChangeArrowheads="1"/>
            </p:cNvSpPr>
            <p:nvPr/>
          </p:nvSpPr>
          <p:spPr bwMode="auto">
            <a:xfrm>
              <a:off x="0" y="206"/>
              <a:ext cx="503" cy="972"/>
            </a:xfrm>
            <a:custGeom>
              <a:avLst/>
              <a:gdLst>
                <a:gd name="T0" fmla="*/ 237860264 w 35"/>
                <a:gd name="T1" fmla="*/ 0 h 71"/>
                <a:gd name="T2" fmla="*/ 79088961 w 35"/>
                <a:gd name="T3" fmla="*/ 0 h 71"/>
                <a:gd name="T4" fmla="*/ 0 w 35"/>
                <a:gd name="T5" fmla="*/ 46156282 h 71"/>
                <a:gd name="T6" fmla="*/ 0 w 35"/>
                <a:gd name="T7" fmla="*/ 46156282 h 71"/>
                <a:gd name="T8" fmla="*/ 0 w 35"/>
                <a:gd name="T9" fmla="*/ 52899279 h 71"/>
                <a:gd name="T10" fmla="*/ 0 w 35"/>
                <a:gd name="T11" fmla="*/ 210616738 h 71"/>
                <a:gd name="T12" fmla="*/ 26363955 w 35"/>
                <a:gd name="T13" fmla="*/ 230358058 h 71"/>
                <a:gd name="T14" fmla="*/ 52725006 w 35"/>
                <a:gd name="T15" fmla="*/ 210616738 h 71"/>
                <a:gd name="T16" fmla="*/ 52725006 w 35"/>
                <a:gd name="T17" fmla="*/ 72607236 h 71"/>
                <a:gd name="T18" fmla="*/ 70513716 w 35"/>
                <a:gd name="T19" fmla="*/ 72607236 h 71"/>
                <a:gd name="T20" fmla="*/ 70513716 w 35"/>
                <a:gd name="T21" fmla="*/ 203907105 h 71"/>
                <a:gd name="T22" fmla="*/ 79088961 w 35"/>
                <a:gd name="T23" fmla="*/ 210616738 h 71"/>
                <a:gd name="T24" fmla="*/ 79088961 w 35"/>
                <a:gd name="T25" fmla="*/ 440974797 h 71"/>
                <a:gd name="T26" fmla="*/ 114621757 w 35"/>
                <a:gd name="T27" fmla="*/ 467425559 h 71"/>
                <a:gd name="T28" fmla="*/ 149602461 w 35"/>
                <a:gd name="T29" fmla="*/ 440974797 h 71"/>
                <a:gd name="T30" fmla="*/ 149602461 w 35"/>
                <a:gd name="T31" fmla="*/ 237067692 h 71"/>
                <a:gd name="T32" fmla="*/ 167346763 w 35"/>
                <a:gd name="T33" fmla="*/ 237067692 h 71"/>
                <a:gd name="T34" fmla="*/ 167346763 w 35"/>
                <a:gd name="T35" fmla="*/ 440974797 h 71"/>
                <a:gd name="T36" fmla="*/ 202924169 w 35"/>
                <a:gd name="T37" fmla="*/ 467425559 h 71"/>
                <a:gd name="T38" fmla="*/ 237860264 w 35"/>
                <a:gd name="T39" fmla="*/ 440974797 h 71"/>
                <a:gd name="T40" fmla="*/ 237860264 w 35"/>
                <a:gd name="T41" fmla="*/ 203907105 h 71"/>
                <a:gd name="T42" fmla="*/ 237860264 w 35"/>
                <a:gd name="T43" fmla="*/ 203907105 h 71"/>
                <a:gd name="T44" fmla="*/ 237860264 w 35"/>
                <a:gd name="T45" fmla="*/ 72607236 h 71"/>
                <a:gd name="T46" fmla="*/ 255648974 w 35"/>
                <a:gd name="T47" fmla="*/ 72607236 h 71"/>
                <a:gd name="T48" fmla="*/ 255648974 w 35"/>
                <a:gd name="T49" fmla="*/ 210616738 h 71"/>
                <a:gd name="T50" fmla="*/ 282012914 w 35"/>
                <a:gd name="T51" fmla="*/ 230358058 h 71"/>
                <a:gd name="T52" fmla="*/ 308373980 w 35"/>
                <a:gd name="T53" fmla="*/ 210616738 h 71"/>
                <a:gd name="T54" fmla="*/ 308373980 w 35"/>
                <a:gd name="T55" fmla="*/ 52899279 h 71"/>
                <a:gd name="T56" fmla="*/ 308373980 w 35"/>
                <a:gd name="T57" fmla="*/ 46156282 h 71"/>
                <a:gd name="T58" fmla="*/ 308373980 w 35"/>
                <a:gd name="T59" fmla="*/ 46156282 h 71"/>
                <a:gd name="T60" fmla="*/ 237860264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solidFill>
              <a:srgbClr val="EE0F68"/>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21523" name="Oval 6"/>
            <p:cNvSpPr>
              <a:spLocks noChangeArrowheads="1"/>
            </p:cNvSpPr>
            <p:nvPr/>
          </p:nvSpPr>
          <p:spPr bwMode="auto">
            <a:xfrm>
              <a:off x="158" y="0"/>
              <a:ext cx="187" cy="192"/>
            </a:xfrm>
            <a:prstGeom prst="ellipse">
              <a:avLst/>
            </a:prstGeom>
            <a:solidFill>
              <a:srgbClr val="EE0F68"/>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3200">
                <a:solidFill>
                  <a:srgbClr val="000000"/>
                </a:solidFill>
                <a:latin typeface="方正兰亭黑_GBK" charset="-122"/>
                <a:sym typeface="宋体" panose="02010600030101010101" pitchFamily="2" charset="-122"/>
              </a:endParaRPr>
            </a:p>
          </p:txBody>
        </p:sp>
      </p:grpSp>
      <p:sp>
        <p:nvSpPr>
          <p:cNvPr id="139" name="文本框 356"/>
          <p:cNvSpPr>
            <a:spLocks noChangeArrowheads="1"/>
          </p:cNvSpPr>
          <p:nvPr/>
        </p:nvSpPr>
        <p:spPr bwMode="auto">
          <a:xfrm>
            <a:off x="2050072" y="3278005"/>
            <a:ext cx="2201856" cy="3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四类出口企业</a:t>
            </a:r>
            <a:endParaRPr lang="zh-CN" altLang="en-US" sz="18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0" name="Group 4"/>
          <p:cNvGrpSpPr>
            <a:grpSpLocks/>
          </p:cNvGrpSpPr>
          <p:nvPr/>
        </p:nvGrpSpPr>
        <p:grpSpPr bwMode="auto">
          <a:xfrm>
            <a:off x="2434247" y="1871480"/>
            <a:ext cx="576263" cy="1349375"/>
            <a:chOff x="0" y="0"/>
            <a:chExt cx="503" cy="1178"/>
          </a:xfrm>
          <a:solidFill>
            <a:schemeClr val="accent3">
              <a:lumMod val="50000"/>
            </a:schemeClr>
          </a:solidFill>
        </p:grpSpPr>
        <p:sp>
          <p:nvSpPr>
            <p:cNvPr id="141" name="Freeform 5"/>
            <p:cNvSpPr>
              <a:spLocks noChangeArrowheads="1"/>
            </p:cNvSpPr>
            <p:nvPr/>
          </p:nvSpPr>
          <p:spPr bwMode="auto">
            <a:xfrm>
              <a:off x="0" y="206"/>
              <a:ext cx="503" cy="972"/>
            </a:xfrm>
            <a:custGeom>
              <a:avLst/>
              <a:gdLst>
                <a:gd name="T0" fmla="*/ 237860264 w 35"/>
                <a:gd name="T1" fmla="*/ 0 h 71"/>
                <a:gd name="T2" fmla="*/ 79088961 w 35"/>
                <a:gd name="T3" fmla="*/ 0 h 71"/>
                <a:gd name="T4" fmla="*/ 0 w 35"/>
                <a:gd name="T5" fmla="*/ 46156282 h 71"/>
                <a:gd name="T6" fmla="*/ 0 w 35"/>
                <a:gd name="T7" fmla="*/ 46156282 h 71"/>
                <a:gd name="T8" fmla="*/ 0 w 35"/>
                <a:gd name="T9" fmla="*/ 52899279 h 71"/>
                <a:gd name="T10" fmla="*/ 0 w 35"/>
                <a:gd name="T11" fmla="*/ 210616738 h 71"/>
                <a:gd name="T12" fmla="*/ 26363955 w 35"/>
                <a:gd name="T13" fmla="*/ 230358058 h 71"/>
                <a:gd name="T14" fmla="*/ 52725006 w 35"/>
                <a:gd name="T15" fmla="*/ 210616738 h 71"/>
                <a:gd name="T16" fmla="*/ 52725006 w 35"/>
                <a:gd name="T17" fmla="*/ 72607236 h 71"/>
                <a:gd name="T18" fmla="*/ 70513716 w 35"/>
                <a:gd name="T19" fmla="*/ 72607236 h 71"/>
                <a:gd name="T20" fmla="*/ 70513716 w 35"/>
                <a:gd name="T21" fmla="*/ 203907105 h 71"/>
                <a:gd name="T22" fmla="*/ 79088961 w 35"/>
                <a:gd name="T23" fmla="*/ 210616738 h 71"/>
                <a:gd name="T24" fmla="*/ 79088961 w 35"/>
                <a:gd name="T25" fmla="*/ 440974797 h 71"/>
                <a:gd name="T26" fmla="*/ 114621757 w 35"/>
                <a:gd name="T27" fmla="*/ 467425559 h 71"/>
                <a:gd name="T28" fmla="*/ 149602461 w 35"/>
                <a:gd name="T29" fmla="*/ 440974797 h 71"/>
                <a:gd name="T30" fmla="*/ 149602461 w 35"/>
                <a:gd name="T31" fmla="*/ 237067692 h 71"/>
                <a:gd name="T32" fmla="*/ 167346763 w 35"/>
                <a:gd name="T33" fmla="*/ 237067692 h 71"/>
                <a:gd name="T34" fmla="*/ 167346763 w 35"/>
                <a:gd name="T35" fmla="*/ 440974797 h 71"/>
                <a:gd name="T36" fmla="*/ 202924169 w 35"/>
                <a:gd name="T37" fmla="*/ 467425559 h 71"/>
                <a:gd name="T38" fmla="*/ 237860264 w 35"/>
                <a:gd name="T39" fmla="*/ 440974797 h 71"/>
                <a:gd name="T40" fmla="*/ 237860264 w 35"/>
                <a:gd name="T41" fmla="*/ 203907105 h 71"/>
                <a:gd name="T42" fmla="*/ 237860264 w 35"/>
                <a:gd name="T43" fmla="*/ 203907105 h 71"/>
                <a:gd name="T44" fmla="*/ 237860264 w 35"/>
                <a:gd name="T45" fmla="*/ 72607236 h 71"/>
                <a:gd name="T46" fmla="*/ 255648974 w 35"/>
                <a:gd name="T47" fmla="*/ 72607236 h 71"/>
                <a:gd name="T48" fmla="*/ 255648974 w 35"/>
                <a:gd name="T49" fmla="*/ 210616738 h 71"/>
                <a:gd name="T50" fmla="*/ 282012914 w 35"/>
                <a:gd name="T51" fmla="*/ 230358058 h 71"/>
                <a:gd name="T52" fmla="*/ 308373980 w 35"/>
                <a:gd name="T53" fmla="*/ 210616738 h 71"/>
                <a:gd name="T54" fmla="*/ 308373980 w 35"/>
                <a:gd name="T55" fmla="*/ 52899279 h 71"/>
                <a:gd name="T56" fmla="*/ 308373980 w 35"/>
                <a:gd name="T57" fmla="*/ 46156282 h 71"/>
                <a:gd name="T58" fmla="*/ 308373980 w 35"/>
                <a:gd name="T59" fmla="*/ 46156282 h 71"/>
                <a:gd name="T60" fmla="*/ 237860264 w 35"/>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71"/>
                <a:gd name="T95" fmla="*/ 35 w 35"/>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142" name="Oval 6"/>
            <p:cNvSpPr>
              <a:spLocks noChangeArrowheads="1"/>
            </p:cNvSpPr>
            <p:nvPr/>
          </p:nvSpPr>
          <p:spPr bwMode="auto">
            <a:xfrm>
              <a:off x="158" y="0"/>
              <a:ext cx="187" cy="192"/>
            </a:xfrm>
            <a:prstGeom prst="ellipse">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3200">
                <a:solidFill>
                  <a:srgbClr val="000000"/>
                </a:solidFill>
                <a:latin typeface="方正兰亭黑_GBK" charset="-122"/>
                <a:sym typeface="宋体" panose="02010600030101010101" pitchFamily="2" charset="-122"/>
              </a:endParaRPr>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zh-CN" sz="3600" dirty="0">
                <a:solidFill>
                  <a:srgbClr val="000000"/>
                </a:solidFill>
                <a:latin typeface="微软雅黑" panose="020B0503020204020204" pitchFamily="34" charset="-122"/>
                <a:ea typeface="微软雅黑" panose="020B0503020204020204" pitchFamily="34" charset="-122"/>
              </a:rPr>
              <a:t>完善出口退（免）税企业分类管理</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Rectangle 42"/>
          <p:cNvSpPr>
            <a:spLocks noChangeArrowheads="1"/>
          </p:cNvSpPr>
          <p:nvPr/>
        </p:nvSpPr>
        <p:spPr bwMode="auto">
          <a:xfrm>
            <a:off x="1069449" y="3933042"/>
            <a:ext cx="10211316"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ts val="2500"/>
              </a:lnSpc>
              <a:spcBef>
                <a:spcPts val="1200"/>
              </a:spcBef>
            </a:pP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出口</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企业管理类别年度评定工作应于企业纳税信用级别评价结果确定后</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个月内完成</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a:t>
            </a:r>
          </a:p>
          <a:p>
            <a:pPr>
              <a:lnSpc>
                <a:spcPts val="2500"/>
              </a:lnSpc>
              <a:spcBef>
                <a:spcPts val="1200"/>
              </a:spcBef>
            </a:pP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纳税人发生纳税信用修复情形的</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可以书面向税务机关提出重新评定管理类别。因纳税信用修复原因重新评定的纳税人，</a:t>
            </a:r>
            <a:r>
              <a:rPr lang="zh-CN"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不受</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《出口退（免）税企业分类管理办法》（国家税务总局公告</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2016</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年第</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46</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号发布，</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2018</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年第</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31</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号修改）第十四条中“四类出口企业自评定之日起，</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12</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个月内不得评定为其他管理类别”规定限制</a:t>
            </a: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endParaRPr>
          </a:p>
          <a:p>
            <a:pPr>
              <a:lnSpc>
                <a:spcPts val="2500"/>
              </a:lnSpc>
              <a:spcBef>
                <a:spcPts val="1200"/>
              </a:spcBef>
            </a:pP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本条自</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2022</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日起施行</a:t>
            </a:r>
            <a:endPar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333459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zh-CN" sz="3600" dirty="0">
                <a:solidFill>
                  <a:srgbClr val="000000"/>
                </a:solidFill>
                <a:latin typeface="微软雅黑" panose="020B0503020204020204" pitchFamily="34" charset="-122"/>
                <a:ea typeface="微软雅黑" panose="020B0503020204020204" pitchFamily="34" charset="-122"/>
              </a:rPr>
              <a:t>完善出口退（免）税企业分类管理</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Rectangle 42"/>
          <p:cNvSpPr>
            <a:spLocks noChangeArrowheads="1"/>
          </p:cNvSpPr>
          <p:nvPr/>
        </p:nvSpPr>
        <p:spPr bwMode="auto">
          <a:xfrm>
            <a:off x="7090610" y="2134738"/>
            <a:ext cx="3799609" cy="302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ct val="150000"/>
              </a:lnSpc>
              <a:spcBef>
                <a:spcPts val="1200"/>
              </a:spcBef>
            </a:pP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纳税人</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发生</a:t>
            </a:r>
            <a:r>
              <a:rPr lang="zh-CN" altLang="zh-CN" b="1" dirty="0">
                <a:solidFill>
                  <a:srgbClr val="EE0F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纳税信用修复情形</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的</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b="1" dirty="0">
                <a:solidFill>
                  <a:srgbClr val="EE0F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书面向税务机关提出重新评定管理类别</a:t>
            </a: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endParaRPr>
          </a:p>
          <a:p>
            <a:pPr>
              <a:lnSpc>
                <a:spcPts val="2500"/>
              </a:lnSpc>
              <a:spcBef>
                <a:spcPts val="1200"/>
              </a:spcBef>
            </a:pP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本条自</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2022</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rPr>
              <a:t>日起施行</a:t>
            </a:r>
            <a:endParaRPr lang="zh-CN" altLang="en-US" sz="1800" dirty="0" smtClean="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032800" y="1501907"/>
            <a:ext cx="1107996" cy="461665"/>
          </a:xfrm>
          <a:prstGeom prst="rect">
            <a:avLst/>
          </a:prstGeom>
        </p:spPr>
        <p:txBody>
          <a:bodyPr wrap="none">
            <a:spAutoFit/>
          </a:bodyPr>
          <a:lstStyle/>
          <a:p>
            <a:r>
              <a:rPr lang="zh-CN" altLang="en-US"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原规定</a:t>
            </a:r>
            <a:endParaRPr lang="en-US" altLang="zh-CN"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618092" y="2351230"/>
            <a:ext cx="5843564" cy="1872156"/>
            <a:chOff x="630195" y="2080332"/>
            <a:chExt cx="5976498" cy="1872156"/>
          </a:xfrm>
        </p:grpSpPr>
        <p:pic>
          <p:nvPicPr>
            <p:cNvPr id="2" name="图片 1"/>
            <p:cNvPicPr>
              <a:picLocks noChangeAspect="1"/>
            </p:cNvPicPr>
            <p:nvPr/>
          </p:nvPicPr>
          <p:blipFill rotWithShape="1">
            <a:blip r:embed="rId3"/>
            <a:srcRect l="43503" t="26901" r="7477" b="45800"/>
            <a:stretch/>
          </p:blipFill>
          <p:spPr>
            <a:xfrm>
              <a:off x="630195" y="2080332"/>
              <a:ext cx="5976498" cy="1872156"/>
            </a:xfrm>
            <a:prstGeom prst="rect">
              <a:avLst/>
            </a:prstGeom>
          </p:spPr>
        </p:pic>
        <p:sp>
          <p:nvSpPr>
            <p:cNvPr id="5" name="矩形 4"/>
            <p:cNvSpPr/>
            <p:nvPr/>
          </p:nvSpPr>
          <p:spPr bwMode="auto">
            <a:xfrm>
              <a:off x="1144394" y="3131782"/>
              <a:ext cx="5122593" cy="734576"/>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p:txBody>
        </p:sp>
      </p:grpSp>
      <p:sp>
        <p:nvSpPr>
          <p:cNvPr id="137" name="矩形 136"/>
          <p:cNvSpPr/>
          <p:nvPr/>
        </p:nvSpPr>
        <p:spPr>
          <a:xfrm>
            <a:off x="7096499" y="1544215"/>
            <a:ext cx="1107996" cy="461665"/>
          </a:xfrm>
          <a:prstGeom prst="rect">
            <a:avLst/>
          </a:prstGeom>
        </p:spPr>
        <p:txBody>
          <a:bodyPr wrap="none">
            <a:spAutoFit/>
          </a:bodyPr>
          <a:lstStyle/>
          <a:p>
            <a:r>
              <a:rPr lang="zh-CN" altLang="en-US" b="1" dirty="0" smtClean="0">
                <a:solidFill>
                  <a:srgbClr val="EE0F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现规定</a:t>
            </a:r>
            <a:endParaRPr lang="zh-CN" altLang="en-US" sz="1800" dirty="0">
              <a:solidFill>
                <a:srgbClr val="EE0F68"/>
              </a:solidFill>
              <a:latin typeface="微软雅黑" panose="020B0503020204020204" pitchFamily="34" charset="-122"/>
              <a:ea typeface="微软雅黑" panose="020B0503020204020204" pitchFamily="34" charset="-122"/>
            </a:endParaRPr>
          </a:p>
        </p:txBody>
      </p:sp>
      <p:sp>
        <p:nvSpPr>
          <p:cNvPr id="8" name="矩形 7"/>
          <p:cNvSpPr/>
          <p:nvPr/>
        </p:nvSpPr>
        <p:spPr>
          <a:xfrm>
            <a:off x="540562" y="4350949"/>
            <a:ext cx="6096000" cy="646331"/>
          </a:xfrm>
          <a:prstGeom prst="rect">
            <a:avLst/>
          </a:prstGeom>
        </p:spPr>
        <p:txBody>
          <a:bodyPr>
            <a:spAutoFit/>
          </a:bodyPr>
          <a:lstStyle/>
          <a:p>
            <a:pPr algn="ct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《出口退（免）税企业分类管理办法》</a:t>
            </a:r>
            <a:endPar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endParaRPr>
          </a:p>
          <a:p>
            <a:pPr algn="ct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国家税务总局公告</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2016</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年第</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46</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号</a:t>
            </a:r>
            <a:endPar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475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750"/>
                                        <p:tgtEl>
                                          <p:spTgt spid="1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5" grpId="0" bldLvl="0" autoUpdateAnimBg="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zh-CN" sz="3600" dirty="0">
                <a:solidFill>
                  <a:srgbClr val="000000"/>
                </a:solidFill>
                <a:latin typeface="微软雅黑" panose="020B0503020204020204" pitchFamily="34" charset="-122"/>
                <a:ea typeface="微软雅黑" panose="020B0503020204020204" pitchFamily="34" charset="-122"/>
              </a:rPr>
              <a:t>优化出口退（免）税备案单证管理</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Rectangle 42"/>
          <p:cNvSpPr>
            <a:spLocks noChangeArrowheads="1"/>
          </p:cNvSpPr>
          <p:nvPr/>
        </p:nvSpPr>
        <p:spPr bwMode="auto">
          <a:xfrm>
            <a:off x="8181141" y="3635832"/>
            <a:ext cx="2796925"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spcBef>
                <a:spcPts val="1200"/>
              </a:spcBef>
            </a:pP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除</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另有规定外，备案单证由出口企业存放和保管，不得擅自损毁，保存期为</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endPar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nvGrpSpPr>
          <p:cNvPr id="197" name="组合 96"/>
          <p:cNvGrpSpPr>
            <a:grpSpLocks/>
          </p:cNvGrpSpPr>
          <p:nvPr/>
        </p:nvGrpSpPr>
        <p:grpSpPr bwMode="auto">
          <a:xfrm>
            <a:off x="1324582" y="2007782"/>
            <a:ext cx="2395220" cy="1329445"/>
            <a:chOff x="0" y="0"/>
            <a:chExt cx="3666422" cy="2105007"/>
          </a:xfrm>
        </p:grpSpPr>
        <p:grpSp>
          <p:nvGrpSpPr>
            <p:cNvPr id="198" name="组合 94"/>
            <p:cNvGrpSpPr>
              <a:grpSpLocks/>
            </p:cNvGrpSpPr>
            <p:nvPr/>
          </p:nvGrpSpPr>
          <p:grpSpPr bwMode="auto">
            <a:xfrm>
              <a:off x="0" y="1994866"/>
              <a:ext cx="3666422" cy="110141"/>
              <a:chOff x="0" y="0"/>
              <a:chExt cx="2955441" cy="88783"/>
            </a:xfrm>
          </p:grpSpPr>
          <p:sp>
            <p:nvSpPr>
              <p:cNvPr id="203" name="任意多边形 82"/>
              <p:cNvSpPr>
                <a:spLocks noChangeArrowheads="1"/>
              </p:cNvSpPr>
              <p:nvPr/>
            </p:nvSpPr>
            <p:spPr bwMode="auto">
              <a:xfrm>
                <a:off x="0" y="1"/>
                <a:ext cx="2955441" cy="88782"/>
              </a:xfrm>
              <a:custGeom>
                <a:avLst/>
                <a:gdLst>
                  <a:gd name="T0" fmla="*/ 0 w 1610539"/>
                  <a:gd name="T1" fmla="*/ 0 h 48381"/>
                  <a:gd name="T2" fmla="*/ 33514012 w 1610539"/>
                  <a:gd name="T3" fmla="*/ 0 h 48381"/>
                  <a:gd name="T4" fmla="*/ 33364000 w 1610539"/>
                  <a:gd name="T5" fmla="*/ 222484 h 48381"/>
                  <a:gd name="T6" fmla="*/ 31470600 w 1610539"/>
                  <a:gd name="T7" fmla="*/ 1006758 h 48381"/>
                  <a:gd name="T8" fmla="*/ 2043407 w 1610539"/>
                  <a:gd name="T9" fmla="*/ 1006758 h 48381"/>
                  <a:gd name="T10" fmla="*/ 150013 w 1610539"/>
                  <a:gd name="T11" fmla="*/ 222484 h 48381"/>
                  <a:gd name="T12" fmla="*/ 0 60000 65536"/>
                  <a:gd name="T13" fmla="*/ 0 60000 65536"/>
                  <a:gd name="T14" fmla="*/ 0 60000 65536"/>
                  <a:gd name="T15" fmla="*/ 0 60000 65536"/>
                  <a:gd name="T16" fmla="*/ 0 60000 65536"/>
                  <a:gd name="T17" fmla="*/ 0 60000 65536"/>
                  <a:gd name="T18" fmla="*/ 0 w 1610539"/>
                  <a:gd name="T19" fmla="*/ 0 h 48381"/>
                  <a:gd name="T20" fmla="*/ 1610539 w 1610539"/>
                  <a:gd name="T21" fmla="*/ 48381 h 48381"/>
                </a:gdLst>
                <a:ahLst/>
                <a:cxnLst>
                  <a:cxn ang="T12">
                    <a:pos x="T0" y="T1"/>
                  </a:cxn>
                  <a:cxn ang="T13">
                    <a:pos x="T2" y="T3"/>
                  </a:cxn>
                  <a:cxn ang="T14">
                    <a:pos x="T4" y="T5"/>
                  </a:cxn>
                  <a:cxn ang="T15">
                    <a:pos x="T6" y="T7"/>
                  </a:cxn>
                  <a:cxn ang="T16">
                    <a:pos x="T8" y="T9"/>
                  </a:cxn>
                  <a:cxn ang="T17">
                    <a:pos x="T10" y="T11"/>
                  </a:cxn>
                </a:cxnLst>
                <a:rect l="T18" t="T19" r="T20" b="T21"/>
                <a:pathLst>
                  <a:path w="1610539" h="48381">
                    <a:moveTo>
                      <a:pt x="0" y="0"/>
                    </a:moveTo>
                    <a:lnTo>
                      <a:pt x="1610539" y="0"/>
                    </a:lnTo>
                    <a:lnTo>
                      <a:pt x="1603330" y="10692"/>
                    </a:lnTo>
                    <a:cubicBezTo>
                      <a:pt x="1580044" y="33978"/>
                      <a:pt x="1547875" y="48381"/>
                      <a:pt x="1512342" y="48381"/>
                    </a:cubicBezTo>
                    <a:lnTo>
                      <a:pt x="98197" y="48381"/>
                    </a:lnTo>
                    <a:cubicBezTo>
                      <a:pt x="62664" y="48381"/>
                      <a:pt x="30495" y="33978"/>
                      <a:pt x="7209" y="10692"/>
                    </a:cubicBezTo>
                    <a:lnTo>
                      <a:pt x="0" y="0"/>
                    </a:lnTo>
                    <a:close/>
                  </a:path>
                </a:pathLst>
              </a:custGeom>
              <a:solidFill>
                <a:srgbClr val="E6E8ED"/>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04" name="任意多边形 85"/>
              <p:cNvSpPr>
                <a:spLocks noChangeArrowheads="1"/>
              </p:cNvSpPr>
              <p:nvPr/>
            </p:nvSpPr>
            <p:spPr bwMode="auto">
              <a:xfrm flipH="1">
                <a:off x="1265128" y="0"/>
                <a:ext cx="437916" cy="25887"/>
              </a:xfrm>
              <a:custGeom>
                <a:avLst/>
                <a:gdLst>
                  <a:gd name="T0" fmla="*/ 437916 w 437916"/>
                  <a:gd name="T1" fmla="*/ 0 h 25887"/>
                  <a:gd name="T2" fmla="*/ 0 w 437916"/>
                  <a:gd name="T3" fmla="*/ 0 h 25887"/>
                  <a:gd name="T4" fmla="*/ 2729 w 437916"/>
                  <a:gd name="T5" fmla="*/ 6588 h 25887"/>
                  <a:gd name="T6" fmla="*/ 49321 w 437916"/>
                  <a:gd name="T7" fmla="*/ 25887 h 25887"/>
                  <a:gd name="T8" fmla="*/ 388594 w 437916"/>
                  <a:gd name="T9" fmla="*/ 25887 h 25887"/>
                  <a:gd name="T10" fmla="*/ 435187 w 437916"/>
                  <a:gd name="T11" fmla="*/ 6588 h 25887"/>
                  <a:gd name="T12" fmla="*/ 0 60000 65536"/>
                  <a:gd name="T13" fmla="*/ 0 60000 65536"/>
                  <a:gd name="T14" fmla="*/ 0 60000 65536"/>
                  <a:gd name="T15" fmla="*/ 0 60000 65536"/>
                  <a:gd name="T16" fmla="*/ 0 60000 65536"/>
                  <a:gd name="T17" fmla="*/ 0 60000 65536"/>
                  <a:gd name="T18" fmla="*/ 0 w 437916"/>
                  <a:gd name="T19" fmla="*/ 0 h 25887"/>
                  <a:gd name="T20" fmla="*/ 437916 w 437916"/>
                  <a:gd name="T21" fmla="*/ 25887 h 25887"/>
                </a:gdLst>
                <a:ahLst/>
                <a:cxnLst>
                  <a:cxn ang="T12">
                    <a:pos x="T0" y="T1"/>
                  </a:cxn>
                  <a:cxn ang="T13">
                    <a:pos x="T2" y="T3"/>
                  </a:cxn>
                  <a:cxn ang="T14">
                    <a:pos x="T4" y="T5"/>
                  </a:cxn>
                  <a:cxn ang="T15">
                    <a:pos x="T6" y="T7"/>
                  </a:cxn>
                  <a:cxn ang="T16">
                    <a:pos x="T8" y="T9"/>
                  </a:cxn>
                  <a:cxn ang="T17">
                    <a:pos x="T10" y="T11"/>
                  </a:cxn>
                </a:cxnLst>
                <a:rect l="T18" t="T19" r="T20" b="T21"/>
                <a:pathLst>
                  <a:path w="437916" h="25887">
                    <a:moveTo>
                      <a:pt x="437916" y="0"/>
                    </a:moveTo>
                    <a:lnTo>
                      <a:pt x="0" y="0"/>
                    </a:lnTo>
                    <a:lnTo>
                      <a:pt x="2729" y="6588"/>
                    </a:lnTo>
                    <a:cubicBezTo>
                      <a:pt x="14653" y="18512"/>
                      <a:pt x="31126" y="25887"/>
                      <a:pt x="49321" y="25887"/>
                    </a:cubicBezTo>
                    <a:lnTo>
                      <a:pt x="388594" y="25887"/>
                    </a:lnTo>
                    <a:cubicBezTo>
                      <a:pt x="406790" y="25887"/>
                      <a:pt x="423263" y="18512"/>
                      <a:pt x="435187" y="6588"/>
                    </a:cubicBezTo>
                    <a:lnTo>
                      <a:pt x="437916" y="0"/>
                    </a:lnTo>
                    <a:close/>
                  </a:path>
                </a:pathLst>
              </a:custGeom>
              <a:solidFill>
                <a:srgbClr val="BFC1C4"/>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sp>
          <p:nvSpPr>
            <p:cNvPr id="199" name="任意多边形 90"/>
            <p:cNvSpPr>
              <a:spLocks noChangeArrowheads="1"/>
            </p:cNvSpPr>
            <p:nvPr/>
          </p:nvSpPr>
          <p:spPr bwMode="auto">
            <a:xfrm>
              <a:off x="331024" y="0"/>
              <a:ext cx="3004372" cy="1993748"/>
            </a:xfrm>
            <a:custGeom>
              <a:avLst/>
              <a:gdLst>
                <a:gd name="T0" fmla="*/ 230198 w 2421774"/>
                <a:gd name="T1" fmla="*/ 0 h 1607127"/>
                <a:gd name="T2" fmla="*/ 6885768 w 2421774"/>
                <a:gd name="T3" fmla="*/ 0 h 1607127"/>
                <a:gd name="T4" fmla="*/ 7115970 w 2421774"/>
                <a:gd name="T5" fmla="*/ 230198 h 1607127"/>
                <a:gd name="T6" fmla="*/ 7115970 w 2421774"/>
                <a:gd name="T7" fmla="*/ 4638622 h 1607127"/>
                <a:gd name="T8" fmla="*/ 7099080 w 2421774"/>
                <a:gd name="T9" fmla="*/ 4722266 h 1607127"/>
                <a:gd name="T10" fmla="*/ 16888 w 2421774"/>
                <a:gd name="T11" fmla="*/ 4722266 h 1607127"/>
                <a:gd name="T12" fmla="*/ 0 w 2421774"/>
                <a:gd name="T13" fmla="*/ 4638622 h 1607127"/>
                <a:gd name="T14" fmla="*/ 0 w 2421774"/>
                <a:gd name="T15" fmla="*/ 230198 h 1607127"/>
                <a:gd name="T16" fmla="*/ 230198 w 2421774"/>
                <a:gd name="T17" fmla="*/ 0 h 1607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21774"/>
                <a:gd name="T28" fmla="*/ 0 h 1607127"/>
                <a:gd name="T29" fmla="*/ 2421774 w 2421774"/>
                <a:gd name="T30" fmla="*/ 1607127 h 1607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21774" h="1607127">
                  <a:moveTo>
                    <a:pt x="78343" y="0"/>
                  </a:moveTo>
                  <a:lnTo>
                    <a:pt x="2343431" y="0"/>
                  </a:lnTo>
                  <a:cubicBezTo>
                    <a:pt x="2386699" y="0"/>
                    <a:pt x="2421774" y="35075"/>
                    <a:pt x="2421774" y="78343"/>
                  </a:cubicBezTo>
                  <a:lnTo>
                    <a:pt x="2421774" y="1578660"/>
                  </a:lnTo>
                  <a:lnTo>
                    <a:pt x="2416027" y="1607127"/>
                  </a:lnTo>
                  <a:lnTo>
                    <a:pt x="5747" y="1607127"/>
                  </a:lnTo>
                  <a:lnTo>
                    <a:pt x="0" y="1578660"/>
                  </a:lnTo>
                  <a:lnTo>
                    <a:pt x="0" y="78343"/>
                  </a:lnTo>
                  <a:cubicBezTo>
                    <a:pt x="0" y="35075"/>
                    <a:pt x="35075" y="0"/>
                    <a:pt x="78343" y="0"/>
                  </a:cubicBezTo>
                  <a:close/>
                </a:path>
              </a:pathLst>
            </a:custGeom>
            <a:solidFill>
              <a:srgbClr val="3A3F4A"/>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00" name="矩形 88"/>
            <p:cNvSpPr>
              <a:spLocks noChangeArrowheads="1"/>
            </p:cNvSpPr>
            <p:nvPr/>
          </p:nvSpPr>
          <p:spPr bwMode="auto">
            <a:xfrm>
              <a:off x="441024" y="110000"/>
              <a:ext cx="2784374" cy="1753124"/>
            </a:xfrm>
            <a:prstGeom prst="rect">
              <a:avLst/>
            </a:prstGeom>
            <a:solidFill>
              <a:srgbClr val="485262"/>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01" name="任意多边形 92"/>
            <p:cNvSpPr>
              <a:spLocks noChangeArrowheads="1"/>
            </p:cNvSpPr>
            <p:nvPr/>
          </p:nvSpPr>
          <p:spPr bwMode="auto">
            <a:xfrm>
              <a:off x="1708805" y="0"/>
              <a:ext cx="1619720" cy="2055623"/>
            </a:xfrm>
            <a:custGeom>
              <a:avLst/>
              <a:gdLst>
                <a:gd name="T0" fmla="*/ 0 w 1305629"/>
                <a:gd name="T1" fmla="*/ 0 h 1657003"/>
                <a:gd name="T2" fmla="*/ 3606171 w 1305629"/>
                <a:gd name="T3" fmla="*/ 0 h 1657003"/>
                <a:gd name="T4" fmla="*/ 3836371 w 1305629"/>
                <a:gd name="T5" fmla="*/ 230198 h 1657003"/>
                <a:gd name="T6" fmla="*/ 3836371 w 1305629"/>
                <a:gd name="T7" fmla="*/ 4638625 h 1657003"/>
                <a:gd name="T8" fmla="*/ 3606171 w 1305629"/>
                <a:gd name="T9" fmla="*/ 4868825 h 1657003"/>
                <a:gd name="T10" fmla="*/ 1704724 w 1305629"/>
                <a:gd name="T11" fmla="*/ 4868825 h 1657003"/>
                <a:gd name="T12" fmla="*/ 0 60000 65536"/>
                <a:gd name="T13" fmla="*/ 0 60000 65536"/>
                <a:gd name="T14" fmla="*/ 0 60000 65536"/>
                <a:gd name="T15" fmla="*/ 0 60000 65536"/>
                <a:gd name="T16" fmla="*/ 0 60000 65536"/>
                <a:gd name="T17" fmla="*/ 0 60000 65536"/>
                <a:gd name="T18" fmla="*/ 0 w 1305629"/>
                <a:gd name="T19" fmla="*/ 0 h 1657003"/>
                <a:gd name="T20" fmla="*/ 1305629 w 1305629"/>
                <a:gd name="T21" fmla="*/ 1657003 h 1657003"/>
              </a:gdLst>
              <a:ahLst/>
              <a:cxnLst>
                <a:cxn ang="T12">
                  <a:pos x="T0" y="T1"/>
                </a:cxn>
                <a:cxn ang="T13">
                  <a:pos x="T2" y="T3"/>
                </a:cxn>
                <a:cxn ang="T14">
                  <a:pos x="T4" y="T5"/>
                </a:cxn>
                <a:cxn ang="T15">
                  <a:pos x="T6" y="T7"/>
                </a:cxn>
                <a:cxn ang="T16">
                  <a:pos x="T8" y="T9"/>
                </a:cxn>
                <a:cxn ang="T17">
                  <a:pos x="T10" y="T11"/>
                </a:cxn>
              </a:cxnLst>
              <a:rect l="T18" t="T19" r="T20" b="T21"/>
              <a:pathLst>
                <a:path w="1305629" h="1657003">
                  <a:moveTo>
                    <a:pt x="0" y="0"/>
                  </a:moveTo>
                  <a:lnTo>
                    <a:pt x="1227286" y="0"/>
                  </a:lnTo>
                  <a:cubicBezTo>
                    <a:pt x="1270554" y="0"/>
                    <a:pt x="1305629" y="35075"/>
                    <a:pt x="1305629" y="78343"/>
                  </a:cubicBezTo>
                  <a:lnTo>
                    <a:pt x="1305629" y="1578660"/>
                  </a:lnTo>
                  <a:cubicBezTo>
                    <a:pt x="1305629" y="1621928"/>
                    <a:pt x="1270554" y="1657003"/>
                    <a:pt x="1227286" y="1657003"/>
                  </a:cubicBezTo>
                  <a:lnTo>
                    <a:pt x="580167" y="1657003"/>
                  </a:lnTo>
                  <a:lnTo>
                    <a:pt x="0" y="0"/>
                  </a:lnTo>
                  <a:close/>
                </a:path>
              </a:pathLst>
            </a:custGeom>
            <a:solidFill>
              <a:srgbClr val="FFFFFF">
                <a:alpha val="9804"/>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02" name="椭圆 93"/>
            <p:cNvSpPr>
              <a:spLocks noChangeArrowheads="1"/>
            </p:cNvSpPr>
            <p:nvPr/>
          </p:nvSpPr>
          <p:spPr bwMode="auto">
            <a:xfrm>
              <a:off x="1809186" y="35788"/>
              <a:ext cx="48051" cy="45719"/>
            </a:xfrm>
            <a:prstGeom prst="ellipse">
              <a:avLst/>
            </a:prstGeom>
            <a:solidFill>
              <a:schemeClr val="bg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grpSp>
      <p:sp>
        <p:nvSpPr>
          <p:cNvPr id="206" name="直接连接符 12"/>
          <p:cNvSpPr>
            <a:spLocks noChangeShapeType="1"/>
          </p:cNvSpPr>
          <p:nvPr/>
        </p:nvSpPr>
        <p:spPr bwMode="auto">
          <a:xfrm>
            <a:off x="1215321" y="5016747"/>
            <a:ext cx="2338886" cy="2018"/>
          </a:xfrm>
          <a:prstGeom prst="line">
            <a:avLst/>
          </a:prstGeom>
          <a:noFill/>
          <a:ln w="6350">
            <a:solidFill>
              <a:srgbClr val="FFC000"/>
            </a:solidFill>
            <a:prstDash val="sysDot"/>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6" name="组合 9"/>
          <p:cNvGrpSpPr>
            <a:grpSpLocks/>
          </p:cNvGrpSpPr>
          <p:nvPr/>
        </p:nvGrpSpPr>
        <p:grpSpPr bwMode="auto">
          <a:xfrm>
            <a:off x="4931044" y="2113125"/>
            <a:ext cx="2101034" cy="1059118"/>
            <a:chOff x="0" y="0"/>
            <a:chExt cx="1599397" cy="833794"/>
          </a:xfrm>
        </p:grpSpPr>
        <p:grpSp>
          <p:nvGrpSpPr>
            <p:cNvPr id="217" name="组合 37"/>
            <p:cNvGrpSpPr>
              <a:grpSpLocks/>
            </p:cNvGrpSpPr>
            <p:nvPr/>
          </p:nvGrpSpPr>
          <p:grpSpPr bwMode="auto">
            <a:xfrm rot="16200000" flipV="1">
              <a:off x="175769" y="-175770"/>
              <a:ext cx="833794" cy="1185331"/>
              <a:chOff x="0" y="0"/>
              <a:chExt cx="2233745" cy="3175519"/>
            </a:xfrm>
          </p:grpSpPr>
          <p:sp>
            <p:nvSpPr>
              <p:cNvPr id="226" name="任意多边形 22"/>
              <p:cNvSpPr>
                <a:spLocks noChangeArrowheads="1"/>
              </p:cNvSpPr>
              <p:nvPr/>
            </p:nvSpPr>
            <p:spPr bwMode="auto">
              <a:xfrm>
                <a:off x="1142954" y="1577353"/>
                <a:ext cx="658570" cy="205171"/>
              </a:xfrm>
              <a:custGeom>
                <a:avLst/>
                <a:gdLst>
                  <a:gd name="T0" fmla="*/ 110736 w 658570"/>
                  <a:gd name="T1" fmla="*/ 0 h 205171"/>
                  <a:gd name="T2" fmla="*/ 550365 w 658570"/>
                  <a:gd name="T3" fmla="*/ 0 h 205171"/>
                  <a:gd name="T4" fmla="*/ 550297 w 658570"/>
                  <a:gd name="T5" fmla="*/ 50330 h 205171"/>
                  <a:gd name="T6" fmla="*/ 565304 w 658570"/>
                  <a:gd name="T7" fmla="*/ 147236 h 205171"/>
                  <a:gd name="T8" fmla="*/ 575233 w 658570"/>
                  <a:gd name="T9" fmla="*/ 176233 h 205171"/>
                  <a:gd name="T10" fmla="*/ 632693 w 658570"/>
                  <a:gd name="T11" fmla="*/ 184755 h 205171"/>
                  <a:gd name="T12" fmla="*/ 658570 w 658570"/>
                  <a:gd name="T13" fmla="*/ 197572 h 205171"/>
                  <a:gd name="T14" fmla="*/ 643228 w 658570"/>
                  <a:gd name="T15" fmla="*/ 205171 h 205171"/>
                  <a:gd name="T16" fmla="*/ 15342 w 658570"/>
                  <a:gd name="T17" fmla="*/ 205171 h 205171"/>
                  <a:gd name="T18" fmla="*/ 0 w 658570"/>
                  <a:gd name="T19" fmla="*/ 197572 h 205171"/>
                  <a:gd name="T20" fmla="*/ 25877 w 658570"/>
                  <a:gd name="T21" fmla="*/ 184755 h 205171"/>
                  <a:gd name="T22" fmla="*/ 86003 w 658570"/>
                  <a:gd name="T23" fmla="*/ 175837 h 205171"/>
                  <a:gd name="T24" fmla="*/ 95797 w 658570"/>
                  <a:gd name="T25" fmla="*/ 147236 h 205171"/>
                  <a:gd name="T26" fmla="*/ 110805 w 658570"/>
                  <a:gd name="T27" fmla="*/ 50331 h 205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8570"/>
                  <a:gd name="T43" fmla="*/ 0 h 205171"/>
                  <a:gd name="T44" fmla="*/ 658570 w 658570"/>
                  <a:gd name="T45" fmla="*/ 205171 h 205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8570" h="205171">
                    <a:moveTo>
                      <a:pt x="110736" y="0"/>
                    </a:moveTo>
                    <a:lnTo>
                      <a:pt x="550365" y="0"/>
                    </a:lnTo>
                    <a:lnTo>
                      <a:pt x="550297" y="50330"/>
                    </a:lnTo>
                    <a:cubicBezTo>
                      <a:pt x="552935" y="84909"/>
                      <a:pt x="558144" y="117646"/>
                      <a:pt x="565304" y="147236"/>
                    </a:cubicBezTo>
                    <a:lnTo>
                      <a:pt x="575233" y="176233"/>
                    </a:lnTo>
                    <a:lnTo>
                      <a:pt x="632693" y="184755"/>
                    </a:lnTo>
                    <a:cubicBezTo>
                      <a:pt x="649356" y="188694"/>
                      <a:pt x="658570" y="193026"/>
                      <a:pt x="658570" y="197572"/>
                    </a:cubicBezTo>
                    <a:lnTo>
                      <a:pt x="643228" y="205171"/>
                    </a:lnTo>
                    <a:lnTo>
                      <a:pt x="15342" y="205171"/>
                    </a:lnTo>
                    <a:lnTo>
                      <a:pt x="0" y="197572"/>
                    </a:lnTo>
                    <a:cubicBezTo>
                      <a:pt x="0" y="193026"/>
                      <a:pt x="9214" y="188694"/>
                      <a:pt x="25877" y="184755"/>
                    </a:cubicBezTo>
                    <a:lnTo>
                      <a:pt x="86003" y="175837"/>
                    </a:lnTo>
                    <a:lnTo>
                      <a:pt x="95797" y="147236"/>
                    </a:lnTo>
                    <a:cubicBezTo>
                      <a:pt x="102958" y="117645"/>
                      <a:pt x="108167" y="84909"/>
                      <a:pt x="110805" y="50331"/>
                    </a:cubicBezTo>
                    <a:lnTo>
                      <a:pt x="110736" y="0"/>
                    </a:lnTo>
                    <a:close/>
                  </a:path>
                </a:pathLst>
              </a:custGeom>
              <a:solidFill>
                <a:srgbClr val="E6E8ED"/>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27" name="任意多边形 25"/>
              <p:cNvSpPr>
                <a:spLocks noChangeArrowheads="1"/>
              </p:cNvSpPr>
              <p:nvPr/>
            </p:nvSpPr>
            <p:spPr bwMode="auto">
              <a:xfrm>
                <a:off x="952214" y="1583431"/>
                <a:ext cx="439629" cy="37466"/>
              </a:xfrm>
              <a:custGeom>
                <a:avLst/>
                <a:gdLst>
                  <a:gd name="T0" fmla="*/ 0 w 439629"/>
                  <a:gd name="T1" fmla="*/ 0 h 37466"/>
                  <a:gd name="T2" fmla="*/ 439629 w 439629"/>
                  <a:gd name="T3" fmla="*/ 0 h 37466"/>
                  <a:gd name="T4" fmla="*/ 439579 w 439629"/>
                  <a:gd name="T5" fmla="*/ 37466 h 37466"/>
                  <a:gd name="T6" fmla="*/ 51 w 439629"/>
                  <a:gd name="T7" fmla="*/ 37466 h 37466"/>
                  <a:gd name="T8" fmla="*/ 0 60000 65536"/>
                  <a:gd name="T9" fmla="*/ 0 60000 65536"/>
                  <a:gd name="T10" fmla="*/ 0 60000 65536"/>
                  <a:gd name="T11" fmla="*/ 0 60000 65536"/>
                  <a:gd name="T12" fmla="*/ 0 w 439629"/>
                  <a:gd name="T13" fmla="*/ 0 h 37466"/>
                  <a:gd name="T14" fmla="*/ 439629 w 439629"/>
                  <a:gd name="T15" fmla="*/ 37466 h 37466"/>
                </a:gdLst>
                <a:ahLst/>
                <a:cxnLst>
                  <a:cxn ang="T8">
                    <a:pos x="T0" y="T1"/>
                  </a:cxn>
                  <a:cxn ang="T9">
                    <a:pos x="T2" y="T3"/>
                  </a:cxn>
                  <a:cxn ang="T10">
                    <a:pos x="T4" y="T5"/>
                  </a:cxn>
                  <a:cxn ang="T11">
                    <a:pos x="T6" y="T7"/>
                  </a:cxn>
                </a:cxnLst>
                <a:rect l="T12" t="T13" r="T14" b="T15"/>
                <a:pathLst>
                  <a:path w="439629" h="37466">
                    <a:moveTo>
                      <a:pt x="0" y="0"/>
                    </a:moveTo>
                    <a:lnTo>
                      <a:pt x="439629" y="0"/>
                    </a:lnTo>
                    <a:lnTo>
                      <a:pt x="439579" y="37466"/>
                    </a:lnTo>
                    <a:lnTo>
                      <a:pt x="51" y="37466"/>
                    </a:lnTo>
                    <a:lnTo>
                      <a:pt x="0" y="0"/>
                    </a:lnTo>
                    <a:close/>
                  </a:path>
                </a:pathLst>
              </a:custGeom>
              <a:solidFill>
                <a:srgbClr val="D5D9E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28" name="圆角矩形 29"/>
              <p:cNvSpPr>
                <a:spLocks noChangeArrowheads="1"/>
              </p:cNvSpPr>
              <p:nvPr/>
            </p:nvSpPr>
            <p:spPr bwMode="auto">
              <a:xfrm>
                <a:off x="1" y="0"/>
                <a:ext cx="2233744" cy="3175519"/>
              </a:xfrm>
              <a:prstGeom prst="roundRect">
                <a:avLst>
                  <a:gd name="adj" fmla="val 5722"/>
                </a:avLst>
              </a:prstGeom>
              <a:solidFill>
                <a:srgbClr val="E6E8ED"/>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29" name="矩形 30"/>
              <p:cNvSpPr>
                <a:spLocks noChangeArrowheads="1"/>
              </p:cNvSpPr>
              <p:nvPr/>
            </p:nvSpPr>
            <p:spPr bwMode="auto">
              <a:xfrm>
                <a:off x="148075" y="282937"/>
                <a:ext cx="1937589" cy="2609641"/>
              </a:xfrm>
              <a:prstGeom prst="rect">
                <a:avLst/>
              </a:prstGeom>
              <a:solidFill>
                <a:srgbClr val="485262"/>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30" name="椭圆 31"/>
              <p:cNvSpPr>
                <a:spLocks noChangeArrowheads="1"/>
              </p:cNvSpPr>
              <p:nvPr/>
            </p:nvSpPr>
            <p:spPr bwMode="auto">
              <a:xfrm>
                <a:off x="1005899" y="2969450"/>
                <a:ext cx="144880" cy="144880"/>
              </a:xfrm>
              <a:prstGeom prst="ellipse">
                <a:avLst/>
              </a:prstGeom>
              <a:solidFill>
                <a:srgbClr val="BFC1C4"/>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31" name="椭圆 32"/>
              <p:cNvSpPr>
                <a:spLocks noChangeArrowheads="1"/>
              </p:cNvSpPr>
              <p:nvPr/>
            </p:nvSpPr>
            <p:spPr bwMode="auto">
              <a:xfrm>
                <a:off x="1050198" y="118609"/>
                <a:ext cx="45719" cy="45719"/>
              </a:xfrm>
              <a:prstGeom prst="ellipse">
                <a:avLst/>
              </a:prstGeom>
              <a:solidFill>
                <a:srgbClr val="BFC1C4"/>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32" name="任意多边形 35"/>
              <p:cNvSpPr>
                <a:spLocks noChangeArrowheads="1"/>
              </p:cNvSpPr>
              <p:nvPr/>
            </p:nvSpPr>
            <p:spPr bwMode="auto">
              <a:xfrm rot="16200000" flipV="1">
                <a:off x="503023" y="-503024"/>
                <a:ext cx="1227700" cy="2233745"/>
              </a:xfrm>
              <a:custGeom>
                <a:avLst/>
                <a:gdLst>
                  <a:gd name="T0" fmla="*/ 0 w 387419"/>
                  <a:gd name="T1" fmla="*/ 0 h 1002082"/>
                  <a:gd name="T2" fmla="*/ 110906617 w 387419"/>
                  <a:gd name="T3" fmla="*/ 0 h 1002082"/>
                  <a:gd name="T4" fmla="*/ 123804846 w 387419"/>
                  <a:gd name="T5" fmla="*/ 2221389 h 1002082"/>
                  <a:gd name="T6" fmla="*/ 123804846 w 387419"/>
                  <a:gd name="T7" fmla="*/ 52929780 h 1002082"/>
                  <a:gd name="T8" fmla="*/ 110906617 w 387419"/>
                  <a:gd name="T9" fmla="*/ 55151181 h 1002082"/>
                  <a:gd name="T10" fmla="*/ 103622841 w 387419"/>
                  <a:gd name="T11" fmla="*/ 55151181 h 1002082"/>
                  <a:gd name="T12" fmla="*/ 0 60000 65536"/>
                  <a:gd name="T13" fmla="*/ 0 60000 65536"/>
                  <a:gd name="T14" fmla="*/ 0 60000 65536"/>
                  <a:gd name="T15" fmla="*/ 0 60000 65536"/>
                  <a:gd name="T16" fmla="*/ 0 60000 65536"/>
                  <a:gd name="T17" fmla="*/ 0 60000 65536"/>
                  <a:gd name="T18" fmla="*/ 0 w 387419"/>
                  <a:gd name="T19" fmla="*/ 0 h 1002082"/>
                  <a:gd name="T20" fmla="*/ 387419 w 387419"/>
                  <a:gd name="T21" fmla="*/ 1002082 h 1002082"/>
                </a:gdLst>
                <a:ahLst/>
                <a:cxnLst>
                  <a:cxn ang="T12">
                    <a:pos x="T0" y="T1"/>
                  </a:cxn>
                  <a:cxn ang="T13">
                    <a:pos x="T2" y="T3"/>
                  </a:cxn>
                  <a:cxn ang="T14">
                    <a:pos x="T4" y="T5"/>
                  </a:cxn>
                  <a:cxn ang="T15">
                    <a:pos x="T6" y="T7"/>
                  </a:cxn>
                  <a:cxn ang="T16">
                    <a:pos x="T8" y="T9"/>
                  </a:cxn>
                  <a:cxn ang="T17">
                    <a:pos x="T10" y="T11"/>
                  </a:cxn>
                </a:cxnLst>
                <a:rect l="T18" t="T19" r="T20" b="T21"/>
                <a:pathLst>
                  <a:path w="387419" h="1002082">
                    <a:moveTo>
                      <a:pt x="0" y="0"/>
                    </a:moveTo>
                    <a:lnTo>
                      <a:pt x="347057" y="0"/>
                    </a:lnTo>
                    <a:cubicBezTo>
                      <a:pt x="369348" y="0"/>
                      <a:pt x="387419" y="18071"/>
                      <a:pt x="387419" y="40362"/>
                    </a:cubicBezTo>
                    <a:lnTo>
                      <a:pt x="387419" y="961720"/>
                    </a:lnTo>
                    <a:cubicBezTo>
                      <a:pt x="387419" y="984011"/>
                      <a:pt x="369348" y="1002082"/>
                      <a:pt x="347057" y="1002082"/>
                    </a:cubicBezTo>
                    <a:lnTo>
                      <a:pt x="324264" y="1002082"/>
                    </a:lnTo>
                    <a:lnTo>
                      <a:pt x="0" y="0"/>
                    </a:lnTo>
                    <a:close/>
                  </a:path>
                </a:pathLst>
              </a:custGeom>
              <a:solidFill>
                <a:srgbClr val="FFFFFF">
                  <a:alpha val="9804"/>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grpSp>
          <p:nvGrpSpPr>
            <p:cNvPr id="218" name="组合 48"/>
            <p:cNvGrpSpPr>
              <a:grpSpLocks/>
            </p:cNvGrpSpPr>
            <p:nvPr/>
          </p:nvGrpSpPr>
          <p:grpSpPr bwMode="auto">
            <a:xfrm>
              <a:off x="1305823" y="221431"/>
              <a:ext cx="293574" cy="612363"/>
              <a:chOff x="0" y="0"/>
              <a:chExt cx="566719" cy="1182114"/>
            </a:xfrm>
          </p:grpSpPr>
          <p:sp>
            <p:nvSpPr>
              <p:cNvPr id="219" name="圆角矩形 39"/>
              <p:cNvSpPr>
                <a:spLocks noChangeArrowheads="1"/>
              </p:cNvSpPr>
              <p:nvPr/>
            </p:nvSpPr>
            <p:spPr bwMode="auto">
              <a:xfrm>
                <a:off x="0" y="0"/>
                <a:ext cx="566719" cy="1182114"/>
              </a:xfrm>
              <a:prstGeom prst="roundRect">
                <a:avLst>
                  <a:gd name="adj" fmla="val 12981"/>
                </a:avLst>
              </a:prstGeom>
              <a:solidFill>
                <a:srgbClr val="E6E8ED"/>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20" name="矩形 40"/>
              <p:cNvSpPr>
                <a:spLocks noChangeArrowheads="1"/>
              </p:cNvSpPr>
              <p:nvPr/>
            </p:nvSpPr>
            <p:spPr bwMode="auto">
              <a:xfrm>
                <a:off x="44894" y="161672"/>
                <a:ext cx="476930" cy="858771"/>
              </a:xfrm>
              <a:prstGeom prst="rect">
                <a:avLst/>
              </a:prstGeom>
              <a:solidFill>
                <a:srgbClr val="485262"/>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21" name="椭圆 41"/>
              <p:cNvSpPr>
                <a:spLocks noChangeArrowheads="1"/>
              </p:cNvSpPr>
              <p:nvPr/>
            </p:nvSpPr>
            <p:spPr bwMode="auto">
              <a:xfrm>
                <a:off x="233109" y="1045519"/>
                <a:ext cx="104250" cy="104250"/>
              </a:xfrm>
              <a:prstGeom prst="ellipse">
                <a:avLst/>
              </a:prstGeom>
              <a:solidFill>
                <a:srgbClr val="BFC1C4"/>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grpSp>
            <p:nvGrpSpPr>
              <p:cNvPr id="222" name="组合 44"/>
              <p:cNvGrpSpPr>
                <a:grpSpLocks/>
              </p:cNvGrpSpPr>
              <p:nvPr/>
            </p:nvGrpSpPr>
            <p:grpSpPr bwMode="auto">
              <a:xfrm>
                <a:off x="229359" y="43457"/>
                <a:ext cx="108000" cy="64676"/>
                <a:chOff x="0" y="0"/>
                <a:chExt cx="108000" cy="64676"/>
              </a:xfrm>
            </p:grpSpPr>
            <p:sp>
              <p:nvSpPr>
                <p:cNvPr id="224" name="椭圆 42"/>
                <p:cNvSpPr>
                  <a:spLocks noChangeArrowheads="1"/>
                </p:cNvSpPr>
                <p:nvPr/>
              </p:nvSpPr>
              <p:spPr bwMode="auto">
                <a:xfrm>
                  <a:off x="43200" y="0"/>
                  <a:ext cx="21600" cy="21600"/>
                </a:xfrm>
                <a:prstGeom prst="ellipse">
                  <a:avLst/>
                </a:prstGeom>
                <a:solidFill>
                  <a:srgbClr val="A7A5A6"/>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25" name="圆角矩形 43"/>
                <p:cNvSpPr>
                  <a:spLocks noChangeArrowheads="1"/>
                </p:cNvSpPr>
                <p:nvPr/>
              </p:nvSpPr>
              <p:spPr bwMode="auto">
                <a:xfrm>
                  <a:off x="0" y="46676"/>
                  <a:ext cx="108000" cy="18000"/>
                </a:xfrm>
                <a:prstGeom prst="roundRect">
                  <a:avLst>
                    <a:gd name="adj" fmla="val 16667"/>
                  </a:avLst>
                </a:prstGeom>
                <a:solidFill>
                  <a:srgbClr val="A7A5A6"/>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grpSp>
          <p:sp>
            <p:nvSpPr>
              <p:cNvPr id="223" name="任意多边形 47"/>
              <p:cNvSpPr>
                <a:spLocks noChangeArrowheads="1"/>
              </p:cNvSpPr>
              <p:nvPr/>
            </p:nvSpPr>
            <p:spPr bwMode="auto">
              <a:xfrm>
                <a:off x="226169" y="0"/>
                <a:ext cx="340550" cy="1034024"/>
              </a:xfrm>
              <a:custGeom>
                <a:avLst/>
                <a:gdLst>
                  <a:gd name="T0" fmla="*/ 0 w 340550"/>
                  <a:gd name="T1" fmla="*/ 0 h 1034024"/>
                  <a:gd name="T2" fmla="*/ 266956 w 340550"/>
                  <a:gd name="T3" fmla="*/ 0 h 1034024"/>
                  <a:gd name="T4" fmla="*/ 340550 w 340550"/>
                  <a:gd name="T5" fmla="*/ 73594 h 1034024"/>
                  <a:gd name="T6" fmla="*/ 340550 w 340550"/>
                  <a:gd name="T7" fmla="*/ 1034024 h 1034024"/>
                  <a:gd name="T8" fmla="*/ 0 60000 65536"/>
                  <a:gd name="T9" fmla="*/ 0 60000 65536"/>
                  <a:gd name="T10" fmla="*/ 0 60000 65536"/>
                  <a:gd name="T11" fmla="*/ 0 60000 65536"/>
                  <a:gd name="T12" fmla="*/ 0 w 340550"/>
                  <a:gd name="T13" fmla="*/ 0 h 1034024"/>
                  <a:gd name="T14" fmla="*/ 340550 w 340550"/>
                  <a:gd name="T15" fmla="*/ 1034024 h 1034024"/>
                </a:gdLst>
                <a:ahLst/>
                <a:cxnLst>
                  <a:cxn ang="T8">
                    <a:pos x="T0" y="T1"/>
                  </a:cxn>
                  <a:cxn ang="T9">
                    <a:pos x="T2" y="T3"/>
                  </a:cxn>
                  <a:cxn ang="T10">
                    <a:pos x="T4" y="T5"/>
                  </a:cxn>
                  <a:cxn ang="T11">
                    <a:pos x="T6" y="T7"/>
                  </a:cxn>
                </a:cxnLst>
                <a:rect l="T12" t="T13" r="T14" b="T15"/>
                <a:pathLst>
                  <a:path w="340550" h="1034024">
                    <a:moveTo>
                      <a:pt x="0" y="0"/>
                    </a:moveTo>
                    <a:lnTo>
                      <a:pt x="266956" y="0"/>
                    </a:lnTo>
                    <a:cubicBezTo>
                      <a:pt x="307601" y="0"/>
                      <a:pt x="340550" y="32949"/>
                      <a:pt x="340550" y="73594"/>
                    </a:cubicBezTo>
                    <a:lnTo>
                      <a:pt x="340550" y="1034024"/>
                    </a:lnTo>
                    <a:lnTo>
                      <a:pt x="0" y="0"/>
                    </a:lnTo>
                    <a:close/>
                  </a:path>
                </a:pathLst>
              </a:custGeom>
              <a:solidFill>
                <a:srgbClr val="FFFFFF">
                  <a:alpha val="9804"/>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grpSp>
      <p:sp>
        <p:nvSpPr>
          <p:cNvPr id="234" name="直接连接符 41"/>
          <p:cNvSpPr>
            <a:spLocks noChangeShapeType="1"/>
          </p:cNvSpPr>
          <p:nvPr/>
        </p:nvSpPr>
        <p:spPr bwMode="auto">
          <a:xfrm>
            <a:off x="4911296" y="5016747"/>
            <a:ext cx="2336800" cy="2018"/>
          </a:xfrm>
          <a:prstGeom prst="line">
            <a:avLst/>
          </a:prstGeom>
          <a:noFill/>
          <a:ln w="6350">
            <a:solidFill>
              <a:srgbClr val="FFC000"/>
            </a:solidFill>
            <a:prstDash val="sysDot"/>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3" name="文本框 50"/>
          <p:cNvSpPr>
            <a:spLocks noChangeArrowheads="1"/>
          </p:cNvSpPr>
          <p:nvPr/>
        </p:nvSpPr>
        <p:spPr bwMode="auto">
          <a:xfrm>
            <a:off x="4387145" y="4921359"/>
            <a:ext cx="1683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chemeClr val="bg1"/>
                </a:solidFill>
                <a:latin typeface="华文细黑" panose="02010600040101010101" pitchFamily="2" charset="-122"/>
                <a:ea typeface="华文细黑" panose="02010600040101010101" pitchFamily="2" charset="-122"/>
                <a:sym typeface="HelveticaNeueLT Pro 67 MdCn" pitchFamily="2" charset="-122"/>
              </a:rPr>
              <a:t>98,530</a:t>
            </a:r>
            <a:endParaRPr lang="zh-CN" altLang="en-US" sz="2800">
              <a:solidFill>
                <a:schemeClr val="bg1"/>
              </a:solidFill>
              <a:latin typeface="华文细黑" panose="02010600040101010101" pitchFamily="2" charset="-122"/>
              <a:ea typeface="华文细黑" panose="02010600040101010101" pitchFamily="2" charset="-122"/>
              <a:sym typeface="HelveticaNeueLT Pro 67 MdCn" pitchFamily="2" charset="-122"/>
            </a:endParaRPr>
          </a:p>
        </p:txBody>
      </p:sp>
      <p:grpSp>
        <p:nvGrpSpPr>
          <p:cNvPr id="244" name="组合 78"/>
          <p:cNvGrpSpPr>
            <a:grpSpLocks/>
          </p:cNvGrpSpPr>
          <p:nvPr/>
        </p:nvGrpSpPr>
        <p:grpSpPr bwMode="auto">
          <a:xfrm>
            <a:off x="8472198" y="1917162"/>
            <a:ext cx="2055133" cy="1636083"/>
            <a:chOff x="0" y="0"/>
            <a:chExt cx="3569569" cy="2937688"/>
          </a:xfrm>
        </p:grpSpPr>
        <p:grpSp>
          <p:nvGrpSpPr>
            <p:cNvPr id="245" name="组合 71"/>
            <p:cNvGrpSpPr>
              <a:grpSpLocks/>
            </p:cNvGrpSpPr>
            <p:nvPr/>
          </p:nvGrpSpPr>
          <p:grpSpPr bwMode="auto">
            <a:xfrm>
              <a:off x="0" y="3"/>
              <a:ext cx="3569569" cy="2937685"/>
              <a:chOff x="0" y="0"/>
              <a:chExt cx="3569569" cy="2937685"/>
            </a:xfrm>
          </p:grpSpPr>
          <p:grpSp>
            <p:nvGrpSpPr>
              <p:cNvPr id="248" name="组合 70"/>
              <p:cNvGrpSpPr>
                <a:grpSpLocks/>
              </p:cNvGrpSpPr>
              <p:nvPr/>
            </p:nvGrpSpPr>
            <p:grpSpPr bwMode="auto">
              <a:xfrm>
                <a:off x="0" y="0"/>
                <a:ext cx="3569569" cy="2937685"/>
                <a:chOff x="0" y="0"/>
                <a:chExt cx="3569569" cy="2937685"/>
              </a:xfrm>
            </p:grpSpPr>
            <p:grpSp>
              <p:nvGrpSpPr>
                <p:cNvPr id="252" name="组合 69"/>
                <p:cNvGrpSpPr>
                  <a:grpSpLocks/>
                </p:cNvGrpSpPr>
                <p:nvPr/>
              </p:nvGrpSpPr>
              <p:grpSpPr bwMode="auto">
                <a:xfrm>
                  <a:off x="0" y="0"/>
                  <a:ext cx="3569569" cy="2556808"/>
                  <a:chOff x="0" y="0"/>
                  <a:chExt cx="1918011" cy="1373831"/>
                </a:xfrm>
              </p:grpSpPr>
              <p:sp>
                <p:nvSpPr>
                  <p:cNvPr id="255" name="圆角矩形 4"/>
                  <p:cNvSpPr>
                    <a:spLocks noChangeArrowheads="1"/>
                  </p:cNvSpPr>
                  <p:nvPr/>
                </p:nvSpPr>
                <p:spPr bwMode="auto">
                  <a:xfrm>
                    <a:off x="0" y="0"/>
                    <a:ext cx="1918011" cy="1373831"/>
                  </a:xfrm>
                  <a:prstGeom prst="roundRect">
                    <a:avLst>
                      <a:gd name="adj" fmla="val 2944"/>
                    </a:avLst>
                  </a:prstGeom>
                  <a:solidFill>
                    <a:srgbClr val="3A3F4A"/>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56" name="任意多边形 7"/>
                  <p:cNvSpPr>
                    <a:spLocks noChangeArrowheads="1"/>
                  </p:cNvSpPr>
                  <p:nvPr/>
                </p:nvSpPr>
                <p:spPr bwMode="auto">
                  <a:xfrm>
                    <a:off x="0" y="1199872"/>
                    <a:ext cx="1918011" cy="173959"/>
                  </a:xfrm>
                  <a:custGeom>
                    <a:avLst/>
                    <a:gdLst>
                      <a:gd name="T0" fmla="*/ 0 w 1918011"/>
                      <a:gd name="T1" fmla="*/ 0 h 173959"/>
                      <a:gd name="T2" fmla="*/ 1918011 w 1918011"/>
                      <a:gd name="T3" fmla="*/ 0 h 173959"/>
                      <a:gd name="T4" fmla="*/ 1918011 w 1918011"/>
                      <a:gd name="T5" fmla="*/ 133458 h 173959"/>
                      <a:gd name="T6" fmla="*/ 1877510 w 1918011"/>
                      <a:gd name="T7" fmla="*/ 173959 h 173959"/>
                      <a:gd name="T8" fmla="*/ 40501 w 1918011"/>
                      <a:gd name="T9" fmla="*/ 173959 h 173959"/>
                      <a:gd name="T10" fmla="*/ 0 w 1918011"/>
                      <a:gd name="T11" fmla="*/ 133458 h 173959"/>
                      <a:gd name="T12" fmla="*/ 0 60000 65536"/>
                      <a:gd name="T13" fmla="*/ 0 60000 65536"/>
                      <a:gd name="T14" fmla="*/ 0 60000 65536"/>
                      <a:gd name="T15" fmla="*/ 0 60000 65536"/>
                      <a:gd name="T16" fmla="*/ 0 60000 65536"/>
                      <a:gd name="T17" fmla="*/ 0 60000 65536"/>
                      <a:gd name="T18" fmla="*/ 0 w 1918011"/>
                      <a:gd name="T19" fmla="*/ 0 h 173959"/>
                      <a:gd name="T20" fmla="*/ 1918011 w 1918011"/>
                      <a:gd name="T21" fmla="*/ 173959 h 173959"/>
                    </a:gdLst>
                    <a:ahLst/>
                    <a:cxnLst>
                      <a:cxn ang="T12">
                        <a:pos x="T0" y="T1"/>
                      </a:cxn>
                      <a:cxn ang="T13">
                        <a:pos x="T2" y="T3"/>
                      </a:cxn>
                      <a:cxn ang="T14">
                        <a:pos x="T4" y="T5"/>
                      </a:cxn>
                      <a:cxn ang="T15">
                        <a:pos x="T6" y="T7"/>
                      </a:cxn>
                      <a:cxn ang="T16">
                        <a:pos x="T8" y="T9"/>
                      </a:cxn>
                      <a:cxn ang="T17">
                        <a:pos x="T10" y="T11"/>
                      </a:cxn>
                    </a:cxnLst>
                    <a:rect l="T18" t="T19" r="T20" b="T21"/>
                    <a:pathLst>
                      <a:path w="1918011" h="173959">
                        <a:moveTo>
                          <a:pt x="0" y="0"/>
                        </a:moveTo>
                        <a:lnTo>
                          <a:pt x="1918011" y="0"/>
                        </a:lnTo>
                        <a:lnTo>
                          <a:pt x="1918011" y="133458"/>
                        </a:lnTo>
                        <a:cubicBezTo>
                          <a:pt x="1918011" y="155826"/>
                          <a:pt x="1899878" y="173959"/>
                          <a:pt x="1877510" y="173959"/>
                        </a:cubicBezTo>
                        <a:lnTo>
                          <a:pt x="40501" y="173959"/>
                        </a:lnTo>
                        <a:cubicBezTo>
                          <a:pt x="18133" y="173959"/>
                          <a:pt x="0" y="155826"/>
                          <a:pt x="0" y="133458"/>
                        </a:cubicBezTo>
                        <a:lnTo>
                          <a:pt x="0" y="0"/>
                        </a:lnTo>
                        <a:close/>
                      </a:path>
                    </a:pathLst>
                  </a:custGeom>
                  <a:solidFill>
                    <a:srgbClr val="E6E8ED"/>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sp>
              <p:nvSpPr>
                <p:cNvPr id="253" name="任意多边形 68"/>
                <p:cNvSpPr>
                  <a:spLocks noChangeArrowheads="1"/>
                </p:cNvSpPr>
                <p:nvPr/>
              </p:nvSpPr>
              <p:spPr bwMode="auto">
                <a:xfrm>
                  <a:off x="1176605" y="2556807"/>
                  <a:ext cx="1216358" cy="380878"/>
                </a:xfrm>
                <a:custGeom>
                  <a:avLst/>
                  <a:gdLst>
                    <a:gd name="T0" fmla="*/ 203153 w 1216358"/>
                    <a:gd name="T1" fmla="*/ 0 h 380878"/>
                    <a:gd name="T2" fmla="*/ 1019707 w 1216358"/>
                    <a:gd name="T3" fmla="*/ 0 h 380878"/>
                    <a:gd name="T4" fmla="*/ 1023583 w 1216358"/>
                    <a:gd name="T5" fmla="*/ 112253 h 380878"/>
                    <a:gd name="T6" fmla="*/ 1060952 w 1216358"/>
                    <a:gd name="T7" fmla="*/ 327385 h 380878"/>
                    <a:gd name="T8" fmla="*/ 1063272 w 1216358"/>
                    <a:gd name="T9" fmla="*/ 334327 h 380878"/>
                    <a:gd name="T10" fmla="*/ 1168564 w 1216358"/>
                    <a:gd name="T11" fmla="*/ 345571 h 380878"/>
                    <a:gd name="T12" fmla="*/ 1216358 w 1216358"/>
                    <a:gd name="T13" fmla="*/ 362614 h 380878"/>
                    <a:gd name="T14" fmla="*/ 1168564 w 1216358"/>
                    <a:gd name="T15" fmla="*/ 379657 h 380878"/>
                    <a:gd name="T16" fmla="*/ 1157133 w 1216358"/>
                    <a:gd name="T17" fmla="*/ 380878 h 380878"/>
                    <a:gd name="T18" fmla="*/ 59225 w 1216358"/>
                    <a:gd name="T19" fmla="*/ 380878 h 380878"/>
                    <a:gd name="T20" fmla="*/ 47794 w 1216358"/>
                    <a:gd name="T21" fmla="*/ 379657 h 380878"/>
                    <a:gd name="T22" fmla="*/ 0 w 1216358"/>
                    <a:gd name="T23" fmla="*/ 362614 h 380878"/>
                    <a:gd name="T24" fmla="*/ 47794 w 1216358"/>
                    <a:gd name="T25" fmla="*/ 345571 h 380878"/>
                    <a:gd name="T26" fmla="*/ 159828 w 1216358"/>
                    <a:gd name="T27" fmla="*/ 333607 h 380878"/>
                    <a:gd name="T28" fmla="*/ 161908 w 1216358"/>
                    <a:gd name="T29" fmla="*/ 327384 h 380878"/>
                    <a:gd name="T30" fmla="*/ 199278 w 1216358"/>
                    <a:gd name="T31" fmla="*/ 112252 h 3808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6358"/>
                    <a:gd name="T49" fmla="*/ 0 h 380878"/>
                    <a:gd name="T50" fmla="*/ 1216358 w 1216358"/>
                    <a:gd name="T51" fmla="*/ 380878 h 3808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6358" h="380878">
                      <a:moveTo>
                        <a:pt x="203153" y="0"/>
                      </a:moveTo>
                      <a:lnTo>
                        <a:pt x="1019707" y="0"/>
                      </a:lnTo>
                      <a:lnTo>
                        <a:pt x="1023583" y="112253"/>
                      </a:lnTo>
                      <a:cubicBezTo>
                        <a:pt x="1029774" y="189132"/>
                        <a:pt x="1042763" y="261802"/>
                        <a:pt x="1060952" y="327385"/>
                      </a:cubicBezTo>
                      <a:lnTo>
                        <a:pt x="1063272" y="334327"/>
                      </a:lnTo>
                      <a:lnTo>
                        <a:pt x="1168564" y="345571"/>
                      </a:lnTo>
                      <a:cubicBezTo>
                        <a:pt x="1199340" y="350809"/>
                        <a:pt x="1216358" y="356569"/>
                        <a:pt x="1216358" y="362614"/>
                      </a:cubicBezTo>
                      <a:cubicBezTo>
                        <a:pt x="1216358" y="368660"/>
                        <a:pt x="1199340" y="374419"/>
                        <a:pt x="1168564" y="379657"/>
                      </a:cubicBezTo>
                      <a:lnTo>
                        <a:pt x="1157133" y="380878"/>
                      </a:lnTo>
                      <a:lnTo>
                        <a:pt x="59225" y="380878"/>
                      </a:lnTo>
                      <a:lnTo>
                        <a:pt x="47794" y="379657"/>
                      </a:lnTo>
                      <a:cubicBezTo>
                        <a:pt x="17018" y="374419"/>
                        <a:pt x="0" y="368660"/>
                        <a:pt x="0" y="362614"/>
                      </a:cubicBezTo>
                      <a:cubicBezTo>
                        <a:pt x="0" y="356569"/>
                        <a:pt x="17018" y="350809"/>
                        <a:pt x="47794" y="345571"/>
                      </a:cubicBezTo>
                      <a:lnTo>
                        <a:pt x="159828" y="333607"/>
                      </a:lnTo>
                      <a:lnTo>
                        <a:pt x="161908" y="327384"/>
                      </a:lnTo>
                      <a:cubicBezTo>
                        <a:pt x="180097" y="261801"/>
                        <a:pt x="193086" y="189131"/>
                        <a:pt x="199278" y="112252"/>
                      </a:cubicBezTo>
                      <a:lnTo>
                        <a:pt x="203153" y="0"/>
                      </a:lnTo>
                      <a:close/>
                    </a:path>
                  </a:pathLst>
                </a:custGeom>
                <a:solidFill>
                  <a:srgbClr val="E6E8ED"/>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54" name="任意多边形 67"/>
                <p:cNvSpPr>
                  <a:spLocks noChangeArrowheads="1"/>
                </p:cNvSpPr>
                <p:nvPr/>
              </p:nvSpPr>
              <p:spPr bwMode="auto">
                <a:xfrm>
                  <a:off x="1374483" y="2556807"/>
                  <a:ext cx="820602" cy="58625"/>
                </a:xfrm>
                <a:custGeom>
                  <a:avLst/>
                  <a:gdLst>
                    <a:gd name="T0" fmla="*/ 2024 w 820602"/>
                    <a:gd name="T1" fmla="*/ 0 h 58625"/>
                    <a:gd name="T2" fmla="*/ 818578 w 820602"/>
                    <a:gd name="T3" fmla="*/ 0 h 58625"/>
                    <a:gd name="T4" fmla="*/ 820602 w 820602"/>
                    <a:gd name="T5" fmla="*/ 58625 h 58625"/>
                    <a:gd name="T6" fmla="*/ 0 w 820602"/>
                    <a:gd name="T7" fmla="*/ 58625 h 58625"/>
                    <a:gd name="T8" fmla="*/ 0 60000 65536"/>
                    <a:gd name="T9" fmla="*/ 0 60000 65536"/>
                    <a:gd name="T10" fmla="*/ 0 60000 65536"/>
                    <a:gd name="T11" fmla="*/ 0 60000 65536"/>
                    <a:gd name="T12" fmla="*/ 0 w 820602"/>
                    <a:gd name="T13" fmla="*/ 0 h 58625"/>
                    <a:gd name="T14" fmla="*/ 820602 w 820602"/>
                    <a:gd name="T15" fmla="*/ 58625 h 58625"/>
                  </a:gdLst>
                  <a:ahLst/>
                  <a:cxnLst>
                    <a:cxn ang="T8">
                      <a:pos x="T0" y="T1"/>
                    </a:cxn>
                    <a:cxn ang="T9">
                      <a:pos x="T2" y="T3"/>
                    </a:cxn>
                    <a:cxn ang="T10">
                      <a:pos x="T4" y="T5"/>
                    </a:cxn>
                    <a:cxn ang="T11">
                      <a:pos x="T6" y="T7"/>
                    </a:cxn>
                  </a:cxnLst>
                  <a:rect l="T12" t="T13" r="T14" b="T15"/>
                  <a:pathLst>
                    <a:path w="820602" h="58625">
                      <a:moveTo>
                        <a:pt x="2024" y="0"/>
                      </a:moveTo>
                      <a:lnTo>
                        <a:pt x="818578" y="0"/>
                      </a:lnTo>
                      <a:lnTo>
                        <a:pt x="820602" y="58625"/>
                      </a:lnTo>
                      <a:lnTo>
                        <a:pt x="0" y="58625"/>
                      </a:lnTo>
                      <a:lnTo>
                        <a:pt x="2024" y="0"/>
                      </a:lnTo>
                      <a:close/>
                    </a:path>
                  </a:pathLst>
                </a:custGeom>
                <a:solidFill>
                  <a:srgbClr val="D7D9E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grpSp>
            <p:nvGrpSpPr>
              <p:cNvPr id="249" name="组合 49"/>
              <p:cNvGrpSpPr>
                <a:grpSpLocks/>
              </p:cNvGrpSpPr>
              <p:nvPr/>
            </p:nvGrpSpPr>
            <p:grpSpPr bwMode="auto">
              <a:xfrm>
                <a:off x="1706836" y="2290712"/>
                <a:ext cx="155896" cy="183640"/>
                <a:chOff x="0" y="0"/>
                <a:chExt cx="3068638" cy="3614737"/>
              </a:xfrm>
            </p:grpSpPr>
            <p:sp>
              <p:nvSpPr>
                <p:cNvPr id="250" name="Freeform 5"/>
                <p:cNvSpPr>
                  <a:spLocks noChangeArrowheads="1"/>
                </p:cNvSpPr>
                <p:nvPr/>
              </p:nvSpPr>
              <p:spPr bwMode="auto">
                <a:xfrm>
                  <a:off x="0" y="823912"/>
                  <a:ext cx="3068638" cy="2790825"/>
                </a:xfrm>
                <a:custGeom>
                  <a:avLst/>
                  <a:gdLst>
                    <a:gd name="T0" fmla="*/ 2147483647 w 815"/>
                    <a:gd name="T1" fmla="*/ 2147483647 h 742"/>
                    <a:gd name="T2" fmla="*/ 2147483647 w 815"/>
                    <a:gd name="T3" fmla="*/ 2147483647 h 742"/>
                    <a:gd name="T4" fmla="*/ 2147483647 w 815"/>
                    <a:gd name="T5" fmla="*/ 2147483647 h 742"/>
                    <a:gd name="T6" fmla="*/ 2147483647 w 815"/>
                    <a:gd name="T7" fmla="*/ 2147483647 h 742"/>
                    <a:gd name="T8" fmla="*/ 2147483647 w 815"/>
                    <a:gd name="T9" fmla="*/ 2147483647 h 742"/>
                    <a:gd name="T10" fmla="*/ 2147483647 w 815"/>
                    <a:gd name="T11" fmla="*/ 2147483647 h 742"/>
                    <a:gd name="T12" fmla="*/ 2147483647 w 815"/>
                    <a:gd name="T13" fmla="*/ 2147483647 h 742"/>
                    <a:gd name="T14" fmla="*/ 2147483647 w 815"/>
                    <a:gd name="T15" fmla="*/ 2147483647 h 742"/>
                    <a:gd name="T16" fmla="*/ 2147483647 w 815"/>
                    <a:gd name="T17" fmla="*/ 2147483647 h 742"/>
                    <a:gd name="T18" fmla="*/ 2147483647 w 815"/>
                    <a:gd name="T19" fmla="*/ 2147483647 h 742"/>
                    <a:gd name="T20" fmla="*/ 2147483647 w 815"/>
                    <a:gd name="T21" fmla="*/ 2147483647 h 742"/>
                    <a:gd name="T22" fmla="*/ 2147483647 w 815"/>
                    <a:gd name="T23" fmla="*/ 2147483647 h 742"/>
                    <a:gd name="T24" fmla="*/ 2147483647 w 815"/>
                    <a:gd name="T25" fmla="*/ 2147483647 h 742"/>
                    <a:gd name="T26" fmla="*/ 2147483647 w 815"/>
                    <a:gd name="T27" fmla="*/ 2147483647 h 742"/>
                    <a:gd name="T28" fmla="*/ 2147483647 w 815"/>
                    <a:gd name="T29" fmla="*/ 2147483647 h 742"/>
                    <a:gd name="T30" fmla="*/ 2147483647 w 815"/>
                    <a:gd name="T31" fmla="*/ 2147483647 h 7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5"/>
                    <a:gd name="T49" fmla="*/ 0 h 742"/>
                    <a:gd name="T50" fmla="*/ 815 w 815"/>
                    <a:gd name="T51" fmla="*/ 742 h 7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5" h="742">
                      <a:moveTo>
                        <a:pt x="787" y="104"/>
                      </a:moveTo>
                      <a:cubicBezTo>
                        <a:pt x="632" y="191"/>
                        <a:pt x="654" y="415"/>
                        <a:pt x="815" y="480"/>
                      </a:cubicBezTo>
                      <a:cubicBezTo>
                        <a:pt x="807" y="496"/>
                        <a:pt x="800" y="512"/>
                        <a:pt x="792" y="528"/>
                      </a:cubicBezTo>
                      <a:cubicBezTo>
                        <a:pt x="760" y="587"/>
                        <a:pt x="725" y="644"/>
                        <a:pt x="675" y="690"/>
                      </a:cubicBezTo>
                      <a:cubicBezTo>
                        <a:pt x="646" y="717"/>
                        <a:pt x="613" y="734"/>
                        <a:pt x="572" y="727"/>
                      </a:cubicBezTo>
                      <a:cubicBezTo>
                        <a:pt x="555" y="724"/>
                        <a:pt x="539" y="719"/>
                        <a:pt x="524" y="712"/>
                      </a:cubicBezTo>
                      <a:cubicBezTo>
                        <a:pt x="461" y="682"/>
                        <a:pt x="400" y="682"/>
                        <a:pt x="337" y="710"/>
                      </a:cubicBezTo>
                      <a:cubicBezTo>
                        <a:pt x="269" y="742"/>
                        <a:pt x="221" y="735"/>
                        <a:pt x="169" y="680"/>
                      </a:cubicBezTo>
                      <a:cubicBezTo>
                        <a:pt x="95" y="604"/>
                        <a:pt x="47" y="512"/>
                        <a:pt x="23" y="409"/>
                      </a:cubicBezTo>
                      <a:cubicBezTo>
                        <a:pt x="5" y="333"/>
                        <a:pt x="0" y="256"/>
                        <a:pt x="27" y="181"/>
                      </a:cubicBezTo>
                      <a:cubicBezTo>
                        <a:pt x="61" y="88"/>
                        <a:pt x="127" y="28"/>
                        <a:pt x="228" y="11"/>
                      </a:cubicBezTo>
                      <a:cubicBezTo>
                        <a:pt x="264" y="5"/>
                        <a:pt x="299" y="14"/>
                        <a:pt x="333" y="26"/>
                      </a:cubicBezTo>
                      <a:cubicBezTo>
                        <a:pt x="349" y="32"/>
                        <a:pt x="365" y="38"/>
                        <a:pt x="382" y="43"/>
                      </a:cubicBezTo>
                      <a:cubicBezTo>
                        <a:pt x="416" y="54"/>
                        <a:pt x="450" y="51"/>
                        <a:pt x="484" y="39"/>
                      </a:cubicBezTo>
                      <a:cubicBezTo>
                        <a:pt x="515" y="28"/>
                        <a:pt x="547" y="17"/>
                        <a:pt x="579" y="12"/>
                      </a:cubicBezTo>
                      <a:cubicBezTo>
                        <a:pt x="666" y="0"/>
                        <a:pt x="731" y="40"/>
                        <a:pt x="787" y="104"/>
                      </a:cubicBezTo>
                      <a:close/>
                    </a:path>
                  </a:pathLst>
                </a:custGeom>
                <a:solidFill>
                  <a:srgbClr val="3F3F3F"/>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51" name="Freeform 6"/>
                <p:cNvSpPr>
                  <a:spLocks noChangeArrowheads="1"/>
                </p:cNvSpPr>
                <p:nvPr/>
              </p:nvSpPr>
              <p:spPr bwMode="auto">
                <a:xfrm>
                  <a:off x="1411287" y="0"/>
                  <a:ext cx="869950" cy="903287"/>
                </a:xfrm>
                <a:custGeom>
                  <a:avLst/>
                  <a:gdLst>
                    <a:gd name="T0" fmla="*/ 2147483647 w 231"/>
                    <a:gd name="T1" fmla="*/ 2147483647 h 240"/>
                    <a:gd name="T2" fmla="*/ 2147483647 w 231"/>
                    <a:gd name="T3" fmla="*/ 2147483647 h 240"/>
                    <a:gd name="T4" fmla="*/ 2147483647 w 231"/>
                    <a:gd name="T5" fmla="*/ 2147483647 h 240"/>
                    <a:gd name="T6" fmla="*/ 0 60000 65536"/>
                    <a:gd name="T7" fmla="*/ 0 60000 65536"/>
                    <a:gd name="T8" fmla="*/ 0 60000 65536"/>
                    <a:gd name="T9" fmla="*/ 0 w 231"/>
                    <a:gd name="T10" fmla="*/ 0 h 240"/>
                    <a:gd name="T11" fmla="*/ 231 w 231"/>
                    <a:gd name="T12" fmla="*/ 240 h 240"/>
                  </a:gdLst>
                  <a:ahLst/>
                  <a:cxnLst>
                    <a:cxn ang="T6">
                      <a:pos x="T0" y="T1"/>
                    </a:cxn>
                    <a:cxn ang="T7">
                      <a:pos x="T2" y="T3"/>
                    </a:cxn>
                    <a:cxn ang="T8">
                      <a:pos x="T4" y="T5"/>
                    </a:cxn>
                  </a:cxnLst>
                  <a:rect l="T9" t="T10" r="T11" b="T12"/>
                  <a:pathLst>
                    <a:path w="231" h="240">
                      <a:moveTo>
                        <a:pt x="213" y="11"/>
                      </a:moveTo>
                      <a:cubicBezTo>
                        <a:pt x="231" y="108"/>
                        <a:pt x="138" y="240"/>
                        <a:pt x="25" y="233"/>
                      </a:cubicBezTo>
                      <a:cubicBezTo>
                        <a:pt x="0" y="140"/>
                        <a:pt x="118" y="0"/>
                        <a:pt x="213" y="11"/>
                      </a:cubicBezTo>
                      <a:close/>
                    </a:path>
                  </a:pathLst>
                </a:custGeom>
                <a:solidFill>
                  <a:srgbClr val="3F3F3F"/>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sp>
          <p:nvSpPr>
            <p:cNvPr id="246" name="矩形 72"/>
            <p:cNvSpPr>
              <a:spLocks noChangeArrowheads="1"/>
            </p:cNvSpPr>
            <p:nvPr/>
          </p:nvSpPr>
          <p:spPr bwMode="auto">
            <a:xfrm>
              <a:off x="141354" y="132116"/>
              <a:ext cx="3274359" cy="1956547"/>
            </a:xfrm>
            <a:prstGeom prst="rect">
              <a:avLst/>
            </a:prstGeom>
            <a:solidFill>
              <a:srgbClr val="485262"/>
            </a:solidFill>
            <a:ln w="12700">
              <a:solidFill>
                <a:srgbClr val="485262"/>
              </a:solidFill>
              <a:bevel/>
              <a:headEnd/>
              <a:tailEnd/>
            </a:ln>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FFFFFF"/>
                </a:solidFill>
                <a:latin typeface="华文细黑" panose="02010600040101010101" pitchFamily="2" charset="-122"/>
                <a:ea typeface="华文细黑" panose="02010600040101010101" pitchFamily="2" charset="-122"/>
                <a:sym typeface="宋体" panose="02010600030101010101" pitchFamily="2" charset="-122"/>
              </a:endParaRPr>
            </a:p>
          </p:txBody>
        </p:sp>
        <p:sp>
          <p:nvSpPr>
            <p:cNvPr id="247" name="任意多边形 77"/>
            <p:cNvSpPr>
              <a:spLocks noChangeArrowheads="1"/>
            </p:cNvSpPr>
            <p:nvPr/>
          </p:nvSpPr>
          <p:spPr bwMode="auto">
            <a:xfrm>
              <a:off x="1636316" y="0"/>
              <a:ext cx="1930060" cy="2556808"/>
            </a:xfrm>
            <a:custGeom>
              <a:avLst/>
              <a:gdLst>
                <a:gd name="T0" fmla="*/ 0 w 1930060"/>
                <a:gd name="T1" fmla="*/ 0 h 2556808"/>
                <a:gd name="T2" fmla="*/ 1854685 w 1930060"/>
                <a:gd name="T3" fmla="*/ 0 h 2556808"/>
                <a:gd name="T4" fmla="*/ 1930060 w 1930060"/>
                <a:gd name="T5" fmla="*/ 75375 h 2556808"/>
                <a:gd name="T6" fmla="*/ 1930060 w 1930060"/>
                <a:gd name="T7" fmla="*/ 2481432 h 2556808"/>
                <a:gd name="T8" fmla="*/ 1854685 w 1930060"/>
                <a:gd name="T9" fmla="*/ 2556808 h 2556808"/>
                <a:gd name="T10" fmla="*/ 934013 w 1930060"/>
                <a:gd name="T11" fmla="*/ 2556808 h 2556808"/>
                <a:gd name="T12" fmla="*/ 0 60000 65536"/>
                <a:gd name="T13" fmla="*/ 0 60000 65536"/>
                <a:gd name="T14" fmla="*/ 0 60000 65536"/>
                <a:gd name="T15" fmla="*/ 0 60000 65536"/>
                <a:gd name="T16" fmla="*/ 0 60000 65536"/>
                <a:gd name="T17" fmla="*/ 0 60000 65536"/>
                <a:gd name="T18" fmla="*/ 0 w 1930060"/>
                <a:gd name="T19" fmla="*/ 0 h 2556808"/>
                <a:gd name="T20" fmla="*/ 1930060 w 1930060"/>
                <a:gd name="T21" fmla="*/ 2556808 h 2556808"/>
              </a:gdLst>
              <a:ahLst/>
              <a:cxnLst>
                <a:cxn ang="T12">
                  <a:pos x="T0" y="T1"/>
                </a:cxn>
                <a:cxn ang="T13">
                  <a:pos x="T2" y="T3"/>
                </a:cxn>
                <a:cxn ang="T14">
                  <a:pos x="T4" y="T5"/>
                </a:cxn>
                <a:cxn ang="T15">
                  <a:pos x="T6" y="T7"/>
                </a:cxn>
                <a:cxn ang="T16">
                  <a:pos x="T8" y="T9"/>
                </a:cxn>
                <a:cxn ang="T17">
                  <a:pos x="T10" y="T11"/>
                </a:cxn>
              </a:cxnLst>
              <a:rect l="T18" t="T19" r="T20" b="T21"/>
              <a:pathLst>
                <a:path w="1930060" h="2556808">
                  <a:moveTo>
                    <a:pt x="0" y="0"/>
                  </a:moveTo>
                  <a:lnTo>
                    <a:pt x="1854685" y="0"/>
                  </a:lnTo>
                  <a:cubicBezTo>
                    <a:pt x="1896313" y="0"/>
                    <a:pt x="1930060" y="33747"/>
                    <a:pt x="1930060" y="75375"/>
                  </a:cubicBezTo>
                  <a:lnTo>
                    <a:pt x="1930060" y="2481433"/>
                  </a:lnTo>
                  <a:cubicBezTo>
                    <a:pt x="1930060" y="2523061"/>
                    <a:pt x="1896313" y="2556808"/>
                    <a:pt x="1854685" y="2556808"/>
                  </a:cubicBezTo>
                  <a:lnTo>
                    <a:pt x="934013" y="2556808"/>
                  </a:lnTo>
                  <a:lnTo>
                    <a:pt x="0" y="0"/>
                  </a:lnTo>
                  <a:close/>
                </a:path>
              </a:pathLst>
            </a:custGeom>
            <a:solidFill>
              <a:srgbClr val="FFFFFF">
                <a:alpha val="9804"/>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sp>
        <p:nvSpPr>
          <p:cNvPr id="258" name="直接连接符 67"/>
          <p:cNvSpPr>
            <a:spLocks noChangeShapeType="1"/>
          </p:cNvSpPr>
          <p:nvPr/>
        </p:nvSpPr>
        <p:spPr bwMode="auto">
          <a:xfrm>
            <a:off x="8446965" y="4993365"/>
            <a:ext cx="2338887" cy="2018"/>
          </a:xfrm>
          <a:prstGeom prst="line">
            <a:avLst/>
          </a:prstGeom>
          <a:noFill/>
          <a:ln w="6350">
            <a:solidFill>
              <a:srgbClr val="FFC000"/>
            </a:solidFill>
            <a:prstDash val="sysDot"/>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7" name="文本框 76"/>
          <p:cNvSpPr>
            <a:spLocks noChangeArrowheads="1"/>
          </p:cNvSpPr>
          <p:nvPr/>
        </p:nvSpPr>
        <p:spPr bwMode="auto">
          <a:xfrm>
            <a:off x="8512831" y="5024102"/>
            <a:ext cx="2356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2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保存期为</a:t>
            </a:r>
            <a:r>
              <a:rPr lang="en-US" altLang="zh-CN" sz="2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zh-CN" sz="2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endParaRPr lang="zh-CN" altLang="en-US" sz="2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HelveticaNeueLT Pro 67 MdCn" pitchFamily="2" charset="-122"/>
            </a:endParaRPr>
          </a:p>
        </p:txBody>
      </p:sp>
      <p:sp>
        <p:nvSpPr>
          <p:cNvPr id="2" name="矩形 1"/>
          <p:cNvSpPr/>
          <p:nvPr/>
        </p:nvSpPr>
        <p:spPr>
          <a:xfrm>
            <a:off x="1847646" y="5055509"/>
            <a:ext cx="1178528" cy="461665"/>
          </a:xfrm>
          <a:prstGeom prst="rect">
            <a:avLst/>
          </a:prstGeom>
        </p:spPr>
        <p:txBody>
          <a:bodyPr wrap="none">
            <a:spAutoFit/>
          </a:bodyPr>
          <a:lstStyle/>
          <a:p>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a:t>
            </a:r>
            <a:r>
              <a:rPr lang="zh-CN"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日内</a:t>
            </a:r>
            <a:endParaRPr lang="zh-CN" altLang="en-US" dirty="0"/>
          </a:p>
        </p:txBody>
      </p:sp>
      <p:sp>
        <p:nvSpPr>
          <p:cNvPr id="4" name="矩形 3"/>
          <p:cNvSpPr/>
          <p:nvPr/>
        </p:nvSpPr>
        <p:spPr>
          <a:xfrm>
            <a:off x="4028891" y="5055100"/>
            <a:ext cx="3877985" cy="461665"/>
          </a:xfrm>
          <a:prstGeom prst="rect">
            <a:avLst/>
          </a:prstGeom>
        </p:spPr>
        <p:txBody>
          <a:bodyPr wrap="none">
            <a:spAutoFit/>
          </a:bodyPr>
          <a:lstStyle/>
          <a:p>
            <a:r>
              <a:rPr lang="zh-CN"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申报退（免）税的时间顺序</a:t>
            </a:r>
            <a:endParaRPr lang="zh-CN" altLang="en-US" dirty="0"/>
          </a:p>
        </p:txBody>
      </p:sp>
      <p:sp>
        <p:nvSpPr>
          <p:cNvPr id="5" name="矩形 4"/>
          <p:cNvSpPr/>
          <p:nvPr/>
        </p:nvSpPr>
        <p:spPr>
          <a:xfrm>
            <a:off x="1467803" y="3640310"/>
            <a:ext cx="2219523" cy="1200329"/>
          </a:xfrm>
          <a:prstGeom prst="rect">
            <a:avLst/>
          </a:prstGeom>
        </p:spPr>
        <p:txBody>
          <a:bodyPr wrap="square">
            <a:spAutoFit/>
          </a:bodyPr>
          <a:lstStyle/>
          <a:p>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纳税人</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应在申报出口退（免）税后</a:t>
            </a:r>
            <a:r>
              <a:rPr lang="en-US"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15</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日内，</a:t>
            </a:r>
            <a:r>
              <a:rPr lang="zh-CN" altLang="zh-CN" sz="1800" dirty="0" smtClean="0">
                <a:solidFill>
                  <a:schemeClr val="accent4">
                    <a:lumMod val="75000"/>
                    <a:lumOff val="25000"/>
                  </a:schemeClr>
                </a:solidFill>
                <a:latin typeface="微软雅黑" panose="020B0503020204020204" pitchFamily="34" charset="-122"/>
                <a:ea typeface="微软雅黑" panose="020B0503020204020204" pitchFamily="34" charset="-122"/>
              </a:rPr>
              <a:t>将备案</a:t>
            </a:r>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单证妥善留存</a:t>
            </a:r>
            <a:endParaRPr lang="zh-CN" altLang="en-US" sz="1800" dirty="0"/>
          </a:p>
        </p:txBody>
      </p:sp>
      <p:sp>
        <p:nvSpPr>
          <p:cNvPr id="6" name="矩形 5"/>
          <p:cNvSpPr/>
          <p:nvPr/>
        </p:nvSpPr>
        <p:spPr>
          <a:xfrm>
            <a:off x="4395680" y="3634301"/>
            <a:ext cx="3033615" cy="1200329"/>
          </a:xfrm>
          <a:prstGeom prst="rect">
            <a:avLst/>
          </a:prstGeom>
        </p:spPr>
        <p:txBody>
          <a:bodyPr wrap="square">
            <a:spAutoFit/>
          </a:bodyPr>
          <a:lstStyle/>
          <a:p>
            <a:r>
              <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rPr>
              <a:t>按照申报退（免）税的时间顺序，制作出口退（免）税备案单证目录，注明单证存放方式，以备税务机关核查</a:t>
            </a:r>
            <a:endParaRPr lang="zh-CN" altLang="en-US" sz="18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4958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zh-CN" sz="3600" dirty="0">
                <a:solidFill>
                  <a:srgbClr val="000000"/>
                </a:solidFill>
                <a:latin typeface="微软雅黑" panose="020B0503020204020204" pitchFamily="34" charset="-122"/>
                <a:ea typeface="微软雅黑" panose="020B0503020204020204" pitchFamily="34" charset="-122"/>
              </a:rPr>
              <a:t>优化出口退（免）税备案单证管理</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Rectangle 42"/>
          <p:cNvSpPr>
            <a:spLocks noChangeArrowheads="1"/>
          </p:cNvSpPr>
          <p:nvPr/>
        </p:nvSpPr>
        <p:spPr bwMode="auto">
          <a:xfrm>
            <a:off x="955143" y="1556826"/>
            <a:ext cx="10086426"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ct val="150000"/>
              </a:lnSpc>
              <a:spcBef>
                <a:spcPts val="1200"/>
              </a:spcBef>
            </a:pP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二）纳税人可以</a:t>
            </a:r>
            <a:r>
              <a:rPr lang="zh-CN"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自行选择</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纸质化、影像化或者数字化方式，留存保管上述备案单证。选择纸质化方式的，还需在出口退（免）税备案单证目录中注明备案单证的存放地点</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en-US"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三）税务机关按规定查验备案单证时，纳税人按要求将影像化或者数字化备案单证转换为纸质化备案单证以供查验的，应在纸质化单证上加盖企业印章并签字声明与原数据一致</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本条自</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日起施行</a:t>
            </a:r>
            <a:endPar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zh-CN" sz="2000" b="1" dirty="0">
              <a:solidFill>
                <a:schemeClr val="accent4">
                  <a:lumMod val="75000"/>
                  <a:lumOff val="25000"/>
                </a:schemeClr>
              </a:solidFill>
              <a:latin typeface="微软雅黑" panose="020B0503020204020204" pitchFamily="34" charset="-122"/>
              <a:ea typeface="微软雅黑" panose="020B0503020204020204" pitchFamily="34" charset="-122"/>
            </a:endParaRPr>
          </a:p>
          <a:p>
            <a:endPar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7828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75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5"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1"/>
          <p:cNvSpPr>
            <a:spLocks noChangeArrowheads="1"/>
          </p:cNvSpPr>
          <p:nvPr/>
        </p:nvSpPr>
        <p:spPr bwMode="auto">
          <a:xfrm>
            <a:off x="4763" y="6500813"/>
            <a:ext cx="12192000" cy="357187"/>
          </a:xfrm>
          <a:custGeom>
            <a:avLst/>
            <a:gdLst>
              <a:gd name="T0" fmla="*/ 0 w 9144000"/>
              <a:gd name="T1" fmla="*/ 0 h 756293"/>
              <a:gd name="T2" fmla="*/ 51376988 w 9144000"/>
              <a:gd name="T3" fmla="*/ 0 h 756293"/>
              <a:gd name="T4" fmla="*/ 51376988 w 9144000"/>
              <a:gd name="T5" fmla="*/ 8393 h 756293"/>
              <a:gd name="T6" fmla="*/ 45561211 w 9144000"/>
              <a:gd name="T7" fmla="*/ 8393 h 756293"/>
              <a:gd name="T8" fmla="*/ 45561211 w 9144000"/>
              <a:gd name="T9" fmla="*/ 8393 h 756293"/>
              <a:gd name="T10" fmla="*/ 0 w 9144000"/>
              <a:gd name="T11" fmla="*/ 8393 h 756293"/>
              <a:gd name="T12" fmla="*/ 0 w 9144000"/>
              <a:gd name="T13" fmla="*/ 0 h 756293"/>
              <a:gd name="T14" fmla="*/ 0 60000 65536"/>
              <a:gd name="T15" fmla="*/ 0 60000 65536"/>
              <a:gd name="T16" fmla="*/ 0 60000 65536"/>
              <a:gd name="T17" fmla="*/ 0 60000 65536"/>
              <a:gd name="T18" fmla="*/ 0 60000 65536"/>
              <a:gd name="T19" fmla="*/ 0 60000 65536"/>
              <a:gd name="T20" fmla="*/ 0 60000 65536"/>
              <a:gd name="T21" fmla="*/ 0 w 9144000"/>
              <a:gd name="T22" fmla="*/ 0 h 756293"/>
              <a:gd name="T23" fmla="*/ 9144000 w 9144000"/>
              <a:gd name="T24" fmla="*/ 756293 h 756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121908" tIns="60955" rIns="121908" bIns="60955" anchor="ctr"/>
          <a:lstStyle/>
          <a:p>
            <a:endParaRPr lang="zh-CN" altLang="en-US"/>
          </a:p>
        </p:txBody>
      </p:sp>
      <p:sp>
        <p:nvSpPr>
          <p:cNvPr id="21507" name="平行四边形 13"/>
          <p:cNvSpPr>
            <a:spLocks noChangeArrowheads="1"/>
          </p:cNvSpPr>
          <p:nvPr/>
        </p:nvSpPr>
        <p:spPr bwMode="auto">
          <a:xfrm>
            <a:off x="5616575" y="6500813"/>
            <a:ext cx="1108075" cy="357187"/>
          </a:xfrm>
          <a:prstGeom prst="parallelogram">
            <a:avLst>
              <a:gd name="adj" fmla="val 24976"/>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8" name="平行四边形 12"/>
          <p:cNvSpPr>
            <a:spLocks noChangeArrowheads="1"/>
          </p:cNvSpPr>
          <p:nvPr/>
        </p:nvSpPr>
        <p:spPr bwMode="auto">
          <a:xfrm>
            <a:off x="10779125" y="384175"/>
            <a:ext cx="1108075" cy="165100"/>
          </a:xfrm>
          <a:prstGeom prst="parallelogram">
            <a:avLst>
              <a:gd name="adj" fmla="val 24889"/>
            </a:avLst>
          </a:prstGeom>
          <a:solidFill>
            <a:srgbClr val="FFC000"/>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1509" name="平行四边形 13"/>
          <p:cNvSpPr>
            <a:spLocks noChangeArrowheads="1"/>
          </p:cNvSpPr>
          <p:nvPr/>
        </p:nvSpPr>
        <p:spPr bwMode="auto">
          <a:xfrm>
            <a:off x="9648825" y="384175"/>
            <a:ext cx="1108075" cy="165100"/>
          </a:xfrm>
          <a:prstGeom prst="parallelogram">
            <a:avLst>
              <a:gd name="adj" fmla="val 24889"/>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Parallelogram 33"/>
          <p:cNvSpPr>
            <a:spLocks noChangeArrowheads="1"/>
          </p:cNvSpPr>
          <p:nvPr/>
        </p:nvSpPr>
        <p:spPr bwMode="auto">
          <a:xfrm>
            <a:off x="431800" y="0"/>
            <a:ext cx="863600" cy="1247775"/>
          </a:xfrm>
          <a:prstGeom prst="parallelogram">
            <a:avLst>
              <a:gd name="adj" fmla="val 25000"/>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latin typeface="方正兰亭黑_GBK" charset="-122"/>
              <a:ea typeface="方正兰亭黑_GBK" charset="-122"/>
              <a:sym typeface="方正兰亭黑_GBK" charset="-122"/>
            </a:endParaRPr>
          </a:p>
        </p:txBody>
      </p:sp>
      <p:grpSp>
        <p:nvGrpSpPr>
          <p:cNvPr id="21512" name="Group 3"/>
          <p:cNvGrpSpPr>
            <a:grpSpLocks/>
          </p:cNvGrpSpPr>
          <p:nvPr/>
        </p:nvGrpSpPr>
        <p:grpSpPr bwMode="auto">
          <a:xfrm>
            <a:off x="1008063" y="1412875"/>
            <a:ext cx="10488612" cy="4195763"/>
            <a:chOff x="0" y="0"/>
            <a:chExt cx="4955" cy="1982"/>
          </a:xfrm>
        </p:grpSpPr>
        <p:sp>
          <p:nvSpPr>
            <p:cNvPr id="21534" name="Freeform 4"/>
            <p:cNvSpPr>
              <a:spLocks noChangeArrowheads="1"/>
            </p:cNvSpPr>
            <p:nvPr/>
          </p:nvSpPr>
          <p:spPr bwMode="auto">
            <a:xfrm>
              <a:off x="91" y="88"/>
              <a:ext cx="1457" cy="1812"/>
            </a:xfrm>
            <a:custGeom>
              <a:avLst/>
              <a:gdLst>
                <a:gd name="T0" fmla="*/ 47 w 1692"/>
                <a:gd name="T1" fmla="*/ 30 h 2586"/>
                <a:gd name="T2" fmla="*/ 131 w 1692"/>
                <a:gd name="T3" fmla="*/ 25 h 2586"/>
                <a:gd name="T4" fmla="*/ 177 w 1692"/>
                <a:gd name="T5" fmla="*/ 29 h 2586"/>
                <a:gd name="T6" fmla="*/ 169 w 1692"/>
                <a:gd name="T7" fmla="*/ 53 h 2586"/>
                <a:gd name="T8" fmla="*/ 111 w 1692"/>
                <a:gd name="T9" fmla="*/ 69 h 2586"/>
                <a:gd name="T10" fmla="*/ 90 w 1692"/>
                <a:gd name="T11" fmla="*/ 85 h 2586"/>
                <a:gd name="T12" fmla="*/ 116 w 1692"/>
                <a:gd name="T13" fmla="*/ 114 h 2586"/>
                <a:gd name="T14" fmla="*/ 129 w 1692"/>
                <a:gd name="T15" fmla="*/ 114 h 2586"/>
                <a:gd name="T16" fmla="*/ 133 w 1692"/>
                <a:gd name="T17" fmla="*/ 107 h 2586"/>
                <a:gd name="T18" fmla="*/ 195 w 1692"/>
                <a:gd name="T19" fmla="*/ 137 h 2586"/>
                <a:gd name="T20" fmla="*/ 264 w 1692"/>
                <a:gd name="T21" fmla="*/ 142 h 2586"/>
                <a:gd name="T22" fmla="*/ 324 w 1692"/>
                <a:gd name="T23" fmla="*/ 160 h 2586"/>
                <a:gd name="T24" fmla="*/ 348 w 1692"/>
                <a:gd name="T25" fmla="*/ 168 h 2586"/>
                <a:gd name="T26" fmla="*/ 314 w 1692"/>
                <a:gd name="T27" fmla="*/ 191 h 2586"/>
                <a:gd name="T28" fmla="*/ 374 w 1692"/>
                <a:gd name="T29" fmla="*/ 211 h 2586"/>
                <a:gd name="T30" fmla="*/ 421 w 1692"/>
                <a:gd name="T31" fmla="*/ 240 h 2586"/>
                <a:gd name="T32" fmla="*/ 446 w 1692"/>
                <a:gd name="T33" fmla="*/ 273 h 2586"/>
                <a:gd name="T34" fmla="*/ 487 w 1692"/>
                <a:gd name="T35" fmla="*/ 301 h 2586"/>
                <a:gd name="T36" fmla="*/ 522 w 1692"/>
                <a:gd name="T37" fmla="*/ 298 h 2586"/>
                <a:gd name="T38" fmla="*/ 507 w 1692"/>
                <a:gd name="T39" fmla="*/ 283 h 2586"/>
                <a:gd name="T40" fmla="*/ 525 w 1692"/>
                <a:gd name="T41" fmla="*/ 273 h 2586"/>
                <a:gd name="T42" fmla="*/ 558 w 1692"/>
                <a:gd name="T43" fmla="*/ 263 h 2586"/>
                <a:gd name="T44" fmla="*/ 591 w 1692"/>
                <a:gd name="T45" fmla="*/ 246 h 2586"/>
                <a:gd name="T46" fmla="*/ 639 w 1692"/>
                <a:gd name="T47" fmla="*/ 231 h 2586"/>
                <a:gd name="T48" fmla="*/ 661 w 1692"/>
                <a:gd name="T49" fmla="*/ 206 h 2586"/>
                <a:gd name="T50" fmla="*/ 633 w 1692"/>
                <a:gd name="T51" fmla="*/ 182 h 2586"/>
                <a:gd name="T52" fmla="*/ 561 w 1692"/>
                <a:gd name="T53" fmla="*/ 167 h 2586"/>
                <a:gd name="T54" fmla="*/ 450 w 1692"/>
                <a:gd name="T55" fmla="*/ 152 h 2586"/>
                <a:gd name="T56" fmla="*/ 398 w 1692"/>
                <a:gd name="T57" fmla="*/ 149 h 2586"/>
                <a:gd name="T58" fmla="*/ 369 w 1692"/>
                <a:gd name="T59" fmla="*/ 150 h 2586"/>
                <a:gd name="T60" fmla="*/ 324 w 1692"/>
                <a:gd name="T61" fmla="*/ 155 h 2586"/>
                <a:gd name="T62" fmla="*/ 309 w 1692"/>
                <a:gd name="T63" fmla="*/ 139 h 2586"/>
                <a:gd name="T64" fmla="*/ 301 w 1692"/>
                <a:gd name="T65" fmla="*/ 125 h 2586"/>
                <a:gd name="T66" fmla="*/ 257 w 1692"/>
                <a:gd name="T67" fmla="*/ 130 h 2586"/>
                <a:gd name="T68" fmla="*/ 233 w 1692"/>
                <a:gd name="T69" fmla="*/ 112 h 2586"/>
                <a:gd name="T70" fmla="*/ 301 w 1692"/>
                <a:gd name="T71" fmla="*/ 108 h 2586"/>
                <a:gd name="T72" fmla="*/ 343 w 1692"/>
                <a:gd name="T73" fmla="*/ 107 h 2586"/>
                <a:gd name="T74" fmla="*/ 366 w 1692"/>
                <a:gd name="T75" fmla="*/ 107 h 2586"/>
                <a:gd name="T76" fmla="*/ 431 w 1692"/>
                <a:gd name="T77" fmla="*/ 89 h 2586"/>
                <a:gd name="T78" fmla="*/ 483 w 1692"/>
                <a:gd name="T79" fmla="*/ 80 h 2586"/>
                <a:gd name="T80" fmla="*/ 521 w 1692"/>
                <a:gd name="T81" fmla="*/ 75 h 2586"/>
                <a:gd name="T82" fmla="*/ 547 w 1692"/>
                <a:gd name="T83" fmla="*/ 64 h 2586"/>
                <a:gd name="T84" fmla="*/ 525 w 1692"/>
                <a:gd name="T85" fmla="*/ 61 h 2586"/>
                <a:gd name="T86" fmla="*/ 623 w 1692"/>
                <a:gd name="T87" fmla="*/ 54 h 2586"/>
                <a:gd name="T88" fmla="*/ 574 w 1692"/>
                <a:gd name="T89" fmla="*/ 41 h 2586"/>
                <a:gd name="T90" fmla="*/ 542 w 1692"/>
                <a:gd name="T91" fmla="*/ 32 h 2586"/>
                <a:gd name="T92" fmla="*/ 499 w 1692"/>
                <a:gd name="T93" fmla="*/ 43 h 2586"/>
                <a:gd name="T94" fmla="*/ 453 w 1692"/>
                <a:gd name="T95" fmla="*/ 53 h 2586"/>
                <a:gd name="T96" fmla="*/ 417 w 1692"/>
                <a:gd name="T97" fmla="*/ 36 h 2586"/>
                <a:gd name="T98" fmla="*/ 494 w 1692"/>
                <a:gd name="T99" fmla="*/ 29 h 2586"/>
                <a:gd name="T100" fmla="*/ 517 w 1692"/>
                <a:gd name="T101" fmla="*/ 24 h 2586"/>
                <a:gd name="T102" fmla="*/ 542 w 1692"/>
                <a:gd name="T103" fmla="*/ 20 h 2586"/>
                <a:gd name="T104" fmla="*/ 524 w 1692"/>
                <a:gd name="T105" fmla="*/ 18 h 2586"/>
                <a:gd name="T106" fmla="*/ 515 w 1692"/>
                <a:gd name="T107" fmla="*/ 14 h 2586"/>
                <a:gd name="T108" fmla="*/ 489 w 1692"/>
                <a:gd name="T109" fmla="*/ 13 h 2586"/>
                <a:gd name="T110" fmla="*/ 451 w 1692"/>
                <a:gd name="T111" fmla="*/ 16 h 2586"/>
                <a:gd name="T112" fmla="*/ 388 w 1692"/>
                <a:gd name="T113" fmla="*/ 14 h 2586"/>
                <a:gd name="T114" fmla="*/ 224 w 1692"/>
                <a:gd name="T115" fmla="*/ 0 h 2586"/>
                <a:gd name="T116" fmla="*/ 140 w 1692"/>
                <a:gd name="T117" fmla="*/ 4 h 2586"/>
                <a:gd name="T118" fmla="*/ 118 w 1692"/>
                <a:gd name="T119" fmla="*/ 13 h 2586"/>
                <a:gd name="T120" fmla="*/ 53 w 1692"/>
                <a:gd name="T121" fmla="*/ 20 h 2586"/>
                <a:gd name="T122" fmla="*/ 53 w 1692"/>
                <a:gd name="T123" fmla="*/ 25 h 2586"/>
                <a:gd name="T124" fmla="*/ 2 w 1692"/>
                <a:gd name="T125" fmla="*/ 3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5" name="Freeform 5"/>
            <p:cNvSpPr>
              <a:spLocks noChangeArrowheads="1"/>
            </p:cNvSpPr>
            <p:nvPr/>
          </p:nvSpPr>
          <p:spPr bwMode="auto">
            <a:xfrm>
              <a:off x="45" y="261"/>
              <a:ext cx="39" cy="26"/>
            </a:xfrm>
            <a:custGeom>
              <a:avLst/>
              <a:gdLst>
                <a:gd name="T0" fmla="*/ 6 w 46"/>
                <a:gd name="T1" fmla="*/ 1 h 38"/>
                <a:gd name="T2" fmla="*/ 0 w 46"/>
                <a:gd name="T3" fmla="*/ 2 h 38"/>
                <a:gd name="T4" fmla="*/ 8 w 46"/>
                <a:gd name="T5" fmla="*/ 3 h 38"/>
                <a:gd name="T6" fmla="*/ 17 w 46"/>
                <a:gd name="T7" fmla="*/ 2 h 38"/>
                <a:gd name="T8" fmla="*/ 11 w 46"/>
                <a:gd name="T9" fmla="*/ 0 h 38"/>
                <a:gd name="T10" fmla="*/ 6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6" name="Freeform 6"/>
            <p:cNvSpPr>
              <a:spLocks noChangeArrowheads="1"/>
            </p:cNvSpPr>
            <p:nvPr/>
          </p:nvSpPr>
          <p:spPr bwMode="auto">
            <a:xfrm>
              <a:off x="398" y="376"/>
              <a:ext cx="45" cy="30"/>
            </a:xfrm>
            <a:custGeom>
              <a:avLst/>
              <a:gdLst>
                <a:gd name="T0" fmla="*/ 5 w 52"/>
                <a:gd name="T1" fmla="*/ 0 h 44"/>
                <a:gd name="T2" fmla="*/ 11 w 52"/>
                <a:gd name="T3" fmla="*/ 5 h 44"/>
                <a:gd name="T4" fmla="*/ 17 w 52"/>
                <a:gd name="T5" fmla="*/ 5 h 44"/>
                <a:gd name="T6" fmla="*/ 16 w 52"/>
                <a:gd name="T7" fmla="*/ 1 h 44"/>
                <a:gd name="T8" fmla="*/ 11 w 52"/>
                <a:gd name="T9" fmla="*/ 1 h 44"/>
                <a:gd name="T10" fmla="*/ 5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7" name="Freeform 7"/>
            <p:cNvSpPr>
              <a:spLocks noChangeArrowheads="1"/>
            </p:cNvSpPr>
            <p:nvPr/>
          </p:nvSpPr>
          <p:spPr bwMode="auto">
            <a:xfrm>
              <a:off x="1297" y="428"/>
              <a:ext cx="113" cy="69"/>
            </a:xfrm>
            <a:custGeom>
              <a:avLst/>
              <a:gdLst>
                <a:gd name="T0" fmla="*/ 40 w 131"/>
                <a:gd name="T1" fmla="*/ 0 h 98"/>
                <a:gd name="T2" fmla="*/ 33 w 131"/>
                <a:gd name="T3" fmla="*/ 1 h 98"/>
                <a:gd name="T4" fmla="*/ 22 w 131"/>
                <a:gd name="T5" fmla="*/ 3 h 98"/>
                <a:gd name="T6" fmla="*/ 16 w 131"/>
                <a:gd name="T7" fmla="*/ 5 h 98"/>
                <a:gd name="T8" fmla="*/ 9 w 131"/>
                <a:gd name="T9" fmla="*/ 6 h 98"/>
                <a:gd name="T10" fmla="*/ 26 w 131"/>
                <a:gd name="T11" fmla="*/ 10 h 98"/>
                <a:gd name="T12" fmla="*/ 33 w 131"/>
                <a:gd name="T13" fmla="*/ 11 h 98"/>
                <a:gd name="T14" fmla="*/ 35 w 131"/>
                <a:gd name="T15" fmla="*/ 11 h 98"/>
                <a:gd name="T16" fmla="*/ 36 w 131"/>
                <a:gd name="T17" fmla="*/ 11 h 98"/>
                <a:gd name="T18" fmla="*/ 40 w 131"/>
                <a:gd name="T19" fmla="*/ 13 h 98"/>
                <a:gd name="T20" fmla="*/ 50 w 131"/>
                <a:gd name="T21" fmla="*/ 11 h 98"/>
                <a:gd name="T22" fmla="*/ 53 w 131"/>
                <a:gd name="T23" fmla="*/ 9 h 98"/>
                <a:gd name="T24" fmla="*/ 41 w 131"/>
                <a:gd name="T25" fmla="*/ 5 h 98"/>
                <a:gd name="T26" fmla="*/ 47 w 131"/>
                <a:gd name="T27" fmla="*/ 3 h 98"/>
                <a:gd name="T28" fmla="*/ 46 w 131"/>
                <a:gd name="T29" fmla="*/ 1 h 98"/>
                <a:gd name="T30" fmla="*/ 40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8" name="Freeform 8"/>
            <p:cNvSpPr>
              <a:spLocks noChangeArrowheads="1"/>
            </p:cNvSpPr>
            <p:nvPr/>
          </p:nvSpPr>
          <p:spPr bwMode="auto">
            <a:xfrm>
              <a:off x="752" y="787"/>
              <a:ext cx="182" cy="79"/>
            </a:xfrm>
            <a:custGeom>
              <a:avLst/>
              <a:gdLst>
                <a:gd name="T0" fmla="*/ 18 w 212"/>
                <a:gd name="T1" fmla="*/ 1 h 112"/>
                <a:gd name="T2" fmla="*/ 7 w 212"/>
                <a:gd name="T3" fmla="*/ 1 h 112"/>
                <a:gd name="T4" fmla="*/ 3 w 212"/>
                <a:gd name="T5" fmla="*/ 2 h 112"/>
                <a:gd name="T6" fmla="*/ 9 w 212"/>
                <a:gd name="T7" fmla="*/ 6 h 112"/>
                <a:gd name="T8" fmla="*/ 21 w 212"/>
                <a:gd name="T9" fmla="*/ 6 h 112"/>
                <a:gd name="T10" fmla="*/ 38 w 212"/>
                <a:gd name="T11" fmla="*/ 6 h 112"/>
                <a:gd name="T12" fmla="*/ 45 w 212"/>
                <a:gd name="T13" fmla="*/ 8 h 112"/>
                <a:gd name="T14" fmla="*/ 53 w 212"/>
                <a:gd name="T15" fmla="*/ 11 h 112"/>
                <a:gd name="T16" fmla="*/ 56 w 212"/>
                <a:gd name="T17" fmla="*/ 14 h 112"/>
                <a:gd name="T18" fmla="*/ 64 w 212"/>
                <a:gd name="T19" fmla="*/ 13 h 112"/>
                <a:gd name="T20" fmla="*/ 67 w 212"/>
                <a:gd name="T21" fmla="*/ 12 h 112"/>
                <a:gd name="T22" fmla="*/ 75 w 212"/>
                <a:gd name="T23" fmla="*/ 13 h 112"/>
                <a:gd name="T24" fmla="*/ 78 w 212"/>
                <a:gd name="T25" fmla="*/ 10 h 112"/>
                <a:gd name="T26" fmla="*/ 60 w 212"/>
                <a:gd name="T27" fmla="*/ 6 h 112"/>
                <a:gd name="T28" fmla="*/ 42 w 212"/>
                <a:gd name="T29" fmla="*/ 3 h 112"/>
                <a:gd name="T30" fmla="*/ 21 w 212"/>
                <a:gd name="T31" fmla="*/ 3 h 112"/>
                <a:gd name="T32" fmla="*/ 18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9" name="Freeform 9"/>
            <p:cNvSpPr>
              <a:spLocks noChangeArrowheads="1"/>
            </p:cNvSpPr>
            <p:nvPr/>
          </p:nvSpPr>
          <p:spPr bwMode="auto">
            <a:xfrm>
              <a:off x="902" y="847"/>
              <a:ext cx="114" cy="38"/>
            </a:xfrm>
            <a:custGeom>
              <a:avLst/>
              <a:gdLst>
                <a:gd name="T0" fmla="*/ 23 w 133"/>
                <a:gd name="T1" fmla="*/ 0 h 54"/>
                <a:gd name="T2" fmla="*/ 17 w 133"/>
                <a:gd name="T3" fmla="*/ 1 h 54"/>
                <a:gd name="T4" fmla="*/ 13 w 133"/>
                <a:gd name="T5" fmla="*/ 4 h 54"/>
                <a:gd name="T6" fmla="*/ 6 w 133"/>
                <a:gd name="T7" fmla="*/ 4 h 54"/>
                <a:gd name="T8" fmla="*/ 3 w 133"/>
                <a:gd name="T9" fmla="*/ 6 h 54"/>
                <a:gd name="T10" fmla="*/ 5 w 133"/>
                <a:gd name="T11" fmla="*/ 6 h 54"/>
                <a:gd name="T12" fmla="*/ 53 w 133"/>
                <a:gd name="T13" fmla="*/ 4 h 54"/>
                <a:gd name="T14" fmla="*/ 49 w 133"/>
                <a:gd name="T15" fmla="*/ 2 h 54"/>
                <a:gd name="T16" fmla="*/ 42 w 133"/>
                <a:gd name="T17" fmla="*/ 1 h 54"/>
                <a:gd name="T18" fmla="*/ 40 w 133"/>
                <a:gd name="T19" fmla="*/ 3 h 54"/>
                <a:gd name="T20" fmla="*/ 35 w 133"/>
                <a:gd name="T21" fmla="*/ 2 h 54"/>
                <a:gd name="T22" fmla="*/ 27 w 133"/>
                <a:gd name="T23" fmla="*/ 2 h 54"/>
                <a:gd name="T24" fmla="*/ 2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0" name="Freeform 10"/>
            <p:cNvSpPr>
              <a:spLocks noChangeArrowheads="1"/>
            </p:cNvSpPr>
            <p:nvPr/>
          </p:nvSpPr>
          <p:spPr bwMode="auto">
            <a:xfrm>
              <a:off x="1023" y="871"/>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1" name="Freeform 11"/>
            <p:cNvSpPr>
              <a:spLocks noChangeArrowheads="1"/>
            </p:cNvSpPr>
            <p:nvPr/>
          </p:nvSpPr>
          <p:spPr bwMode="auto">
            <a:xfrm>
              <a:off x="1087" y="874"/>
              <a:ext cx="14" cy="24"/>
            </a:xfrm>
            <a:custGeom>
              <a:avLst/>
              <a:gdLst>
                <a:gd name="T0" fmla="*/ 7 w 16"/>
                <a:gd name="T1" fmla="*/ 0 h 34"/>
                <a:gd name="T2" fmla="*/ 0 w 16"/>
                <a:gd name="T3" fmla="*/ 2 h 34"/>
                <a:gd name="T4" fmla="*/ 8 w 16"/>
                <a:gd name="T5" fmla="*/ 4 h 34"/>
                <a:gd name="T6" fmla="*/ 6 w 16"/>
                <a:gd name="T7" fmla="*/ 2 h 34"/>
                <a:gd name="T8" fmla="*/ 8 w 16"/>
                <a:gd name="T9" fmla="*/ 1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2" name="Freeform 12"/>
            <p:cNvSpPr>
              <a:spLocks noChangeArrowheads="1"/>
            </p:cNvSpPr>
            <p:nvPr/>
          </p:nvSpPr>
          <p:spPr bwMode="auto">
            <a:xfrm>
              <a:off x="876" y="83"/>
              <a:ext cx="207" cy="82"/>
            </a:xfrm>
            <a:custGeom>
              <a:avLst/>
              <a:gdLst>
                <a:gd name="T0" fmla="*/ 26 w 240"/>
                <a:gd name="T1" fmla="*/ 1 h 117"/>
                <a:gd name="T2" fmla="*/ 10 w 240"/>
                <a:gd name="T3" fmla="*/ 4 h 117"/>
                <a:gd name="T4" fmla="*/ 3 w 240"/>
                <a:gd name="T5" fmla="*/ 4 h 117"/>
                <a:gd name="T6" fmla="*/ 0 w 240"/>
                <a:gd name="T7" fmla="*/ 4 h 117"/>
                <a:gd name="T8" fmla="*/ 10 w 240"/>
                <a:gd name="T9" fmla="*/ 7 h 117"/>
                <a:gd name="T10" fmla="*/ 16 w 240"/>
                <a:gd name="T11" fmla="*/ 8 h 117"/>
                <a:gd name="T12" fmla="*/ 28 w 240"/>
                <a:gd name="T13" fmla="*/ 6 h 117"/>
                <a:gd name="T14" fmla="*/ 34 w 240"/>
                <a:gd name="T15" fmla="*/ 6 h 117"/>
                <a:gd name="T16" fmla="*/ 35 w 240"/>
                <a:gd name="T17" fmla="*/ 6 h 117"/>
                <a:gd name="T18" fmla="*/ 26 w 240"/>
                <a:gd name="T19" fmla="*/ 8 h 117"/>
                <a:gd name="T20" fmla="*/ 30 w 240"/>
                <a:gd name="T21" fmla="*/ 9 h 117"/>
                <a:gd name="T22" fmla="*/ 16 w 240"/>
                <a:gd name="T23" fmla="*/ 11 h 117"/>
                <a:gd name="T24" fmla="*/ 29 w 240"/>
                <a:gd name="T25" fmla="*/ 13 h 117"/>
                <a:gd name="T26" fmla="*/ 35 w 240"/>
                <a:gd name="T27" fmla="*/ 13 h 117"/>
                <a:gd name="T28" fmla="*/ 49 w 240"/>
                <a:gd name="T29" fmla="*/ 13 h 117"/>
                <a:gd name="T30" fmla="*/ 62 w 240"/>
                <a:gd name="T31" fmla="*/ 13 h 117"/>
                <a:gd name="T32" fmla="*/ 69 w 240"/>
                <a:gd name="T33" fmla="*/ 14 h 117"/>
                <a:gd name="T34" fmla="*/ 84 w 240"/>
                <a:gd name="T35" fmla="*/ 13 h 117"/>
                <a:gd name="T36" fmla="*/ 91 w 240"/>
                <a:gd name="T37" fmla="*/ 13 h 117"/>
                <a:gd name="T38" fmla="*/ 91 w 240"/>
                <a:gd name="T39" fmla="*/ 9 h 117"/>
                <a:gd name="T40" fmla="*/ 96 w 240"/>
                <a:gd name="T41" fmla="*/ 8 h 117"/>
                <a:gd name="T42" fmla="*/ 98 w 240"/>
                <a:gd name="T43" fmla="*/ 6 h 117"/>
                <a:gd name="T44" fmla="*/ 86 w 240"/>
                <a:gd name="T45" fmla="*/ 7 h 117"/>
                <a:gd name="T46" fmla="*/ 83 w 240"/>
                <a:gd name="T47" fmla="*/ 6 h 117"/>
                <a:gd name="T48" fmla="*/ 71 w 240"/>
                <a:gd name="T49" fmla="*/ 6 h 117"/>
                <a:gd name="T50" fmla="*/ 55 w 240"/>
                <a:gd name="T51" fmla="*/ 1 h 117"/>
                <a:gd name="T52" fmla="*/ 39 w 240"/>
                <a:gd name="T53" fmla="*/ 1 h 117"/>
                <a:gd name="T54" fmla="*/ 35 w 240"/>
                <a:gd name="T55" fmla="*/ 1 h 117"/>
                <a:gd name="T56" fmla="*/ 2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3" name="Freeform 13"/>
            <p:cNvSpPr>
              <a:spLocks noChangeArrowheads="1"/>
            </p:cNvSpPr>
            <p:nvPr/>
          </p:nvSpPr>
          <p:spPr bwMode="auto">
            <a:xfrm>
              <a:off x="968" y="45"/>
              <a:ext cx="168" cy="56"/>
            </a:xfrm>
            <a:custGeom>
              <a:avLst/>
              <a:gdLst>
                <a:gd name="T0" fmla="*/ 42 w 194"/>
                <a:gd name="T1" fmla="*/ 1 h 80"/>
                <a:gd name="T2" fmla="*/ 6 w 194"/>
                <a:gd name="T3" fmla="*/ 3 h 80"/>
                <a:gd name="T4" fmla="*/ 3 w 194"/>
                <a:gd name="T5" fmla="*/ 4 h 80"/>
                <a:gd name="T6" fmla="*/ 23 w 194"/>
                <a:gd name="T7" fmla="*/ 6 h 80"/>
                <a:gd name="T8" fmla="*/ 56 w 194"/>
                <a:gd name="T9" fmla="*/ 9 h 80"/>
                <a:gd name="T10" fmla="*/ 74 w 194"/>
                <a:gd name="T11" fmla="*/ 8 h 80"/>
                <a:gd name="T12" fmla="*/ 79 w 194"/>
                <a:gd name="T13" fmla="*/ 8 h 80"/>
                <a:gd name="T14" fmla="*/ 74 w 194"/>
                <a:gd name="T15" fmla="*/ 6 h 80"/>
                <a:gd name="T16" fmla="*/ 69 w 194"/>
                <a:gd name="T17" fmla="*/ 4 h 80"/>
                <a:gd name="T18" fmla="*/ 55 w 194"/>
                <a:gd name="T19" fmla="*/ 3 h 80"/>
                <a:gd name="T20" fmla="*/ 42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4" name="Freeform 14"/>
            <p:cNvSpPr>
              <a:spLocks noChangeArrowheads="1"/>
            </p:cNvSpPr>
            <p:nvPr/>
          </p:nvSpPr>
          <p:spPr bwMode="auto">
            <a:xfrm>
              <a:off x="1204" y="110"/>
              <a:ext cx="268" cy="178"/>
            </a:xfrm>
            <a:custGeom>
              <a:avLst/>
              <a:gdLst>
                <a:gd name="T0" fmla="*/ 28 w 310"/>
                <a:gd name="T1" fmla="*/ 1 h 254"/>
                <a:gd name="T2" fmla="*/ 22 w 310"/>
                <a:gd name="T3" fmla="*/ 3 h 254"/>
                <a:gd name="T4" fmla="*/ 9 w 310"/>
                <a:gd name="T5" fmla="*/ 4 h 254"/>
                <a:gd name="T6" fmla="*/ 22 w 310"/>
                <a:gd name="T7" fmla="*/ 9 h 254"/>
                <a:gd name="T8" fmla="*/ 33 w 310"/>
                <a:gd name="T9" fmla="*/ 10 h 254"/>
                <a:gd name="T10" fmla="*/ 43 w 310"/>
                <a:gd name="T11" fmla="*/ 12 h 254"/>
                <a:gd name="T12" fmla="*/ 53 w 310"/>
                <a:gd name="T13" fmla="*/ 10 h 254"/>
                <a:gd name="T14" fmla="*/ 60 w 310"/>
                <a:gd name="T15" fmla="*/ 13 h 254"/>
                <a:gd name="T16" fmla="*/ 63 w 310"/>
                <a:gd name="T17" fmla="*/ 15 h 254"/>
                <a:gd name="T18" fmla="*/ 48 w 310"/>
                <a:gd name="T19" fmla="*/ 18 h 254"/>
                <a:gd name="T20" fmla="*/ 37 w 310"/>
                <a:gd name="T21" fmla="*/ 20 h 254"/>
                <a:gd name="T22" fmla="*/ 29 w 310"/>
                <a:gd name="T23" fmla="*/ 20 h 254"/>
                <a:gd name="T24" fmla="*/ 23 w 310"/>
                <a:gd name="T25" fmla="*/ 20 h 254"/>
                <a:gd name="T26" fmla="*/ 18 w 310"/>
                <a:gd name="T27" fmla="*/ 22 h 254"/>
                <a:gd name="T28" fmla="*/ 16 w 310"/>
                <a:gd name="T29" fmla="*/ 24 h 254"/>
                <a:gd name="T30" fmla="*/ 30 w 310"/>
                <a:gd name="T31" fmla="*/ 25 h 254"/>
                <a:gd name="T32" fmla="*/ 40 w 310"/>
                <a:gd name="T33" fmla="*/ 24 h 254"/>
                <a:gd name="T34" fmla="*/ 48 w 310"/>
                <a:gd name="T35" fmla="*/ 27 h 254"/>
                <a:gd name="T36" fmla="*/ 53 w 310"/>
                <a:gd name="T37" fmla="*/ 28 h 254"/>
                <a:gd name="T38" fmla="*/ 58 w 310"/>
                <a:gd name="T39" fmla="*/ 28 h 254"/>
                <a:gd name="T40" fmla="*/ 64 w 310"/>
                <a:gd name="T41" fmla="*/ 29 h 254"/>
                <a:gd name="T42" fmla="*/ 75 w 310"/>
                <a:gd name="T43" fmla="*/ 28 h 254"/>
                <a:gd name="T44" fmla="*/ 85 w 310"/>
                <a:gd name="T45" fmla="*/ 28 h 254"/>
                <a:gd name="T46" fmla="*/ 96 w 310"/>
                <a:gd name="T47" fmla="*/ 25 h 254"/>
                <a:gd name="T48" fmla="*/ 94 w 310"/>
                <a:gd name="T49" fmla="*/ 22 h 254"/>
                <a:gd name="T50" fmla="*/ 91 w 310"/>
                <a:gd name="T51" fmla="*/ 20 h 254"/>
                <a:gd name="T52" fmla="*/ 97 w 310"/>
                <a:gd name="T53" fmla="*/ 20 h 254"/>
                <a:gd name="T54" fmla="*/ 102 w 310"/>
                <a:gd name="T55" fmla="*/ 22 h 254"/>
                <a:gd name="T56" fmla="*/ 103 w 310"/>
                <a:gd name="T57" fmla="*/ 24 h 254"/>
                <a:gd name="T58" fmla="*/ 109 w 310"/>
                <a:gd name="T59" fmla="*/ 23 h 254"/>
                <a:gd name="T60" fmla="*/ 126 w 310"/>
                <a:gd name="T61" fmla="*/ 20 h 254"/>
                <a:gd name="T62" fmla="*/ 122 w 310"/>
                <a:gd name="T63" fmla="*/ 18 h 254"/>
                <a:gd name="T64" fmla="*/ 108 w 310"/>
                <a:gd name="T65" fmla="*/ 14 h 254"/>
                <a:gd name="T66" fmla="*/ 111 w 310"/>
                <a:gd name="T67" fmla="*/ 13 h 254"/>
                <a:gd name="T68" fmla="*/ 116 w 310"/>
                <a:gd name="T69" fmla="*/ 13 h 254"/>
                <a:gd name="T70" fmla="*/ 105 w 310"/>
                <a:gd name="T71" fmla="*/ 8 h 254"/>
                <a:gd name="T72" fmla="*/ 97 w 310"/>
                <a:gd name="T73" fmla="*/ 7 h 254"/>
                <a:gd name="T74" fmla="*/ 93 w 310"/>
                <a:gd name="T75" fmla="*/ 6 h 254"/>
                <a:gd name="T76" fmla="*/ 84 w 310"/>
                <a:gd name="T77" fmla="*/ 4 h 254"/>
                <a:gd name="T78" fmla="*/ 64 w 310"/>
                <a:gd name="T79" fmla="*/ 6 h 254"/>
                <a:gd name="T80" fmla="*/ 69 w 310"/>
                <a:gd name="T81" fmla="*/ 3 h 254"/>
                <a:gd name="T82" fmla="*/ 58 w 310"/>
                <a:gd name="T83" fmla="*/ 2 h 254"/>
                <a:gd name="T84" fmla="*/ 50 w 310"/>
                <a:gd name="T85" fmla="*/ 2 h 254"/>
                <a:gd name="T86" fmla="*/ 2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5" name="Freeform 15"/>
            <p:cNvSpPr>
              <a:spLocks noChangeArrowheads="1"/>
            </p:cNvSpPr>
            <p:nvPr/>
          </p:nvSpPr>
          <p:spPr bwMode="auto">
            <a:xfrm>
              <a:off x="1202" y="34"/>
              <a:ext cx="51" cy="34"/>
            </a:xfrm>
            <a:custGeom>
              <a:avLst/>
              <a:gdLst>
                <a:gd name="T0" fmla="*/ 10 w 59"/>
                <a:gd name="T1" fmla="*/ 0 h 50"/>
                <a:gd name="T2" fmla="*/ 0 w 59"/>
                <a:gd name="T3" fmla="*/ 1 h 50"/>
                <a:gd name="T4" fmla="*/ 12 w 59"/>
                <a:gd name="T5" fmla="*/ 3 h 50"/>
                <a:gd name="T6" fmla="*/ 19 w 59"/>
                <a:gd name="T7" fmla="*/ 5 h 50"/>
                <a:gd name="T8" fmla="*/ 24 w 59"/>
                <a:gd name="T9" fmla="*/ 3 h 50"/>
                <a:gd name="T10" fmla="*/ 19 w 59"/>
                <a:gd name="T11" fmla="*/ 1 h 50"/>
                <a:gd name="T12" fmla="*/ 1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6" name="Freeform 16"/>
            <p:cNvSpPr>
              <a:spLocks noChangeArrowheads="1"/>
            </p:cNvSpPr>
            <p:nvPr/>
          </p:nvSpPr>
          <p:spPr bwMode="auto">
            <a:xfrm>
              <a:off x="1105" y="99"/>
              <a:ext cx="75" cy="39"/>
            </a:xfrm>
            <a:custGeom>
              <a:avLst/>
              <a:gdLst>
                <a:gd name="T0" fmla="*/ 19 w 86"/>
                <a:gd name="T1" fmla="*/ 1 h 57"/>
                <a:gd name="T2" fmla="*/ 10 w 86"/>
                <a:gd name="T3" fmla="*/ 2 h 57"/>
                <a:gd name="T4" fmla="*/ 3 w 86"/>
                <a:gd name="T5" fmla="*/ 2 h 57"/>
                <a:gd name="T6" fmla="*/ 7 w 86"/>
                <a:gd name="T7" fmla="*/ 5 h 57"/>
                <a:gd name="T8" fmla="*/ 33 w 86"/>
                <a:gd name="T9" fmla="*/ 3 h 57"/>
                <a:gd name="T10" fmla="*/ 38 w 86"/>
                <a:gd name="T11" fmla="*/ 1 h 57"/>
                <a:gd name="T12" fmla="*/ 25 w 86"/>
                <a:gd name="T13" fmla="*/ 1 h 57"/>
                <a:gd name="T14" fmla="*/ 19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7" name="Freeform 17"/>
            <p:cNvSpPr>
              <a:spLocks noChangeArrowheads="1"/>
            </p:cNvSpPr>
            <p:nvPr/>
          </p:nvSpPr>
          <p:spPr bwMode="auto">
            <a:xfrm>
              <a:off x="1184" y="107"/>
              <a:ext cx="62" cy="23"/>
            </a:xfrm>
            <a:custGeom>
              <a:avLst/>
              <a:gdLst>
                <a:gd name="T0" fmla="*/ 15 w 73"/>
                <a:gd name="T1" fmla="*/ 0 h 34"/>
                <a:gd name="T2" fmla="*/ 3 w 73"/>
                <a:gd name="T3" fmla="*/ 1 h 34"/>
                <a:gd name="T4" fmla="*/ 8 w 73"/>
                <a:gd name="T5" fmla="*/ 3 h 34"/>
                <a:gd name="T6" fmla="*/ 19 w 73"/>
                <a:gd name="T7" fmla="*/ 3 h 34"/>
                <a:gd name="T8" fmla="*/ 24 w 73"/>
                <a:gd name="T9" fmla="*/ 2 h 34"/>
                <a:gd name="T10" fmla="*/ 15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8" name="Freeform 18"/>
            <p:cNvSpPr>
              <a:spLocks noChangeArrowheads="1"/>
            </p:cNvSpPr>
            <p:nvPr/>
          </p:nvSpPr>
          <p:spPr bwMode="auto">
            <a:xfrm>
              <a:off x="1150" y="73"/>
              <a:ext cx="74" cy="32"/>
            </a:xfrm>
            <a:custGeom>
              <a:avLst/>
              <a:gdLst>
                <a:gd name="T0" fmla="*/ 25 w 85"/>
                <a:gd name="T1" fmla="*/ 1 h 45"/>
                <a:gd name="T2" fmla="*/ 12 w 85"/>
                <a:gd name="T3" fmla="*/ 1 h 45"/>
                <a:gd name="T4" fmla="*/ 0 w 85"/>
                <a:gd name="T5" fmla="*/ 2 h 45"/>
                <a:gd name="T6" fmla="*/ 17 w 85"/>
                <a:gd name="T7" fmla="*/ 4 h 45"/>
                <a:gd name="T8" fmla="*/ 28 w 85"/>
                <a:gd name="T9" fmla="*/ 5 h 45"/>
                <a:gd name="T10" fmla="*/ 37 w 85"/>
                <a:gd name="T11" fmla="*/ 2 h 45"/>
                <a:gd name="T12" fmla="*/ 36 w 85"/>
                <a:gd name="T13" fmla="*/ 1 h 45"/>
                <a:gd name="T14" fmla="*/ 28 w 85"/>
                <a:gd name="T15" fmla="*/ 0 h 45"/>
                <a:gd name="T16" fmla="*/ 2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9" name="Freeform 19"/>
            <p:cNvSpPr>
              <a:spLocks noChangeArrowheads="1"/>
            </p:cNvSpPr>
            <p:nvPr/>
          </p:nvSpPr>
          <p:spPr bwMode="auto">
            <a:xfrm>
              <a:off x="1119" y="43"/>
              <a:ext cx="51" cy="22"/>
            </a:xfrm>
            <a:custGeom>
              <a:avLst/>
              <a:gdLst>
                <a:gd name="T0" fmla="*/ 8 w 58"/>
                <a:gd name="T1" fmla="*/ 1 h 31"/>
                <a:gd name="T2" fmla="*/ 0 w 58"/>
                <a:gd name="T3" fmla="*/ 2 h 31"/>
                <a:gd name="T4" fmla="*/ 10 w 58"/>
                <a:gd name="T5" fmla="*/ 4 h 31"/>
                <a:gd name="T6" fmla="*/ 13 w 58"/>
                <a:gd name="T7" fmla="*/ 3 h 31"/>
                <a:gd name="T8" fmla="*/ 24 w 58"/>
                <a:gd name="T9" fmla="*/ 1 h 31"/>
                <a:gd name="T10" fmla="*/ 20 w 58"/>
                <a:gd name="T11" fmla="*/ 0 h 31"/>
                <a:gd name="T12" fmla="*/ 8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0" name="Freeform 20"/>
            <p:cNvSpPr>
              <a:spLocks noChangeArrowheads="1"/>
            </p:cNvSpPr>
            <p:nvPr/>
          </p:nvSpPr>
          <p:spPr bwMode="auto">
            <a:xfrm>
              <a:off x="1250" y="46"/>
              <a:ext cx="131" cy="72"/>
            </a:xfrm>
            <a:custGeom>
              <a:avLst/>
              <a:gdLst>
                <a:gd name="T0" fmla="*/ 16 w 152"/>
                <a:gd name="T1" fmla="*/ 0 h 102"/>
                <a:gd name="T2" fmla="*/ 6 w 152"/>
                <a:gd name="T3" fmla="*/ 1 h 102"/>
                <a:gd name="T4" fmla="*/ 3 w 152"/>
                <a:gd name="T5" fmla="*/ 4 h 102"/>
                <a:gd name="T6" fmla="*/ 5 w 152"/>
                <a:gd name="T7" fmla="*/ 7 h 102"/>
                <a:gd name="T8" fmla="*/ 0 w 152"/>
                <a:gd name="T9" fmla="*/ 9 h 102"/>
                <a:gd name="T10" fmla="*/ 22 w 152"/>
                <a:gd name="T11" fmla="*/ 11 h 102"/>
                <a:gd name="T12" fmla="*/ 34 w 152"/>
                <a:gd name="T13" fmla="*/ 11 h 102"/>
                <a:gd name="T14" fmla="*/ 62 w 152"/>
                <a:gd name="T15" fmla="*/ 11 h 102"/>
                <a:gd name="T16" fmla="*/ 31 w 152"/>
                <a:gd name="T17" fmla="*/ 9 h 102"/>
                <a:gd name="T18" fmla="*/ 22 w 152"/>
                <a:gd name="T19" fmla="*/ 8 h 102"/>
                <a:gd name="T20" fmla="*/ 18 w 152"/>
                <a:gd name="T21" fmla="*/ 6 h 102"/>
                <a:gd name="T22" fmla="*/ 21 w 152"/>
                <a:gd name="T23" fmla="*/ 4 h 102"/>
                <a:gd name="T24" fmla="*/ 16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1" name="Freeform 21"/>
            <p:cNvSpPr>
              <a:spLocks noChangeArrowheads="1"/>
            </p:cNvSpPr>
            <p:nvPr/>
          </p:nvSpPr>
          <p:spPr bwMode="auto">
            <a:xfrm>
              <a:off x="0" y="275"/>
              <a:ext cx="29" cy="14"/>
            </a:xfrm>
            <a:custGeom>
              <a:avLst/>
              <a:gdLst>
                <a:gd name="T0" fmla="*/ 13 w 34"/>
                <a:gd name="T1" fmla="*/ 0 h 20"/>
                <a:gd name="T2" fmla="*/ 9 w 34"/>
                <a:gd name="T3" fmla="*/ 3 h 20"/>
                <a:gd name="T4" fmla="*/ 3 w 34"/>
                <a:gd name="T5" fmla="*/ 2 h 20"/>
                <a:gd name="T6" fmla="*/ 3 w 34"/>
                <a:gd name="T7" fmla="*/ 1 h 20"/>
                <a:gd name="T8" fmla="*/ 13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2" name="Freeform 22"/>
            <p:cNvSpPr>
              <a:spLocks noChangeArrowheads="1"/>
            </p:cNvSpPr>
            <p:nvPr/>
          </p:nvSpPr>
          <p:spPr bwMode="auto">
            <a:xfrm>
              <a:off x="871" y="753"/>
              <a:ext cx="18" cy="11"/>
            </a:xfrm>
            <a:custGeom>
              <a:avLst/>
              <a:gdLst>
                <a:gd name="T0" fmla="*/ 3 w 21"/>
                <a:gd name="T1" fmla="*/ 0 h 16"/>
                <a:gd name="T2" fmla="*/ 5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3" name="Freeform 23"/>
            <p:cNvSpPr>
              <a:spLocks noChangeArrowheads="1"/>
            </p:cNvSpPr>
            <p:nvPr/>
          </p:nvSpPr>
          <p:spPr bwMode="auto">
            <a:xfrm>
              <a:off x="874" y="776"/>
              <a:ext cx="19" cy="11"/>
            </a:xfrm>
            <a:custGeom>
              <a:avLst/>
              <a:gdLst>
                <a:gd name="T0" fmla="*/ 3 w 21"/>
                <a:gd name="T1" fmla="*/ 0 h 16"/>
                <a:gd name="T2" fmla="*/ 7 w 21"/>
                <a:gd name="T3" fmla="*/ 2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4" name="Freeform 24"/>
            <p:cNvSpPr>
              <a:spLocks noChangeArrowheads="1"/>
            </p:cNvSpPr>
            <p:nvPr/>
          </p:nvSpPr>
          <p:spPr bwMode="auto">
            <a:xfrm>
              <a:off x="1109" y="899"/>
              <a:ext cx="17" cy="12"/>
            </a:xfrm>
            <a:custGeom>
              <a:avLst/>
              <a:gdLst>
                <a:gd name="T0" fmla="*/ 2 w 21"/>
                <a:gd name="T1" fmla="*/ 0 h 16"/>
                <a:gd name="T2" fmla="*/ 4 w 21"/>
                <a:gd name="T3" fmla="*/ 3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5" name="Freeform 25"/>
            <p:cNvSpPr>
              <a:spLocks noChangeArrowheads="1"/>
            </p:cNvSpPr>
            <p:nvPr/>
          </p:nvSpPr>
          <p:spPr bwMode="auto">
            <a:xfrm>
              <a:off x="1251" y="447"/>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6" name="Freeform 26"/>
            <p:cNvSpPr>
              <a:spLocks noChangeArrowheads="1"/>
            </p:cNvSpPr>
            <p:nvPr/>
          </p:nvSpPr>
          <p:spPr bwMode="auto">
            <a:xfrm>
              <a:off x="1136" y="255"/>
              <a:ext cx="44" cy="17"/>
            </a:xfrm>
            <a:custGeom>
              <a:avLst/>
              <a:gdLst>
                <a:gd name="T0" fmla="*/ 5 w 51"/>
                <a:gd name="T1" fmla="*/ 0 h 24"/>
                <a:gd name="T2" fmla="*/ 3 w 51"/>
                <a:gd name="T3" fmla="*/ 2 h 24"/>
                <a:gd name="T4" fmla="*/ 11 w 51"/>
                <a:gd name="T5" fmla="*/ 3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7" name="Freeform 27"/>
            <p:cNvSpPr>
              <a:spLocks noChangeArrowheads="1"/>
            </p:cNvSpPr>
            <p:nvPr/>
          </p:nvSpPr>
          <p:spPr bwMode="auto">
            <a:xfrm>
              <a:off x="1211" y="88"/>
              <a:ext cx="45" cy="17"/>
            </a:xfrm>
            <a:custGeom>
              <a:avLst/>
              <a:gdLst>
                <a:gd name="T0" fmla="*/ 6 w 51"/>
                <a:gd name="T1" fmla="*/ 0 h 24"/>
                <a:gd name="T2" fmla="*/ 4 w 51"/>
                <a:gd name="T3" fmla="*/ 2 h 24"/>
                <a:gd name="T4" fmla="*/ 13 w 51"/>
                <a:gd name="T5" fmla="*/ 3 h 24"/>
                <a:gd name="T6" fmla="*/ 16 w 51"/>
                <a:gd name="T7" fmla="*/ 1 h 24"/>
                <a:gd name="T8" fmla="*/ 6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8" name="Freeform 28"/>
            <p:cNvSpPr>
              <a:spLocks noChangeArrowheads="1"/>
            </p:cNvSpPr>
            <p:nvPr/>
          </p:nvSpPr>
          <p:spPr bwMode="auto">
            <a:xfrm>
              <a:off x="1284" y="189"/>
              <a:ext cx="43" cy="17"/>
            </a:xfrm>
            <a:custGeom>
              <a:avLst/>
              <a:gdLst>
                <a:gd name="T0" fmla="*/ 5 w 51"/>
                <a:gd name="T1" fmla="*/ 0 h 24"/>
                <a:gd name="T2" fmla="*/ 3 w 51"/>
                <a:gd name="T3" fmla="*/ 2 h 24"/>
                <a:gd name="T4" fmla="*/ 9 w 51"/>
                <a:gd name="T5" fmla="*/ 3 h 24"/>
                <a:gd name="T6" fmla="*/ 12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9" name="Freeform 29"/>
            <p:cNvSpPr>
              <a:spLocks noChangeArrowheads="1"/>
            </p:cNvSpPr>
            <p:nvPr/>
          </p:nvSpPr>
          <p:spPr bwMode="auto">
            <a:xfrm>
              <a:off x="1302" y="0"/>
              <a:ext cx="801" cy="323"/>
            </a:xfrm>
            <a:custGeom>
              <a:avLst/>
              <a:gdLst>
                <a:gd name="T0" fmla="*/ 12 w 929"/>
                <a:gd name="T1" fmla="*/ 6 h 462"/>
                <a:gd name="T2" fmla="*/ 3 w 929"/>
                <a:gd name="T3" fmla="*/ 10 h 462"/>
                <a:gd name="T4" fmla="*/ 15 w 929"/>
                <a:gd name="T5" fmla="*/ 12 h 462"/>
                <a:gd name="T6" fmla="*/ 7 w 929"/>
                <a:gd name="T7" fmla="*/ 14 h 462"/>
                <a:gd name="T8" fmla="*/ 43 w 929"/>
                <a:gd name="T9" fmla="*/ 15 h 462"/>
                <a:gd name="T10" fmla="*/ 58 w 929"/>
                <a:gd name="T11" fmla="*/ 15 h 462"/>
                <a:gd name="T12" fmla="*/ 103 w 929"/>
                <a:gd name="T13" fmla="*/ 9 h 462"/>
                <a:gd name="T14" fmla="*/ 123 w 929"/>
                <a:gd name="T15" fmla="*/ 7 h 462"/>
                <a:gd name="T16" fmla="*/ 133 w 929"/>
                <a:gd name="T17" fmla="*/ 9 h 462"/>
                <a:gd name="T18" fmla="*/ 112 w 929"/>
                <a:gd name="T19" fmla="*/ 10 h 462"/>
                <a:gd name="T20" fmla="*/ 100 w 929"/>
                <a:gd name="T21" fmla="*/ 13 h 462"/>
                <a:gd name="T22" fmla="*/ 105 w 929"/>
                <a:gd name="T23" fmla="*/ 14 h 462"/>
                <a:gd name="T24" fmla="*/ 106 w 929"/>
                <a:gd name="T25" fmla="*/ 19 h 462"/>
                <a:gd name="T26" fmla="*/ 143 w 929"/>
                <a:gd name="T27" fmla="*/ 22 h 462"/>
                <a:gd name="T28" fmla="*/ 138 w 929"/>
                <a:gd name="T29" fmla="*/ 24 h 462"/>
                <a:gd name="T30" fmla="*/ 151 w 929"/>
                <a:gd name="T31" fmla="*/ 29 h 462"/>
                <a:gd name="T32" fmla="*/ 143 w 929"/>
                <a:gd name="T33" fmla="*/ 31 h 462"/>
                <a:gd name="T34" fmla="*/ 133 w 929"/>
                <a:gd name="T35" fmla="*/ 35 h 462"/>
                <a:gd name="T36" fmla="*/ 121 w 929"/>
                <a:gd name="T37" fmla="*/ 38 h 462"/>
                <a:gd name="T38" fmla="*/ 120 w 929"/>
                <a:gd name="T39" fmla="*/ 50 h 462"/>
                <a:gd name="T40" fmla="*/ 137 w 929"/>
                <a:gd name="T41" fmla="*/ 52 h 462"/>
                <a:gd name="T42" fmla="*/ 160 w 929"/>
                <a:gd name="T43" fmla="*/ 52 h 462"/>
                <a:gd name="T44" fmla="*/ 170 w 929"/>
                <a:gd name="T45" fmla="*/ 50 h 462"/>
                <a:gd name="T46" fmla="*/ 208 w 929"/>
                <a:gd name="T47" fmla="*/ 41 h 462"/>
                <a:gd name="T48" fmla="*/ 235 w 929"/>
                <a:gd name="T49" fmla="*/ 39 h 462"/>
                <a:gd name="T50" fmla="*/ 266 w 929"/>
                <a:gd name="T51" fmla="*/ 36 h 462"/>
                <a:gd name="T52" fmla="*/ 295 w 929"/>
                <a:gd name="T53" fmla="*/ 34 h 462"/>
                <a:gd name="T54" fmla="*/ 313 w 929"/>
                <a:gd name="T55" fmla="*/ 30 h 462"/>
                <a:gd name="T56" fmla="*/ 329 w 929"/>
                <a:gd name="T57" fmla="*/ 24 h 462"/>
                <a:gd name="T58" fmla="*/ 329 w 929"/>
                <a:gd name="T59" fmla="*/ 18 h 462"/>
                <a:gd name="T60" fmla="*/ 329 w 929"/>
                <a:gd name="T61" fmla="*/ 15 h 462"/>
                <a:gd name="T62" fmla="*/ 342 w 929"/>
                <a:gd name="T63" fmla="*/ 10 h 462"/>
                <a:gd name="T64" fmla="*/ 360 w 929"/>
                <a:gd name="T65" fmla="*/ 10 h 462"/>
                <a:gd name="T66" fmla="*/ 379 w 929"/>
                <a:gd name="T67" fmla="*/ 6 h 462"/>
                <a:gd name="T68" fmla="*/ 365 w 929"/>
                <a:gd name="T69" fmla="*/ 6 h 462"/>
                <a:gd name="T70" fmla="*/ 348 w 929"/>
                <a:gd name="T71" fmla="*/ 5 h 462"/>
                <a:gd name="T72" fmla="*/ 327 w 929"/>
                <a:gd name="T73" fmla="*/ 2 h 462"/>
                <a:gd name="T74" fmla="*/ 264 w 929"/>
                <a:gd name="T75" fmla="*/ 3 h 462"/>
                <a:gd name="T76" fmla="*/ 240 w 929"/>
                <a:gd name="T77" fmla="*/ 4 h 462"/>
                <a:gd name="T78" fmla="*/ 228 w 929"/>
                <a:gd name="T79" fmla="*/ 4 h 462"/>
                <a:gd name="T80" fmla="*/ 212 w 929"/>
                <a:gd name="T81" fmla="*/ 6 h 462"/>
                <a:gd name="T82" fmla="*/ 197 w 929"/>
                <a:gd name="T83" fmla="*/ 3 h 462"/>
                <a:gd name="T84" fmla="*/ 178 w 929"/>
                <a:gd name="T85" fmla="*/ 5 h 462"/>
                <a:gd name="T86" fmla="*/ 151 w 929"/>
                <a:gd name="T87" fmla="*/ 6 h 462"/>
                <a:gd name="T88" fmla="*/ 169 w 929"/>
                <a:gd name="T89" fmla="*/ 4 h 462"/>
                <a:gd name="T90" fmla="*/ 145 w 929"/>
                <a:gd name="T91" fmla="*/ 1 h 462"/>
                <a:gd name="T92" fmla="*/ 138 w 929"/>
                <a:gd name="T93" fmla="*/ 1 h 462"/>
                <a:gd name="T94" fmla="*/ 129 w 929"/>
                <a:gd name="T95" fmla="*/ 1 h 462"/>
                <a:gd name="T96" fmla="*/ 98 w 929"/>
                <a:gd name="T97" fmla="*/ 2 h 462"/>
                <a:gd name="T98" fmla="*/ 66 w 929"/>
                <a:gd name="T99" fmla="*/ 3 h 462"/>
                <a:gd name="T100" fmla="*/ 44 w 929"/>
                <a:gd name="T101" fmla="*/ 3 h 462"/>
                <a:gd name="T102" fmla="*/ 46 w 929"/>
                <a:gd name="T103" fmla="*/ 8 h 462"/>
                <a:gd name="T104" fmla="*/ 43 w 929"/>
                <a:gd name="T105" fmla="*/ 6 h 462"/>
                <a:gd name="T106" fmla="*/ 25 w 929"/>
                <a:gd name="T107" fmla="*/ 5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0" name="Freeform 30"/>
            <p:cNvSpPr>
              <a:spLocks noChangeArrowheads="1"/>
            </p:cNvSpPr>
            <p:nvPr/>
          </p:nvSpPr>
          <p:spPr bwMode="auto">
            <a:xfrm>
              <a:off x="1547" y="172"/>
              <a:ext cx="45" cy="22"/>
            </a:xfrm>
            <a:custGeom>
              <a:avLst/>
              <a:gdLst>
                <a:gd name="T0" fmla="*/ 14 w 52"/>
                <a:gd name="T1" fmla="*/ 0 h 32"/>
                <a:gd name="T2" fmla="*/ 3 w 52"/>
                <a:gd name="T3" fmla="*/ 2 h 32"/>
                <a:gd name="T4" fmla="*/ 10 w 52"/>
                <a:gd name="T5" fmla="*/ 3 h 32"/>
                <a:gd name="T6" fmla="*/ 17 w 52"/>
                <a:gd name="T7" fmla="*/ 3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1" name="Freeform 31"/>
            <p:cNvSpPr>
              <a:spLocks noChangeArrowheads="1"/>
            </p:cNvSpPr>
            <p:nvPr/>
          </p:nvSpPr>
          <p:spPr bwMode="auto">
            <a:xfrm>
              <a:off x="1873" y="234"/>
              <a:ext cx="147" cy="50"/>
            </a:xfrm>
            <a:custGeom>
              <a:avLst/>
              <a:gdLst>
                <a:gd name="T0" fmla="*/ 39 w 172"/>
                <a:gd name="T1" fmla="*/ 1 h 72"/>
                <a:gd name="T2" fmla="*/ 26 w 172"/>
                <a:gd name="T3" fmla="*/ 1 h 72"/>
                <a:gd name="T4" fmla="*/ 21 w 172"/>
                <a:gd name="T5" fmla="*/ 0 h 72"/>
                <a:gd name="T6" fmla="*/ 0 w 172"/>
                <a:gd name="T7" fmla="*/ 3 h 72"/>
                <a:gd name="T8" fmla="*/ 11 w 172"/>
                <a:gd name="T9" fmla="*/ 4 h 72"/>
                <a:gd name="T10" fmla="*/ 16 w 172"/>
                <a:gd name="T11" fmla="*/ 7 h 72"/>
                <a:gd name="T12" fmla="*/ 26 w 172"/>
                <a:gd name="T13" fmla="*/ 8 h 72"/>
                <a:gd name="T14" fmla="*/ 31 w 172"/>
                <a:gd name="T15" fmla="*/ 8 h 72"/>
                <a:gd name="T16" fmla="*/ 50 w 172"/>
                <a:gd name="T17" fmla="*/ 7 h 72"/>
                <a:gd name="T18" fmla="*/ 68 w 172"/>
                <a:gd name="T19" fmla="*/ 5 h 72"/>
                <a:gd name="T20" fmla="*/ 58 w 172"/>
                <a:gd name="T21" fmla="*/ 2 h 72"/>
                <a:gd name="T22" fmla="*/ 53 w 172"/>
                <a:gd name="T23" fmla="*/ 1 h 72"/>
                <a:gd name="T24" fmla="*/ 39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2" name="Freeform 32"/>
            <p:cNvSpPr>
              <a:spLocks noChangeArrowheads="1"/>
            </p:cNvSpPr>
            <p:nvPr/>
          </p:nvSpPr>
          <p:spPr bwMode="auto">
            <a:xfrm>
              <a:off x="1989" y="81"/>
              <a:ext cx="45" cy="23"/>
            </a:xfrm>
            <a:custGeom>
              <a:avLst/>
              <a:gdLst>
                <a:gd name="T0" fmla="*/ 14 w 52"/>
                <a:gd name="T1" fmla="*/ 0 h 32"/>
                <a:gd name="T2" fmla="*/ 3 w 52"/>
                <a:gd name="T3" fmla="*/ 3 h 32"/>
                <a:gd name="T4" fmla="*/ 10 w 52"/>
                <a:gd name="T5" fmla="*/ 4 h 32"/>
                <a:gd name="T6" fmla="*/ 17 w 52"/>
                <a:gd name="T7" fmla="*/ 4 h 32"/>
                <a:gd name="T8" fmla="*/ 1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3" name="Freeform 33"/>
            <p:cNvSpPr>
              <a:spLocks noChangeArrowheads="1"/>
            </p:cNvSpPr>
            <p:nvPr/>
          </p:nvSpPr>
          <p:spPr bwMode="auto">
            <a:xfrm>
              <a:off x="2298" y="51"/>
              <a:ext cx="178" cy="59"/>
            </a:xfrm>
            <a:custGeom>
              <a:avLst/>
              <a:gdLst>
                <a:gd name="T0" fmla="*/ 79 w 206"/>
                <a:gd name="T1" fmla="*/ 1 h 85"/>
                <a:gd name="T2" fmla="*/ 43 w 206"/>
                <a:gd name="T3" fmla="*/ 1 h 85"/>
                <a:gd name="T4" fmla="*/ 45 w 206"/>
                <a:gd name="T5" fmla="*/ 3 h 85"/>
                <a:gd name="T6" fmla="*/ 44 w 206"/>
                <a:gd name="T7" fmla="*/ 4 h 85"/>
                <a:gd name="T8" fmla="*/ 37 w 206"/>
                <a:gd name="T9" fmla="*/ 3 h 85"/>
                <a:gd name="T10" fmla="*/ 32 w 206"/>
                <a:gd name="T11" fmla="*/ 2 h 85"/>
                <a:gd name="T12" fmla="*/ 10 w 206"/>
                <a:gd name="T13" fmla="*/ 3 h 85"/>
                <a:gd name="T14" fmla="*/ 13 w 206"/>
                <a:gd name="T15" fmla="*/ 6 h 85"/>
                <a:gd name="T16" fmla="*/ 22 w 206"/>
                <a:gd name="T17" fmla="*/ 6 h 85"/>
                <a:gd name="T18" fmla="*/ 30 w 206"/>
                <a:gd name="T19" fmla="*/ 8 h 85"/>
                <a:gd name="T20" fmla="*/ 37 w 206"/>
                <a:gd name="T21" fmla="*/ 9 h 85"/>
                <a:gd name="T22" fmla="*/ 45 w 206"/>
                <a:gd name="T23" fmla="*/ 8 h 85"/>
                <a:gd name="T24" fmla="*/ 51 w 206"/>
                <a:gd name="T25" fmla="*/ 6 h 85"/>
                <a:gd name="T26" fmla="*/ 53 w 206"/>
                <a:gd name="T27" fmla="*/ 6 h 85"/>
                <a:gd name="T28" fmla="*/ 68 w 206"/>
                <a:gd name="T29" fmla="*/ 4 h 85"/>
                <a:gd name="T30" fmla="*/ 79 w 206"/>
                <a:gd name="T31" fmla="*/ 3 h 85"/>
                <a:gd name="T32" fmla="*/ 83 w 206"/>
                <a:gd name="T33" fmla="*/ 3 h 85"/>
                <a:gd name="T34" fmla="*/ 79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4" name="Freeform 34"/>
            <p:cNvSpPr>
              <a:spLocks noChangeArrowheads="1"/>
            </p:cNvSpPr>
            <p:nvPr/>
          </p:nvSpPr>
          <p:spPr bwMode="auto">
            <a:xfrm>
              <a:off x="2410" y="82"/>
              <a:ext cx="55" cy="20"/>
            </a:xfrm>
            <a:custGeom>
              <a:avLst/>
              <a:gdLst>
                <a:gd name="T0" fmla="*/ 15 w 64"/>
                <a:gd name="T1" fmla="*/ 1 h 28"/>
                <a:gd name="T2" fmla="*/ 3 w 64"/>
                <a:gd name="T3" fmla="*/ 1 h 28"/>
                <a:gd name="T4" fmla="*/ 9 w 64"/>
                <a:gd name="T5" fmla="*/ 4 h 28"/>
                <a:gd name="T6" fmla="*/ 21 w 64"/>
                <a:gd name="T7" fmla="*/ 2 h 28"/>
                <a:gd name="T8" fmla="*/ 15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5" name="Freeform 35"/>
            <p:cNvSpPr>
              <a:spLocks noChangeArrowheads="1"/>
            </p:cNvSpPr>
            <p:nvPr/>
          </p:nvSpPr>
          <p:spPr bwMode="auto">
            <a:xfrm>
              <a:off x="2074" y="337"/>
              <a:ext cx="125" cy="123"/>
            </a:xfrm>
            <a:custGeom>
              <a:avLst/>
              <a:gdLst>
                <a:gd name="T0" fmla="*/ 9 w 146"/>
                <a:gd name="T1" fmla="*/ 2 h 176"/>
                <a:gd name="T2" fmla="*/ 0 w 146"/>
                <a:gd name="T3" fmla="*/ 3 h 176"/>
                <a:gd name="T4" fmla="*/ 6 w 146"/>
                <a:gd name="T5" fmla="*/ 5 h 176"/>
                <a:gd name="T6" fmla="*/ 13 w 146"/>
                <a:gd name="T7" fmla="*/ 10 h 176"/>
                <a:gd name="T8" fmla="*/ 21 w 146"/>
                <a:gd name="T9" fmla="*/ 10 h 176"/>
                <a:gd name="T10" fmla="*/ 20 w 146"/>
                <a:gd name="T11" fmla="*/ 12 h 176"/>
                <a:gd name="T12" fmla="*/ 11 w 146"/>
                <a:gd name="T13" fmla="*/ 13 h 176"/>
                <a:gd name="T14" fmla="*/ 7 w 146"/>
                <a:gd name="T15" fmla="*/ 15 h 176"/>
                <a:gd name="T16" fmla="*/ 7 w 146"/>
                <a:gd name="T17" fmla="*/ 16 h 176"/>
                <a:gd name="T18" fmla="*/ 12 w 146"/>
                <a:gd name="T19" fmla="*/ 17 h 176"/>
                <a:gd name="T20" fmla="*/ 7 w 146"/>
                <a:gd name="T21" fmla="*/ 20 h 176"/>
                <a:gd name="T22" fmla="*/ 8 w 146"/>
                <a:gd name="T23" fmla="*/ 20 h 176"/>
                <a:gd name="T24" fmla="*/ 13 w 146"/>
                <a:gd name="T25" fmla="*/ 20 h 176"/>
                <a:gd name="T26" fmla="*/ 23 w 146"/>
                <a:gd name="T27" fmla="*/ 20 h 176"/>
                <a:gd name="T28" fmla="*/ 37 w 146"/>
                <a:gd name="T29" fmla="*/ 20 h 176"/>
                <a:gd name="T30" fmla="*/ 43 w 146"/>
                <a:gd name="T31" fmla="*/ 20 h 176"/>
                <a:gd name="T32" fmla="*/ 48 w 146"/>
                <a:gd name="T33" fmla="*/ 19 h 176"/>
                <a:gd name="T34" fmla="*/ 50 w 146"/>
                <a:gd name="T35" fmla="*/ 17 h 176"/>
                <a:gd name="T36" fmla="*/ 58 w 146"/>
                <a:gd name="T37" fmla="*/ 15 h 176"/>
                <a:gd name="T38" fmla="*/ 43 w 146"/>
                <a:gd name="T39" fmla="*/ 13 h 176"/>
                <a:gd name="T40" fmla="*/ 34 w 146"/>
                <a:gd name="T41" fmla="*/ 10 h 176"/>
                <a:gd name="T42" fmla="*/ 33 w 146"/>
                <a:gd name="T43" fmla="*/ 8 h 176"/>
                <a:gd name="T44" fmla="*/ 25 w 146"/>
                <a:gd name="T45" fmla="*/ 7 h 176"/>
                <a:gd name="T46" fmla="*/ 33 w 146"/>
                <a:gd name="T47" fmla="*/ 5 h 176"/>
                <a:gd name="T48" fmla="*/ 25 w 146"/>
                <a:gd name="T49" fmla="*/ 3 h 176"/>
                <a:gd name="T50" fmla="*/ 28 w 146"/>
                <a:gd name="T51" fmla="*/ 1 h 176"/>
                <a:gd name="T52" fmla="*/ 18 w 146"/>
                <a:gd name="T53" fmla="*/ 1 h 176"/>
                <a:gd name="T54" fmla="*/ 12 w 146"/>
                <a:gd name="T55" fmla="*/ 1 h 176"/>
                <a:gd name="T56" fmla="*/ 9 w 146"/>
                <a:gd name="T57" fmla="*/ 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6" name="Freeform 36"/>
            <p:cNvSpPr>
              <a:spLocks noChangeArrowheads="1"/>
            </p:cNvSpPr>
            <p:nvPr/>
          </p:nvSpPr>
          <p:spPr bwMode="auto">
            <a:xfrm>
              <a:off x="2012" y="381"/>
              <a:ext cx="79" cy="64"/>
            </a:xfrm>
            <a:custGeom>
              <a:avLst/>
              <a:gdLst>
                <a:gd name="T0" fmla="*/ 23 w 92"/>
                <a:gd name="T1" fmla="*/ 1 h 92"/>
                <a:gd name="T2" fmla="*/ 33 w 92"/>
                <a:gd name="T3" fmla="*/ 1 h 92"/>
                <a:gd name="T4" fmla="*/ 37 w 92"/>
                <a:gd name="T5" fmla="*/ 3 h 92"/>
                <a:gd name="T6" fmla="*/ 32 w 92"/>
                <a:gd name="T7" fmla="*/ 6 h 92"/>
                <a:gd name="T8" fmla="*/ 18 w 92"/>
                <a:gd name="T9" fmla="*/ 9 h 92"/>
                <a:gd name="T10" fmla="*/ 7 w 92"/>
                <a:gd name="T11" fmla="*/ 10 h 92"/>
                <a:gd name="T12" fmla="*/ 3 w 92"/>
                <a:gd name="T13" fmla="*/ 8 h 92"/>
                <a:gd name="T14" fmla="*/ 8 w 92"/>
                <a:gd name="T15" fmla="*/ 7 h 92"/>
                <a:gd name="T16" fmla="*/ 6 w 92"/>
                <a:gd name="T17" fmla="*/ 5 h 92"/>
                <a:gd name="T18" fmla="*/ 15 w 92"/>
                <a:gd name="T19" fmla="*/ 3 h 92"/>
                <a:gd name="T20" fmla="*/ 2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7" name="Freeform 37"/>
            <p:cNvSpPr>
              <a:spLocks noChangeArrowheads="1"/>
            </p:cNvSpPr>
            <p:nvPr/>
          </p:nvSpPr>
          <p:spPr bwMode="auto">
            <a:xfrm>
              <a:off x="3951" y="1450"/>
              <a:ext cx="545" cy="463"/>
            </a:xfrm>
            <a:custGeom>
              <a:avLst/>
              <a:gdLst>
                <a:gd name="T0" fmla="*/ 87 w 633"/>
                <a:gd name="T1" fmla="*/ 1 h 660"/>
                <a:gd name="T2" fmla="*/ 72 w 633"/>
                <a:gd name="T3" fmla="*/ 2 h 660"/>
                <a:gd name="T4" fmla="*/ 59 w 633"/>
                <a:gd name="T5" fmla="*/ 6 h 660"/>
                <a:gd name="T6" fmla="*/ 42 w 633"/>
                <a:gd name="T7" fmla="*/ 7 h 660"/>
                <a:gd name="T8" fmla="*/ 34 w 633"/>
                <a:gd name="T9" fmla="*/ 9 h 660"/>
                <a:gd name="T10" fmla="*/ 28 w 633"/>
                <a:gd name="T11" fmla="*/ 14 h 660"/>
                <a:gd name="T12" fmla="*/ 15 w 633"/>
                <a:gd name="T13" fmla="*/ 20 h 660"/>
                <a:gd name="T14" fmla="*/ 0 w 633"/>
                <a:gd name="T15" fmla="*/ 21 h 660"/>
                <a:gd name="T16" fmla="*/ 29 w 633"/>
                <a:gd name="T17" fmla="*/ 39 h 660"/>
                <a:gd name="T18" fmla="*/ 49 w 633"/>
                <a:gd name="T19" fmla="*/ 51 h 660"/>
                <a:gd name="T20" fmla="*/ 59 w 633"/>
                <a:gd name="T21" fmla="*/ 53 h 660"/>
                <a:gd name="T22" fmla="*/ 69 w 633"/>
                <a:gd name="T23" fmla="*/ 53 h 660"/>
                <a:gd name="T24" fmla="*/ 93 w 633"/>
                <a:gd name="T25" fmla="*/ 52 h 660"/>
                <a:gd name="T26" fmla="*/ 103 w 633"/>
                <a:gd name="T27" fmla="*/ 51 h 660"/>
                <a:gd name="T28" fmla="*/ 121 w 633"/>
                <a:gd name="T29" fmla="*/ 53 h 660"/>
                <a:gd name="T30" fmla="*/ 132 w 633"/>
                <a:gd name="T31" fmla="*/ 63 h 660"/>
                <a:gd name="T32" fmla="*/ 136 w 633"/>
                <a:gd name="T33" fmla="*/ 62 h 660"/>
                <a:gd name="T34" fmla="*/ 140 w 633"/>
                <a:gd name="T35" fmla="*/ 60 h 660"/>
                <a:gd name="T36" fmla="*/ 150 w 633"/>
                <a:gd name="T37" fmla="*/ 65 h 660"/>
                <a:gd name="T38" fmla="*/ 164 w 633"/>
                <a:gd name="T39" fmla="*/ 68 h 660"/>
                <a:gd name="T40" fmla="*/ 177 w 633"/>
                <a:gd name="T41" fmla="*/ 72 h 660"/>
                <a:gd name="T42" fmla="*/ 181 w 633"/>
                <a:gd name="T43" fmla="*/ 74 h 660"/>
                <a:gd name="T44" fmla="*/ 186 w 633"/>
                <a:gd name="T45" fmla="*/ 74 h 660"/>
                <a:gd name="T46" fmla="*/ 197 w 633"/>
                <a:gd name="T47" fmla="*/ 79 h 660"/>
                <a:gd name="T48" fmla="*/ 200 w 633"/>
                <a:gd name="T49" fmla="*/ 75 h 660"/>
                <a:gd name="T50" fmla="*/ 220 w 633"/>
                <a:gd name="T51" fmla="*/ 79 h 660"/>
                <a:gd name="T52" fmla="*/ 239 w 633"/>
                <a:gd name="T53" fmla="*/ 79 h 660"/>
                <a:gd name="T54" fmla="*/ 251 w 633"/>
                <a:gd name="T55" fmla="*/ 63 h 660"/>
                <a:gd name="T56" fmla="*/ 257 w 633"/>
                <a:gd name="T57" fmla="*/ 55 h 660"/>
                <a:gd name="T58" fmla="*/ 253 w 633"/>
                <a:gd name="T59" fmla="*/ 43 h 660"/>
                <a:gd name="T60" fmla="*/ 218 w 633"/>
                <a:gd name="T61" fmla="*/ 32 h 660"/>
                <a:gd name="T62" fmla="*/ 216 w 633"/>
                <a:gd name="T63" fmla="*/ 28 h 660"/>
                <a:gd name="T64" fmla="*/ 188 w 633"/>
                <a:gd name="T65" fmla="*/ 21 h 660"/>
                <a:gd name="T66" fmla="*/ 192 w 633"/>
                <a:gd name="T67" fmla="*/ 18 h 660"/>
                <a:gd name="T68" fmla="*/ 186 w 633"/>
                <a:gd name="T69" fmla="*/ 15 h 660"/>
                <a:gd name="T70" fmla="*/ 169 w 633"/>
                <a:gd name="T71" fmla="*/ 9 h 660"/>
                <a:gd name="T72" fmla="*/ 160 w 633"/>
                <a:gd name="T73" fmla="*/ 4 h 660"/>
                <a:gd name="T74" fmla="*/ 158 w 633"/>
                <a:gd name="T75" fmla="*/ 2 h 660"/>
                <a:gd name="T76" fmla="*/ 148 w 633"/>
                <a:gd name="T77" fmla="*/ 18 h 660"/>
                <a:gd name="T78" fmla="*/ 132 w 633"/>
                <a:gd name="T79" fmla="*/ 14 h 660"/>
                <a:gd name="T80" fmla="*/ 119 w 633"/>
                <a:gd name="T81" fmla="*/ 13 h 660"/>
                <a:gd name="T82" fmla="*/ 110 w 633"/>
                <a:gd name="T83" fmla="*/ 11 h 660"/>
                <a:gd name="T84" fmla="*/ 108 w 633"/>
                <a:gd name="T85" fmla="*/ 8 h 660"/>
                <a:gd name="T86" fmla="*/ 113 w 633"/>
                <a:gd name="T87" fmla="*/ 6 h 660"/>
                <a:gd name="T88" fmla="*/ 98 w 633"/>
                <a:gd name="T89" fmla="*/ 2 h 660"/>
                <a:gd name="T90" fmla="*/ 88 w 633"/>
                <a:gd name="T91" fmla="*/ 1 h 660"/>
                <a:gd name="T92" fmla="*/ 84 w 633"/>
                <a:gd name="T93" fmla="*/ 1 h 660"/>
                <a:gd name="T94" fmla="*/ 87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8" name="Freeform 38"/>
            <p:cNvSpPr>
              <a:spLocks noChangeArrowheads="1"/>
            </p:cNvSpPr>
            <p:nvPr/>
          </p:nvSpPr>
          <p:spPr bwMode="auto">
            <a:xfrm>
              <a:off x="4120" y="1206"/>
              <a:ext cx="367" cy="196"/>
            </a:xfrm>
            <a:custGeom>
              <a:avLst/>
              <a:gdLst>
                <a:gd name="T0" fmla="*/ 34 w 426"/>
                <a:gd name="T1" fmla="*/ 7 h 280"/>
                <a:gd name="T2" fmla="*/ 28 w 426"/>
                <a:gd name="T3" fmla="*/ 4 h 280"/>
                <a:gd name="T4" fmla="*/ 25 w 426"/>
                <a:gd name="T5" fmla="*/ 2 h 280"/>
                <a:gd name="T6" fmla="*/ 22 w 426"/>
                <a:gd name="T7" fmla="*/ 1 h 280"/>
                <a:gd name="T8" fmla="*/ 7 w 426"/>
                <a:gd name="T9" fmla="*/ 2 h 280"/>
                <a:gd name="T10" fmla="*/ 18 w 426"/>
                <a:gd name="T11" fmla="*/ 5 h 280"/>
                <a:gd name="T12" fmla="*/ 19 w 426"/>
                <a:gd name="T13" fmla="*/ 6 h 280"/>
                <a:gd name="T14" fmla="*/ 10 w 426"/>
                <a:gd name="T15" fmla="*/ 8 h 280"/>
                <a:gd name="T16" fmla="*/ 35 w 426"/>
                <a:gd name="T17" fmla="*/ 11 h 280"/>
                <a:gd name="T18" fmla="*/ 51 w 426"/>
                <a:gd name="T19" fmla="*/ 13 h 280"/>
                <a:gd name="T20" fmla="*/ 53 w 426"/>
                <a:gd name="T21" fmla="*/ 15 h 280"/>
                <a:gd name="T22" fmla="*/ 58 w 426"/>
                <a:gd name="T23" fmla="*/ 15 h 280"/>
                <a:gd name="T24" fmla="*/ 61 w 426"/>
                <a:gd name="T25" fmla="*/ 18 h 280"/>
                <a:gd name="T26" fmla="*/ 53 w 426"/>
                <a:gd name="T27" fmla="*/ 23 h 280"/>
                <a:gd name="T28" fmla="*/ 73 w 426"/>
                <a:gd name="T29" fmla="*/ 22 h 280"/>
                <a:gd name="T30" fmla="*/ 78 w 426"/>
                <a:gd name="T31" fmla="*/ 25 h 280"/>
                <a:gd name="T32" fmla="*/ 89 w 426"/>
                <a:gd name="T33" fmla="*/ 27 h 280"/>
                <a:gd name="T34" fmla="*/ 94 w 426"/>
                <a:gd name="T35" fmla="*/ 27 h 280"/>
                <a:gd name="T36" fmla="*/ 103 w 426"/>
                <a:gd name="T37" fmla="*/ 27 h 280"/>
                <a:gd name="T38" fmla="*/ 113 w 426"/>
                <a:gd name="T39" fmla="*/ 23 h 280"/>
                <a:gd name="T40" fmla="*/ 137 w 426"/>
                <a:gd name="T41" fmla="*/ 29 h 280"/>
                <a:gd name="T42" fmla="*/ 149 w 426"/>
                <a:gd name="T43" fmla="*/ 33 h 280"/>
                <a:gd name="T44" fmla="*/ 147 w 426"/>
                <a:gd name="T45" fmla="*/ 27 h 280"/>
                <a:gd name="T46" fmla="*/ 137 w 426"/>
                <a:gd name="T47" fmla="*/ 24 h 280"/>
                <a:gd name="T48" fmla="*/ 152 w 426"/>
                <a:gd name="T49" fmla="*/ 20 h 280"/>
                <a:gd name="T50" fmla="*/ 166 w 426"/>
                <a:gd name="T51" fmla="*/ 18 h 280"/>
                <a:gd name="T52" fmla="*/ 172 w 426"/>
                <a:gd name="T53" fmla="*/ 18 h 280"/>
                <a:gd name="T54" fmla="*/ 173 w 426"/>
                <a:gd name="T55" fmla="*/ 17 h 280"/>
                <a:gd name="T56" fmla="*/ 146 w 426"/>
                <a:gd name="T57" fmla="*/ 18 h 280"/>
                <a:gd name="T58" fmla="*/ 125 w 426"/>
                <a:gd name="T59" fmla="*/ 17 h 280"/>
                <a:gd name="T60" fmla="*/ 122 w 426"/>
                <a:gd name="T61" fmla="*/ 15 h 280"/>
                <a:gd name="T62" fmla="*/ 120 w 426"/>
                <a:gd name="T63" fmla="*/ 14 h 280"/>
                <a:gd name="T64" fmla="*/ 90 w 426"/>
                <a:gd name="T65" fmla="*/ 9 h 280"/>
                <a:gd name="T66" fmla="*/ 66 w 426"/>
                <a:gd name="T67" fmla="*/ 7 h 280"/>
                <a:gd name="T68" fmla="*/ 56 w 426"/>
                <a:gd name="T69" fmla="*/ 6 h 280"/>
                <a:gd name="T70" fmla="*/ 33 w 426"/>
                <a:gd name="T71" fmla="*/ 6 h 280"/>
                <a:gd name="T72" fmla="*/ 28 w 426"/>
                <a:gd name="T73" fmla="*/ 4 h 280"/>
                <a:gd name="T74" fmla="*/ 2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69" name="Freeform 39"/>
            <p:cNvSpPr>
              <a:spLocks noChangeArrowheads="1"/>
            </p:cNvSpPr>
            <p:nvPr/>
          </p:nvSpPr>
          <p:spPr bwMode="auto">
            <a:xfrm>
              <a:off x="4395" y="1928"/>
              <a:ext cx="52" cy="54"/>
            </a:xfrm>
            <a:custGeom>
              <a:avLst/>
              <a:gdLst>
                <a:gd name="T0" fmla="*/ 14 w 60"/>
                <a:gd name="T1" fmla="*/ 2 h 78"/>
                <a:gd name="T2" fmla="*/ 0 w 60"/>
                <a:gd name="T3" fmla="*/ 2 h 78"/>
                <a:gd name="T4" fmla="*/ 9 w 60"/>
                <a:gd name="T5" fmla="*/ 5 h 78"/>
                <a:gd name="T6" fmla="*/ 12 w 60"/>
                <a:gd name="T7" fmla="*/ 7 h 78"/>
                <a:gd name="T8" fmla="*/ 14 w 60"/>
                <a:gd name="T9" fmla="*/ 8 h 78"/>
                <a:gd name="T10" fmla="*/ 25 w 60"/>
                <a:gd name="T11" fmla="*/ 6 h 78"/>
                <a:gd name="T12" fmla="*/ 14 w 60"/>
                <a:gd name="T13" fmla="*/ 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0" name="Freeform 40"/>
            <p:cNvSpPr>
              <a:spLocks noChangeArrowheads="1"/>
            </p:cNvSpPr>
            <p:nvPr/>
          </p:nvSpPr>
          <p:spPr bwMode="auto">
            <a:xfrm>
              <a:off x="4551" y="1844"/>
              <a:ext cx="189" cy="79"/>
            </a:xfrm>
            <a:custGeom>
              <a:avLst/>
              <a:gdLst>
                <a:gd name="T0" fmla="*/ 19 w 219"/>
                <a:gd name="T1" fmla="*/ 8 h 113"/>
                <a:gd name="T2" fmla="*/ 16 w 219"/>
                <a:gd name="T3" fmla="*/ 7 h 113"/>
                <a:gd name="T4" fmla="*/ 6 w 219"/>
                <a:gd name="T5" fmla="*/ 8 h 113"/>
                <a:gd name="T6" fmla="*/ 16 w 219"/>
                <a:gd name="T7" fmla="*/ 13 h 113"/>
                <a:gd name="T8" fmla="*/ 51 w 219"/>
                <a:gd name="T9" fmla="*/ 10 h 113"/>
                <a:gd name="T10" fmla="*/ 61 w 219"/>
                <a:gd name="T11" fmla="*/ 8 h 113"/>
                <a:gd name="T12" fmla="*/ 71 w 219"/>
                <a:gd name="T13" fmla="*/ 7 h 113"/>
                <a:gd name="T14" fmla="*/ 91 w 219"/>
                <a:gd name="T15" fmla="*/ 2 h 113"/>
                <a:gd name="T16" fmla="*/ 87 w 219"/>
                <a:gd name="T17" fmla="*/ 0 h 113"/>
                <a:gd name="T18" fmla="*/ 73 w 219"/>
                <a:gd name="T19" fmla="*/ 2 h 113"/>
                <a:gd name="T20" fmla="*/ 44 w 219"/>
                <a:gd name="T21" fmla="*/ 5 h 113"/>
                <a:gd name="T22" fmla="*/ 35 w 219"/>
                <a:gd name="T23" fmla="*/ 5 h 113"/>
                <a:gd name="T24" fmla="*/ 24 w 219"/>
                <a:gd name="T25" fmla="*/ 6 h 113"/>
                <a:gd name="T26" fmla="*/ 19 w 219"/>
                <a:gd name="T27" fmla="*/ 8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1" name="Freeform 41"/>
            <p:cNvSpPr>
              <a:spLocks noChangeArrowheads="1"/>
            </p:cNvSpPr>
            <p:nvPr/>
          </p:nvSpPr>
          <p:spPr bwMode="auto">
            <a:xfrm>
              <a:off x="4747" y="1797"/>
              <a:ext cx="119" cy="86"/>
            </a:xfrm>
            <a:custGeom>
              <a:avLst/>
              <a:gdLst>
                <a:gd name="T0" fmla="*/ 5 w 139"/>
                <a:gd name="T1" fmla="*/ 8 h 122"/>
                <a:gd name="T2" fmla="*/ 3 w 139"/>
                <a:gd name="T3" fmla="*/ 11 h 122"/>
                <a:gd name="T4" fmla="*/ 0 w 139"/>
                <a:gd name="T5" fmla="*/ 13 h 122"/>
                <a:gd name="T6" fmla="*/ 15 w 139"/>
                <a:gd name="T7" fmla="*/ 14 h 122"/>
                <a:gd name="T8" fmla="*/ 21 w 139"/>
                <a:gd name="T9" fmla="*/ 12 h 122"/>
                <a:gd name="T10" fmla="*/ 49 w 139"/>
                <a:gd name="T11" fmla="*/ 8 h 122"/>
                <a:gd name="T12" fmla="*/ 53 w 139"/>
                <a:gd name="T13" fmla="*/ 6 h 122"/>
                <a:gd name="T14" fmla="*/ 44 w 139"/>
                <a:gd name="T15" fmla="*/ 4 h 122"/>
                <a:gd name="T16" fmla="*/ 39 w 139"/>
                <a:gd name="T17" fmla="*/ 3 h 122"/>
                <a:gd name="T18" fmla="*/ 25 w 139"/>
                <a:gd name="T19" fmla="*/ 1 h 122"/>
                <a:gd name="T20" fmla="*/ 21 w 139"/>
                <a:gd name="T21" fmla="*/ 4 h 122"/>
                <a:gd name="T22" fmla="*/ 5 w 139"/>
                <a:gd name="T23" fmla="*/ 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2" name="Freeform 42"/>
            <p:cNvSpPr>
              <a:spLocks noChangeArrowheads="1"/>
            </p:cNvSpPr>
            <p:nvPr/>
          </p:nvSpPr>
          <p:spPr bwMode="auto">
            <a:xfrm>
              <a:off x="4810" y="1759"/>
              <a:ext cx="43" cy="24"/>
            </a:xfrm>
            <a:custGeom>
              <a:avLst/>
              <a:gdLst>
                <a:gd name="T0" fmla="*/ 13 w 49"/>
                <a:gd name="T1" fmla="*/ 0 h 35"/>
                <a:gd name="T2" fmla="*/ 4 w 49"/>
                <a:gd name="T3" fmla="*/ 1 h 35"/>
                <a:gd name="T4" fmla="*/ 11 w 49"/>
                <a:gd name="T5" fmla="*/ 3 h 35"/>
                <a:gd name="T6" fmla="*/ 18 w 49"/>
                <a:gd name="T7" fmla="*/ 2 h 35"/>
                <a:gd name="T8" fmla="*/ 13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3" name="Freeform 43"/>
            <p:cNvSpPr>
              <a:spLocks noChangeArrowheads="1"/>
            </p:cNvSpPr>
            <p:nvPr/>
          </p:nvSpPr>
          <p:spPr bwMode="auto">
            <a:xfrm>
              <a:off x="2828" y="1304"/>
              <a:ext cx="142" cy="188"/>
            </a:xfrm>
            <a:custGeom>
              <a:avLst/>
              <a:gdLst>
                <a:gd name="T0" fmla="*/ 54 w 164"/>
                <a:gd name="T1" fmla="*/ 0 h 268"/>
                <a:gd name="T2" fmla="*/ 44 w 164"/>
                <a:gd name="T3" fmla="*/ 4 h 268"/>
                <a:gd name="T4" fmla="*/ 36 w 164"/>
                <a:gd name="T5" fmla="*/ 8 h 268"/>
                <a:gd name="T6" fmla="*/ 15 w 164"/>
                <a:gd name="T7" fmla="*/ 10 h 268"/>
                <a:gd name="T8" fmla="*/ 12 w 164"/>
                <a:gd name="T9" fmla="*/ 11 h 268"/>
                <a:gd name="T10" fmla="*/ 7 w 164"/>
                <a:gd name="T11" fmla="*/ 12 h 268"/>
                <a:gd name="T12" fmla="*/ 9 w 164"/>
                <a:gd name="T13" fmla="*/ 15 h 268"/>
                <a:gd name="T14" fmla="*/ 12 w 164"/>
                <a:gd name="T15" fmla="*/ 18 h 268"/>
                <a:gd name="T16" fmla="*/ 0 w 164"/>
                <a:gd name="T17" fmla="*/ 24 h 268"/>
                <a:gd name="T18" fmla="*/ 12 w 164"/>
                <a:gd name="T19" fmla="*/ 31 h 268"/>
                <a:gd name="T20" fmla="*/ 22 w 164"/>
                <a:gd name="T21" fmla="*/ 32 h 268"/>
                <a:gd name="T22" fmla="*/ 36 w 164"/>
                <a:gd name="T23" fmla="*/ 26 h 268"/>
                <a:gd name="T24" fmla="*/ 44 w 164"/>
                <a:gd name="T25" fmla="*/ 23 h 268"/>
                <a:gd name="T26" fmla="*/ 54 w 164"/>
                <a:gd name="T27" fmla="*/ 14 h 268"/>
                <a:gd name="T28" fmla="*/ 59 w 164"/>
                <a:gd name="T29" fmla="*/ 9 h 268"/>
                <a:gd name="T30" fmla="*/ 70 w 164"/>
                <a:gd name="T31" fmla="*/ 9 h 268"/>
                <a:gd name="T32" fmla="*/ 54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4" name="Freeform 44"/>
            <p:cNvSpPr>
              <a:spLocks noChangeArrowheads="1"/>
            </p:cNvSpPr>
            <p:nvPr/>
          </p:nvSpPr>
          <p:spPr bwMode="auto">
            <a:xfrm>
              <a:off x="3440" y="1013"/>
              <a:ext cx="57" cy="57"/>
            </a:xfrm>
            <a:custGeom>
              <a:avLst/>
              <a:gdLst>
                <a:gd name="T0" fmla="*/ 12 w 66"/>
                <a:gd name="T1" fmla="*/ 0 h 81"/>
                <a:gd name="T2" fmla="*/ 10 w 66"/>
                <a:gd name="T3" fmla="*/ 8 h 81"/>
                <a:gd name="T4" fmla="*/ 12 w 66"/>
                <a:gd name="T5" fmla="*/ 9 h 81"/>
                <a:gd name="T6" fmla="*/ 16 w 66"/>
                <a:gd name="T7" fmla="*/ 9 h 81"/>
                <a:gd name="T8" fmla="*/ 23 w 66"/>
                <a:gd name="T9" fmla="*/ 9 h 81"/>
                <a:gd name="T10" fmla="*/ 1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5" name="Freeform 45"/>
            <p:cNvSpPr>
              <a:spLocks noChangeArrowheads="1"/>
            </p:cNvSpPr>
            <p:nvPr/>
          </p:nvSpPr>
          <p:spPr bwMode="auto">
            <a:xfrm>
              <a:off x="3823" y="1074"/>
              <a:ext cx="128" cy="171"/>
            </a:xfrm>
            <a:custGeom>
              <a:avLst/>
              <a:gdLst>
                <a:gd name="T0" fmla="*/ 41 w 148"/>
                <a:gd name="T1" fmla="*/ 0 h 244"/>
                <a:gd name="T2" fmla="*/ 25 w 148"/>
                <a:gd name="T3" fmla="*/ 10 h 244"/>
                <a:gd name="T4" fmla="*/ 15 w 148"/>
                <a:gd name="T5" fmla="*/ 11 h 244"/>
                <a:gd name="T6" fmla="*/ 5 w 148"/>
                <a:gd name="T7" fmla="*/ 13 h 244"/>
                <a:gd name="T8" fmla="*/ 16 w 148"/>
                <a:gd name="T9" fmla="*/ 22 h 244"/>
                <a:gd name="T10" fmla="*/ 22 w 148"/>
                <a:gd name="T11" fmla="*/ 27 h 244"/>
                <a:gd name="T12" fmla="*/ 25 w 148"/>
                <a:gd name="T13" fmla="*/ 28 h 244"/>
                <a:gd name="T14" fmla="*/ 35 w 148"/>
                <a:gd name="T15" fmla="*/ 29 h 244"/>
                <a:gd name="T16" fmla="*/ 41 w 148"/>
                <a:gd name="T17" fmla="*/ 23 h 244"/>
                <a:gd name="T18" fmla="*/ 52 w 148"/>
                <a:gd name="T19" fmla="*/ 20 h 244"/>
                <a:gd name="T20" fmla="*/ 47 w 148"/>
                <a:gd name="T21" fmla="*/ 8 h 244"/>
                <a:gd name="T22" fmla="*/ 59 w 148"/>
                <a:gd name="T23" fmla="*/ 6 h 244"/>
                <a:gd name="T24" fmla="*/ 47 w 148"/>
                <a:gd name="T25" fmla="*/ 3 h 244"/>
                <a:gd name="T26" fmla="*/ 41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6" name="Freeform 46"/>
            <p:cNvSpPr>
              <a:spLocks noChangeArrowheads="1"/>
            </p:cNvSpPr>
            <p:nvPr/>
          </p:nvSpPr>
          <p:spPr bwMode="auto">
            <a:xfrm>
              <a:off x="3715" y="1021"/>
              <a:ext cx="83" cy="128"/>
            </a:xfrm>
            <a:custGeom>
              <a:avLst/>
              <a:gdLst>
                <a:gd name="T0" fmla="*/ 20 w 96"/>
                <a:gd name="T1" fmla="*/ 1 h 183"/>
                <a:gd name="T2" fmla="*/ 22 w 96"/>
                <a:gd name="T3" fmla="*/ 4 h 183"/>
                <a:gd name="T4" fmla="*/ 25 w 96"/>
                <a:gd name="T5" fmla="*/ 7 h 183"/>
                <a:gd name="T6" fmla="*/ 26 w 96"/>
                <a:gd name="T7" fmla="*/ 10 h 183"/>
                <a:gd name="T8" fmla="*/ 29 w 96"/>
                <a:gd name="T9" fmla="*/ 12 h 183"/>
                <a:gd name="T10" fmla="*/ 30 w 96"/>
                <a:gd name="T11" fmla="*/ 15 h 183"/>
                <a:gd name="T12" fmla="*/ 23 w 96"/>
                <a:gd name="T13" fmla="*/ 10 h 183"/>
                <a:gd name="T14" fmla="*/ 14 w 96"/>
                <a:gd name="T15" fmla="*/ 9 h 183"/>
                <a:gd name="T16" fmla="*/ 3 w 96"/>
                <a:gd name="T17" fmla="*/ 10 h 183"/>
                <a:gd name="T18" fmla="*/ 3 w 96"/>
                <a:gd name="T19" fmla="*/ 12 h 183"/>
                <a:gd name="T20" fmla="*/ 16 w 96"/>
                <a:gd name="T21" fmla="*/ 13 h 183"/>
                <a:gd name="T22" fmla="*/ 23 w 96"/>
                <a:gd name="T23" fmla="*/ 15 h 183"/>
                <a:gd name="T24" fmla="*/ 30 w 96"/>
                <a:gd name="T25" fmla="*/ 15 h 183"/>
                <a:gd name="T26" fmla="*/ 32 w 96"/>
                <a:gd name="T27" fmla="*/ 17 h 183"/>
                <a:gd name="T28" fmla="*/ 41 w 96"/>
                <a:gd name="T29" fmla="*/ 21 h 183"/>
                <a:gd name="T30" fmla="*/ 35 w 96"/>
                <a:gd name="T31" fmla="*/ 15 h 183"/>
                <a:gd name="T32" fmla="*/ 34 w 96"/>
                <a:gd name="T33" fmla="*/ 10 h 183"/>
                <a:gd name="T34" fmla="*/ 30 w 96"/>
                <a:gd name="T35" fmla="*/ 7 h 183"/>
                <a:gd name="T36" fmla="*/ 26 w 96"/>
                <a:gd name="T37" fmla="*/ 5 h 183"/>
                <a:gd name="T38" fmla="*/ 23 w 96"/>
                <a:gd name="T39" fmla="*/ 2 h 183"/>
                <a:gd name="T40" fmla="*/ 20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7" name="Freeform 47"/>
            <p:cNvSpPr>
              <a:spLocks noChangeArrowheads="1"/>
            </p:cNvSpPr>
            <p:nvPr/>
          </p:nvSpPr>
          <p:spPr bwMode="auto">
            <a:xfrm>
              <a:off x="3771" y="1124"/>
              <a:ext cx="46" cy="122"/>
            </a:xfrm>
            <a:custGeom>
              <a:avLst/>
              <a:gdLst>
                <a:gd name="T0" fmla="*/ 3 w 54"/>
                <a:gd name="T1" fmla="*/ 0 h 175"/>
                <a:gd name="T2" fmla="*/ 0 w 54"/>
                <a:gd name="T3" fmla="*/ 3 h 175"/>
                <a:gd name="T4" fmla="*/ 3 w 54"/>
                <a:gd name="T5" fmla="*/ 6 h 175"/>
                <a:gd name="T6" fmla="*/ 7 w 54"/>
                <a:gd name="T7" fmla="*/ 10 h 175"/>
                <a:gd name="T8" fmla="*/ 13 w 54"/>
                <a:gd name="T9" fmla="*/ 15 h 175"/>
                <a:gd name="T10" fmla="*/ 20 w 54"/>
                <a:gd name="T11" fmla="*/ 20 h 175"/>
                <a:gd name="T12" fmla="*/ 15 w 54"/>
                <a:gd name="T13" fmla="*/ 13 h 175"/>
                <a:gd name="T14" fmla="*/ 13 w 54"/>
                <a:gd name="T15" fmla="*/ 10 h 175"/>
                <a:gd name="T16" fmla="*/ 10 w 54"/>
                <a:gd name="T17" fmla="*/ 7 h 175"/>
                <a:gd name="T18" fmla="*/ 9 w 54"/>
                <a:gd name="T19" fmla="*/ 5 h 175"/>
                <a:gd name="T20" fmla="*/ 7 w 54"/>
                <a:gd name="T21" fmla="*/ 4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8" name="Freeform 48"/>
            <p:cNvSpPr>
              <a:spLocks noChangeArrowheads="1"/>
            </p:cNvSpPr>
            <p:nvPr/>
          </p:nvSpPr>
          <p:spPr bwMode="auto">
            <a:xfrm>
              <a:off x="3823" y="1252"/>
              <a:ext cx="75" cy="50"/>
            </a:xfrm>
            <a:custGeom>
              <a:avLst/>
              <a:gdLst>
                <a:gd name="T0" fmla="*/ 2 w 86"/>
                <a:gd name="T1" fmla="*/ 0 h 73"/>
                <a:gd name="T2" fmla="*/ 3 w 86"/>
                <a:gd name="T3" fmla="*/ 3 h 73"/>
                <a:gd name="T4" fmla="*/ 10 w 86"/>
                <a:gd name="T5" fmla="*/ 5 h 73"/>
                <a:gd name="T6" fmla="*/ 21 w 86"/>
                <a:gd name="T7" fmla="*/ 5 h 73"/>
                <a:gd name="T8" fmla="*/ 27 w 86"/>
                <a:gd name="T9" fmla="*/ 5 h 73"/>
                <a:gd name="T10" fmla="*/ 33 w 86"/>
                <a:gd name="T11" fmla="*/ 7 h 73"/>
                <a:gd name="T12" fmla="*/ 38 w 86"/>
                <a:gd name="T13" fmla="*/ 7 h 73"/>
                <a:gd name="T14" fmla="*/ 32 w 86"/>
                <a:gd name="T15" fmla="*/ 3 h 73"/>
                <a:gd name="T16" fmla="*/ 28 w 86"/>
                <a:gd name="T17" fmla="*/ 2 h 73"/>
                <a:gd name="T18" fmla="*/ 16 w 86"/>
                <a:gd name="T19" fmla="*/ 2 h 73"/>
                <a:gd name="T20" fmla="*/ 10 w 86"/>
                <a:gd name="T21" fmla="*/ 2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79" name="Freeform 49"/>
            <p:cNvSpPr>
              <a:spLocks noChangeArrowheads="1"/>
            </p:cNvSpPr>
            <p:nvPr/>
          </p:nvSpPr>
          <p:spPr bwMode="auto">
            <a:xfrm>
              <a:off x="3943" y="1163"/>
              <a:ext cx="95" cy="109"/>
            </a:xfrm>
            <a:custGeom>
              <a:avLst/>
              <a:gdLst>
                <a:gd name="T0" fmla="*/ 39 w 111"/>
                <a:gd name="T1" fmla="*/ 0 h 156"/>
                <a:gd name="T2" fmla="*/ 29 w 111"/>
                <a:gd name="T3" fmla="*/ 1 h 156"/>
                <a:gd name="T4" fmla="*/ 9 w 111"/>
                <a:gd name="T5" fmla="*/ 1 h 156"/>
                <a:gd name="T6" fmla="*/ 6 w 111"/>
                <a:gd name="T7" fmla="*/ 4 h 156"/>
                <a:gd name="T8" fmla="*/ 4 w 111"/>
                <a:gd name="T9" fmla="*/ 7 h 156"/>
                <a:gd name="T10" fmla="*/ 6 w 111"/>
                <a:gd name="T11" fmla="*/ 8 h 156"/>
                <a:gd name="T12" fmla="*/ 3 w 111"/>
                <a:gd name="T13" fmla="*/ 10 h 156"/>
                <a:gd name="T14" fmla="*/ 6 w 111"/>
                <a:gd name="T15" fmla="*/ 13 h 156"/>
                <a:gd name="T16" fmla="*/ 9 w 111"/>
                <a:gd name="T17" fmla="*/ 15 h 156"/>
                <a:gd name="T18" fmla="*/ 6 w 111"/>
                <a:gd name="T19" fmla="*/ 17 h 156"/>
                <a:gd name="T20" fmla="*/ 9 w 111"/>
                <a:gd name="T21" fmla="*/ 18 h 156"/>
                <a:gd name="T22" fmla="*/ 17 w 111"/>
                <a:gd name="T23" fmla="*/ 17 h 156"/>
                <a:gd name="T24" fmla="*/ 20 w 111"/>
                <a:gd name="T25" fmla="*/ 10 h 156"/>
                <a:gd name="T26" fmla="*/ 22 w 111"/>
                <a:gd name="T27" fmla="*/ 15 h 156"/>
                <a:gd name="T28" fmla="*/ 26 w 111"/>
                <a:gd name="T29" fmla="*/ 17 h 156"/>
                <a:gd name="T30" fmla="*/ 24 w 111"/>
                <a:gd name="T31" fmla="*/ 13 h 156"/>
                <a:gd name="T32" fmla="*/ 28 w 111"/>
                <a:gd name="T33" fmla="*/ 8 h 156"/>
                <a:gd name="T34" fmla="*/ 27 w 111"/>
                <a:gd name="T35" fmla="*/ 6 h 156"/>
                <a:gd name="T36" fmla="*/ 21 w 111"/>
                <a:gd name="T37" fmla="*/ 7 h 156"/>
                <a:gd name="T38" fmla="*/ 14 w 111"/>
                <a:gd name="T39" fmla="*/ 6 h 156"/>
                <a:gd name="T40" fmla="*/ 16 w 111"/>
                <a:gd name="T41" fmla="*/ 4 h 156"/>
                <a:gd name="T42" fmla="*/ 24 w 111"/>
                <a:gd name="T43" fmla="*/ 4 h 156"/>
                <a:gd name="T44" fmla="*/ 31 w 111"/>
                <a:gd name="T45" fmla="*/ 4 h 156"/>
                <a:gd name="T46" fmla="*/ 39 w 111"/>
                <a:gd name="T47" fmla="*/ 3 h 156"/>
                <a:gd name="T48" fmla="*/ 43 w 111"/>
                <a:gd name="T49" fmla="*/ 1 h 156"/>
                <a:gd name="T50" fmla="*/ 39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0" name="Freeform 50"/>
            <p:cNvSpPr>
              <a:spLocks noChangeArrowheads="1"/>
            </p:cNvSpPr>
            <p:nvPr/>
          </p:nvSpPr>
          <p:spPr bwMode="auto">
            <a:xfrm>
              <a:off x="3911" y="772"/>
              <a:ext cx="25" cy="67"/>
            </a:xfrm>
            <a:custGeom>
              <a:avLst/>
              <a:gdLst>
                <a:gd name="T0" fmla="*/ 4 w 30"/>
                <a:gd name="T1" fmla="*/ 0 h 94"/>
                <a:gd name="T2" fmla="*/ 0 w 30"/>
                <a:gd name="T3" fmla="*/ 2 h 94"/>
                <a:gd name="T4" fmla="*/ 3 w 30"/>
                <a:gd name="T5" fmla="*/ 5 h 94"/>
                <a:gd name="T6" fmla="*/ 1 w 30"/>
                <a:gd name="T7" fmla="*/ 8 h 94"/>
                <a:gd name="T8" fmla="*/ 6 w 30"/>
                <a:gd name="T9" fmla="*/ 12 h 94"/>
                <a:gd name="T10" fmla="*/ 11 w 30"/>
                <a:gd name="T11" fmla="*/ 11 h 94"/>
                <a:gd name="T12" fmla="*/ 8 w 30"/>
                <a:gd name="T13" fmla="*/ 8 h 94"/>
                <a:gd name="T14" fmla="*/ 4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1" name="Freeform 51"/>
            <p:cNvSpPr>
              <a:spLocks noChangeArrowheads="1"/>
            </p:cNvSpPr>
            <p:nvPr/>
          </p:nvSpPr>
          <p:spPr bwMode="auto">
            <a:xfrm>
              <a:off x="3927" y="883"/>
              <a:ext cx="70" cy="111"/>
            </a:xfrm>
            <a:custGeom>
              <a:avLst/>
              <a:gdLst>
                <a:gd name="T0" fmla="*/ 5 w 81"/>
                <a:gd name="T1" fmla="*/ 1 h 158"/>
                <a:gd name="T2" fmla="*/ 0 w 81"/>
                <a:gd name="T3" fmla="*/ 3 h 158"/>
                <a:gd name="T4" fmla="*/ 3 w 81"/>
                <a:gd name="T5" fmla="*/ 6 h 158"/>
                <a:gd name="T6" fmla="*/ 3 w 81"/>
                <a:gd name="T7" fmla="*/ 13 h 158"/>
                <a:gd name="T8" fmla="*/ 8 w 81"/>
                <a:gd name="T9" fmla="*/ 13 h 158"/>
                <a:gd name="T10" fmla="*/ 9 w 81"/>
                <a:gd name="T11" fmla="*/ 14 h 158"/>
                <a:gd name="T12" fmla="*/ 12 w 81"/>
                <a:gd name="T13" fmla="*/ 15 h 158"/>
                <a:gd name="T14" fmla="*/ 16 w 81"/>
                <a:gd name="T15" fmla="*/ 17 h 158"/>
                <a:gd name="T16" fmla="*/ 19 w 81"/>
                <a:gd name="T17" fmla="*/ 15 h 158"/>
                <a:gd name="T18" fmla="*/ 26 w 81"/>
                <a:gd name="T19" fmla="*/ 15 h 158"/>
                <a:gd name="T20" fmla="*/ 26 w 81"/>
                <a:gd name="T21" fmla="*/ 13 h 158"/>
                <a:gd name="T22" fmla="*/ 19 w 81"/>
                <a:gd name="T23" fmla="*/ 13 h 158"/>
                <a:gd name="T24" fmla="*/ 16 w 81"/>
                <a:gd name="T25" fmla="*/ 11 h 158"/>
                <a:gd name="T26" fmla="*/ 14 w 81"/>
                <a:gd name="T27" fmla="*/ 9 h 158"/>
                <a:gd name="T28" fmla="*/ 16 w 81"/>
                <a:gd name="T29" fmla="*/ 6 h 158"/>
                <a:gd name="T30" fmla="*/ 14 w 81"/>
                <a:gd name="T31" fmla="*/ 4 h 158"/>
                <a:gd name="T32" fmla="*/ 17 w 81"/>
                <a:gd name="T33" fmla="*/ 3 h 158"/>
                <a:gd name="T34" fmla="*/ 12 w 81"/>
                <a:gd name="T35" fmla="*/ 1 h 158"/>
                <a:gd name="T36" fmla="*/ 8 w 81"/>
                <a:gd name="T37" fmla="*/ 1 h 158"/>
                <a:gd name="T38" fmla="*/ 5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2" name="Freeform 52"/>
            <p:cNvSpPr>
              <a:spLocks noChangeArrowheads="1"/>
            </p:cNvSpPr>
            <p:nvPr/>
          </p:nvSpPr>
          <p:spPr bwMode="auto">
            <a:xfrm>
              <a:off x="3976" y="1029"/>
              <a:ext cx="74" cy="74"/>
            </a:xfrm>
            <a:custGeom>
              <a:avLst/>
              <a:gdLst>
                <a:gd name="T0" fmla="*/ 23 w 85"/>
                <a:gd name="T1" fmla="*/ 0 h 105"/>
                <a:gd name="T2" fmla="*/ 19 w 85"/>
                <a:gd name="T3" fmla="*/ 2 h 105"/>
                <a:gd name="T4" fmla="*/ 14 w 85"/>
                <a:gd name="T5" fmla="*/ 4 h 105"/>
                <a:gd name="T6" fmla="*/ 7 w 85"/>
                <a:gd name="T7" fmla="*/ 4 h 105"/>
                <a:gd name="T8" fmla="*/ 3 w 85"/>
                <a:gd name="T9" fmla="*/ 6 h 105"/>
                <a:gd name="T10" fmla="*/ 3 w 85"/>
                <a:gd name="T11" fmla="*/ 9 h 105"/>
                <a:gd name="T12" fmla="*/ 6 w 85"/>
                <a:gd name="T13" fmla="*/ 9 h 105"/>
                <a:gd name="T14" fmla="*/ 11 w 85"/>
                <a:gd name="T15" fmla="*/ 8 h 105"/>
                <a:gd name="T16" fmla="*/ 15 w 85"/>
                <a:gd name="T17" fmla="*/ 9 h 105"/>
                <a:gd name="T18" fmla="*/ 25 w 85"/>
                <a:gd name="T19" fmla="*/ 13 h 105"/>
                <a:gd name="T20" fmla="*/ 31 w 85"/>
                <a:gd name="T21" fmla="*/ 9 h 105"/>
                <a:gd name="T22" fmla="*/ 37 w 85"/>
                <a:gd name="T23" fmla="*/ 8 h 105"/>
                <a:gd name="T24" fmla="*/ 32 w 85"/>
                <a:gd name="T25" fmla="*/ 4 h 105"/>
                <a:gd name="T26" fmla="*/ 2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3" name="Freeform 53"/>
            <p:cNvSpPr>
              <a:spLocks noChangeArrowheads="1"/>
            </p:cNvSpPr>
            <p:nvPr/>
          </p:nvSpPr>
          <p:spPr bwMode="auto">
            <a:xfrm>
              <a:off x="4064" y="1161"/>
              <a:ext cx="33" cy="46"/>
            </a:xfrm>
            <a:custGeom>
              <a:avLst/>
              <a:gdLst>
                <a:gd name="T0" fmla="*/ 3 w 38"/>
                <a:gd name="T1" fmla="*/ 3 h 66"/>
                <a:gd name="T2" fmla="*/ 11 w 38"/>
                <a:gd name="T3" fmla="*/ 7 h 66"/>
                <a:gd name="T4" fmla="*/ 13 w 38"/>
                <a:gd name="T5" fmla="*/ 6 h 66"/>
                <a:gd name="T6" fmla="*/ 17 w 38"/>
                <a:gd name="T7" fmla="*/ 5 h 66"/>
                <a:gd name="T8" fmla="*/ 13 w 38"/>
                <a:gd name="T9" fmla="*/ 3 h 66"/>
                <a:gd name="T10" fmla="*/ 9 w 38"/>
                <a:gd name="T11" fmla="*/ 1 h 66"/>
                <a:gd name="T12" fmla="*/ 5 w 38"/>
                <a:gd name="T13" fmla="*/ 1 h 66"/>
                <a:gd name="T14" fmla="*/ 2 w 38"/>
                <a:gd name="T15" fmla="*/ 1 h 66"/>
                <a:gd name="T16" fmla="*/ 3 w 38"/>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4" name="Freeform 54"/>
            <p:cNvSpPr>
              <a:spLocks noChangeArrowheads="1"/>
            </p:cNvSpPr>
            <p:nvPr/>
          </p:nvSpPr>
          <p:spPr bwMode="auto">
            <a:xfrm>
              <a:off x="4045" y="1238"/>
              <a:ext cx="21" cy="16"/>
            </a:xfrm>
            <a:custGeom>
              <a:avLst/>
              <a:gdLst>
                <a:gd name="T0" fmla="*/ 0 w 24"/>
                <a:gd name="T1" fmla="*/ 0 h 23"/>
                <a:gd name="T2" fmla="*/ 4 w 24"/>
                <a:gd name="T3" fmla="*/ 3 h 23"/>
                <a:gd name="T4" fmla="*/ 11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5" name="Freeform 55"/>
            <p:cNvSpPr>
              <a:spLocks noChangeArrowheads="1"/>
            </p:cNvSpPr>
            <p:nvPr/>
          </p:nvSpPr>
          <p:spPr bwMode="auto">
            <a:xfrm>
              <a:off x="4076" y="1228"/>
              <a:ext cx="52" cy="35"/>
            </a:xfrm>
            <a:custGeom>
              <a:avLst/>
              <a:gdLst>
                <a:gd name="T0" fmla="*/ 3 w 60"/>
                <a:gd name="T1" fmla="*/ 0 h 49"/>
                <a:gd name="T2" fmla="*/ 0 w 60"/>
                <a:gd name="T3" fmla="*/ 2 h 49"/>
                <a:gd name="T4" fmla="*/ 12 w 60"/>
                <a:gd name="T5" fmla="*/ 4 h 49"/>
                <a:gd name="T6" fmla="*/ 17 w 60"/>
                <a:gd name="T7" fmla="*/ 6 h 49"/>
                <a:gd name="T8" fmla="*/ 25 w 60"/>
                <a:gd name="T9" fmla="*/ 6 h 49"/>
                <a:gd name="T10" fmla="*/ 20 w 60"/>
                <a:gd name="T11" fmla="*/ 3 h 49"/>
                <a:gd name="T12" fmla="*/ 12 w 60"/>
                <a:gd name="T13" fmla="*/ 1 h 49"/>
                <a:gd name="T14" fmla="*/ 8 w 60"/>
                <a:gd name="T15" fmla="*/ 2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6" name="Freeform 56"/>
            <p:cNvSpPr>
              <a:spLocks noChangeArrowheads="1"/>
            </p:cNvSpPr>
            <p:nvPr/>
          </p:nvSpPr>
          <p:spPr bwMode="auto">
            <a:xfrm>
              <a:off x="4156" y="1294"/>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7" name="Freeform 57"/>
            <p:cNvSpPr>
              <a:spLocks noChangeArrowheads="1"/>
            </p:cNvSpPr>
            <p:nvPr/>
          </p:nvSpPr>
          <p:spPr bwMode="auto">
            <a:xfrm>
              <a:off x="4463" y="1255"/>
              <a:ext cx="53" cy="44"/>
            </a:xfrm>
            <a:custGeom>
              <a:avLst/>
              <a:gdLst>
                <a:gd name="T0" fmla="*/ 3 w 61"/>
                <a:gd name="T1" fmla="*/ 0 h 63"/>
                <a:gd name="T2" fmla="*/ 0 w 61"/>
                <a:gd name="T3" fmla="*/ 1 h 63"/>
                <a:gd name="T4" fmla="*/ 10 w 61"/>
                <a:gd name="T5" fmla="*/ 4 h 63"/>
                <a:gd name="T6" fmla="*/ 15 w 61"/>
                <a:gd name="T7" fmla="*/ 6 h 63"/>
                <a:gd name="T8" fmla="*/ 20 w 61"/>
                <a:gd name="T9" fmla="*/ 7 h 63"/>
                <a:gd name="T10" fmla="*/ 26 w 61"/>
                <a:gd name="T11" fmla="*/ 6 h 63"/>
                <a:gd name="T12" fmla="*/ 15 w 61"/>
                <a:gd name="T13" fmla="*/ 2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8" name="Freeform 58"/>
            <p:cNvSpPr>
              <a:spLocks noChangeArrowheads="1"/>
            </p:cNvSpPr>
            <p:nvPr/>
          </p:nvSpPr>
          <p:spPr bwMode="auto">
            <a:xfrm>
              <a:off x="4006" y="1310"/>
              <a:ext cx="53" cy="47"/>
            </a:xfrm>
            <a:custGeom>
              <a:avLst/>
              <a:gdLst>
                <a:gd name="T0" fmla="*/ 12 w 61"/>
                <a:gd name="T1" fmla="*/ 1 h 67"/>
                <a:gd name="T2" fmla="*/ 13 w 61"/>
                <a:gd name="T3" fmla="*/ 4 h 67"/>
                <a:gd name="T4" fmla="*/ 7 w 61"/>
                <a:gd name="T5" fmla="*/ 6 h 67"/>
                <a:gd name="T6" fmla="*/ 10 w 61"/>
                <a:gd name="T7" fmla="*/ 8 h 67"/>
                <a:gd name="T8" fmla="*/ 20 w 61"/>
                <a:gd name="T9" fmla="*/ 7 h 67"/>
                <a:gd name="T10" fmla="*/ 26 w 61"/>
                <a:gd name="T11" fmla="*/ 6 h 67"/>
                <a:gd name="T12" fmla="*/ 22 w 61"/>
                <a:gd name="T13" fmla="*/ 4 h 67"/>
                <a:gd name="T14" fmla="*/ 24 w 61"/>
                <a:gd name="T15" fmla="*/ 2 h 67"/>
                <a:gd name="T16" fmla="*/ 23 w 61"/>
                <a:gd name="T17" fmla="*/ 1 h 67"/>
                <a:gd name="T18" fmla="*/ 20 w 61"/>
                <a:gd name="T19" fmla="*/ 1 h 67"/>
                <a:gd name="T20" fmla="*/ 22 w 61"/>
                <a:gd name="T21" fmla="*/ 1 h 67"/>
                <a:gd name="T22" fmla="*/ 21 w 61"/>
                <a:gd name="T23" fmla="*/ 2 h 67"/>
                <a:gd name="T24" fmla="*/ 18 w 61"/>
                <a:gd name="T25" fmla="*/ 3 h 67"/>
                <a:gd name="T26" fmla="*/ 12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89" name="Freeform 59"/>
            <p:cNvSpPr>
              <a:spLocks noChangeArrowheads="1"/>
            </p:cNvSpPr>
            <p:nvPr/>
          </p:nvSpPr>
          <p:spPr bwMode="auto">
            <a:xfrm>
              <a:off x="3950" y="1328"/>
              <a:ext cx="37" cy="25"/>
            </a:xfrm>
            <a:custGeom>
              <a:avLst/>
              <a:gdLst>
                <a:gd name="T0" fmla="*/ 8 w 43"/>
                <a:gd name="T1" fmla="*/ 1 h 36"/>
                <a:gd name="T2" fmla="*/ 3 w 43"/>
                <a:gd name="T3" fmla="*/ 1 h 36"/>
                <a:gd name="T4" fmla="*/ 13 w 43"/>
                <a:gd name="T5" fmla="*/ 4 h 36"/>
                <a:gd name="T6" fmla="*/ 17 w 43"/>
                <a:gd name="T7" fmla="*/ 3 h 36"/>
                <a:gd name="T8" fmla="*/ 8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0" name="Freeform 60"/>
            <p:cNvSpPr>
              <a:spLocks noChangeArrowheads="1"/>
            </p:cNvSpPr>
            <p:nvPr/>
          </p:nvSpPr>
          <p:spPr bwMode="auto">
            <a:xfrm>
              <a:off x="3926" y="1300"/>
              <a:ext cx="27" cy="29"/>
            </a:xfrm>
            <a:custGeom>
              <a:avLst/>
              <a:gdLst>
                <a:gd name="T0" fmla="*/ 8 w 32"/>
                <a:gd name="T1" fmla="*/ 0 h 41"/>
                <a:gd name="T2" fmla="*/ 0 w 32"/>
                <a:gd name="T3" fmla="*/ 3 h 41"/>
                <a:gd name="T4" fmla="*/ 6 w 32"/>
                <a:gd name="T5" fmla="*/ 3 h 41"/>
                <a:gd name="T6" fmla="*/ 7 w 32"/>
                <a:gd name="T7" fmla="*/ 4 h 41"/>
                <a:gd name="T8" fmla="*/ 6 w 32"/>
                <a:gd name="T9" fmla="*/ 4 h 41"/>
                <a:gd name="T10" fmla="*/ 11 w 32"/>
                <a:gd name="T11" fmla="*/ 3 h 41"/>
                <a:gd name="T12" fmla="*/ 8 w 32"/>
                <a:gd name="T13" fmla="*/ 1 h 41"/>
                <a:gd name="T14" fmla="*/ 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1" name="Freeform 61"/>
            <p:cNvSpPr>
              <a:spLocks noChangeArrowheads="1"/>
            </p:cNvSpPr>
            <p:nvPr/>
          </p:nvSpPr>
          <p:spPr bwMode="auto">
            <a:xfrm>
              <a:off x="3965" y="1311"/>
              <a:ext cx="39" cy="22"/>
            </a:xfrm>
            <a:custGeom>
              <a:avLst/>
              <a:gdLst>
                <a:gd name="T0" fmla="*/ 9 w 45"/>
                <a:gd name="T1" fmla="*/ 0 h 32"/>
                <a:gd name="T2" fmla="*/ 0 w 45"/>
                <a:gd name="T3" fmla="*/ 1 h 32"/>
                <a:gd name="T4" fmla="*/ 11 w 45"/>
                <a:gd name="T5" fmla="*/ 3 h 32"/>
                <a:gd name="T6" fmla="*/ 19 w 45"/>
                <a:gd name="T7" fmla="*/ 3 h 32"/>
                <a:gd name="T8" fmla="*/ 9 w 45"/>
                <a:gd name="T9" fmla="*/ 1 h 32"/>
                <a:gd name="T10" fmla="*/ 9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2" name="Freeform 62"/>
            <p:cNvSpPr>
              <a:spLocks noChangeArrowheads="1"/>
            </p:cNvSpPr>
            <p:nvPr/>
          </p:nvSpPr>
          <p:spPr bwMode="auto">
            <a:xfrm>
              <a:off x="3908" y="1000"/>
              <a:ext cx="31" cy="52"/>
            </a:xfrm>
            <a:custGeom>
              <a:avLst/>
              <a:gdLst>
                <a:gd name="T0" fmla="*/ 15 w 35"/>
                <a:gd name="T1" fmla="*/ 0 h 74"/>
                <a:gd name="T2" fmla="*/ 11 w 35"/>
                <a:gd name="T3" fmla="*/ 2 h 74"/>
                <a:gd name="T4" fmla="*/ 4 w 35"/>
                <a:gd name="T5" fmla="*/ 4 h 74"/>
                <a:gd name="T6" fmla="*/ 0 w 35"/>
                <a:gd name="T7" fmla="*/ 7 h 74"/>
                <a:gd name="T8" fmla="*/ 4 w 35"/>
                <a:gd name="T9" fmla="*/ 9 h 74"/>
                <a:gd name="T10" fmla="*/ 10 w 35"/>
                <a:gd name="T11" fmla="*/ 7 h 74"/>
                <a:gd name="T12" fmla="*/ 17 w 35"/>
                <a:gd name="T13" fmla="*/ 4 h 74"/>
                <a:gd name="T14" fmla="*/ 15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3" name="Freeform 63"/>
            <p:cNvSpPr>
              <a:spLocks noChangeArrowheads="1"/>
            </p:cNvSpPr>
            <p:nvPr/>
          </p:nvSpPr>
          <p:spPr bwMode="auto">
            <a:xfrm>
              <a:off x="3967" y="992"/>
              <a:ext cx="22" cy="51"/>
            </a:xfrm>
            <a:custGeom>
              <a:avLst/>
              <a:gdLst>
                <a:gd name="T0" fmla="*/ 6 w 25"/>
                <a:gd name="T1" fmla="*/ 1 h 73"/>
                <a:gd name="T2" fmla="*/ 4 w 25"/>
                <a:gd name="T3" fmla="*/ 1 h 73"/>
                <a:gd name="T4" fmla="*/ 0 w 25"/>
                <a:gd name="T5" fmla="*/ 2 h 73"/>
                <a:gd name="T6" fmla="*/ 7 w 25"/>
                <a:gd name="T7" fmla="*/ 5 h 73"/>
                <a:gd name="T8" fmla="*/ 11 w 25"/>
                <a:gd name="T9" fmla="*/ 6 h 73"/>
                <a:gd name="T10" fmla="*/ 8 w 25"/>
                <a:gd name="T11" fmla="*/ 2 h 73"/>
                <a:gd name="T12" fmla="*/ 6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4" name="Freeform 64"/>
            <p:cNvSpPr>
              <a:spLocks noChangeArrowheads="1"/>
            </p:cNvSpPr>
            <p:nvPr/>
          </p:nvSpPr>
          <p:spPr bwMode="auto">
            <a:xfrm>
              <a:off x="3992" y="976"/>
              <a:ext cx="12" cy="23"/>
            </a:xfrm>
            <a:custGeom>
              <a:avLst/>
              <a:gdLst>
                <a:gd name="T0" fmla="*/ 4 w 14"/>
                <a:gd name="T1" fmla="*/ 0 h 33"/>
                <a:gd name="T2" fmla="*/ 1 w 14"/>
                <a:gd name="T3" fmla="*/ 1 h 33"/>
                <a:gd name="T4" fmla="*/ 4 w 14"/>
                <a:gd name="T5" fmla="*/ 3 h 33"/>
                <a:gd name="T6" fmla="*/ 4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5" name="Freeform 65"/>
            <p:cNvSpPr>
              <a:spLocks noChangeArrowheads="1"/>
            </p:cNvSpPr>
            <p:nvPr/>
          </p:nvSpPr>
          <p:spPr bwMode="auto">
            <a:xfrm>
              <a:off x="4004" y="987"/>
              <a:ext cx="24" cy="45"/>
            </a:xfrm>
            <a:custGeom>
              <a:avLst/>
              <a:gdLst>
                <a:gd name="T0" fmla="*/ 3 w 28"/>
                <a:gd name="T1" fmla="*/ 0 h 64"/>
                <a:gd name="T2" fmla="*/ 4 w 28"/>
                <a:gd name="T3" fmla="*/ 2 h 64"/>
                <a:gd name="T4" fmla="*/ 8 w 28"/>
                <a:gd name="T5" fmla="*/ 3 h 64"/>
                <a:gd name="T6" fmla="*/ 3 w 28"/>
                <a:gd name="T7" fmla="*/ 4 h 64"/>
                <a:gd name="T8" fmla="*/ 0 w 28"/>
                <a:gd name="T9" fmla="*/ 6 h 64"/>
                <a:gd name="T10" fmla="*/ 4 w 28"/>
                <a:gd name="T11" fmla="*/ 7 h 64"/>
                <a:gd name="T12" fmla="*/ 10 w 28"/>
                <a:gd name="T13" fmla="*/ 3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6" name="Freeform 66"/>
            <p:cNvSpPr>
              <a:spLocks noChangeArrowheads="1"/>
            </p:cNvSpPr>
            <p:nvPr/>
          </p:nvSpPr>
          <p:spPr bwMode="auto">
            <a:xfrm>
              <a:off x="3694" y="1052"/>
              <a:ext cx="14" cy="25"/>
            </a:xfrm>
            <a:custGeom>
              <a:avLst/>
              <a:gdLst>
                <a:gd name="T0" fmla="*/ 7 w 16"/>
                <a:gd name="T1" fmla="*/ 1 h 36"/>
                <a:gd name="T2" fmla="*/ 0 w 16"/>
                <a:gd name="T3" fmla="*/ 1 h 36"/>
                <a:gd name="T4" fmla="*/ 4 w 16"/>
                <a:gd name="T5" fmla="*/ 2 h 36"/>
                <a:gd name="T6" fmla="*/ 7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8" name="Freeform 68"/>
            <p:cNvSpPr>
              <a:spLocks noChangeArrowheads="1"/>
            </p:cNvSpPr>
            <p:nvPr/>
          </p:nvSpPr>
          <p:spPr bwMode="auto">
            <a:xfrm>
              <a:off x="3678" y="1013"/>
              <a:ext cx="14" cy="14"/>
            </a:xfrm>
            <a:custGeom>
              <a:avLst/>
              <a:gdLst>
                <a:gd name="T0" fmla="*/ 4 w 16"/>
                <a:gd name="T1" fmla="*/ 1 h 19"/>
                <a:gd name="T2" fmla="*/ 0 w 16"/>
                <a:gd name="T3" fmla="*/ 1 h 19"/>
                <a:gd name="T4" fmla="*/ 6 w 16"/>
                <a:gd name="T5" fmla="*/ 3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9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0" name="Freeform 70"/>
            <p:cNvSpPr>
              <a:spLocks noChangeArrowheads="1"/>
            </p:cNvSpPr>
            <p:nvPr/>
          </p:nvSpPr>
          <p:spPr bwMode="auto">
            <a:xfrm>
              <a:off x="3667" y="999"/>
              <a:ext cx="18" cy="13"/>
            </a:xfrm>
            <a:custGeom>
              <a:avLst/>
              <a:gdLst>
                <a:gd name="T0" fmla="*/ 4 w 22"/>
                <a:gd name="T1" fmla="*/ 0 h 18"/>
                <a:gd name="T2" fmla="*/ 6 w 22"/>
                <a:gd name="T3" fmla="*/ 3 h 18"/>
                <a:gd name="T4" fmla="*/ 4 w 22"/>
                <a:gd name="T5" fmla="*/ 1 h 18"/>
                <a:gd name="T6" fmla="*/ 4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1" name="Freeform 71"/>
            <p:cNvSpPr>
              <a:spLocks noChangeArrowheads="1"/>
            </p:cNvSpPr>
            <p:nvPr/>
          </p:nvSpPr>
          <p:spPr bwMode="auto">
            <a:xfrm>
              <a:off x="4628" y="1582"/>
              <a:ext cx="52" cy="56"/>
            </a:xfrm>
            <a:custGeom>
              <a:avLst/>
              <a:gdLst>
                <a:gd name="T0" fmla="*/ 4 w 60"/>
                <a:gd name="T1" fmla="*/ 1 h 81"/>
                <a:gd name="T2" fmla="*/ 3 w 60"/>
                <a:gd name="T3" fmla="*/ 2 h 81"/>
                <a:gd name="T4" fmla="*/ 7 w 60"/>
                <a:gd name="T5" fmla="*/ 4 h 81"/>
                <a:gd name="T6" fmla="*/ 11 w 60"/>
                <a:gd name="T7" fmla="*/ 6 h 81"/>
                <a:gd name="T8" fmla="*/ 17 w 60"/>
                <a:gd name="T9" fmla="*/ 7 h 81"/>
                <a:gd name="T10" fmla="*/ 22 w 60"/>
                <a:gd name="T11" fmla="*/ 9 h 81"/>
                <a:gd name="T12" fmla="*/ 22 w 60"/>
                <a:gd name="T13" fmla="*/ 6 h 81"/>
                <a:gd name="T14" fmla="*/ 18 w 60"/>
                <a:gd name="T15" fmla="*/ 4 h 81"/>
                <a:gd name="T16" fmla="*/ 10 w 60"/>
                <a:gd name="T17" fmla="*/ 2 h 81"/>
                <a:gd name="T18" fmla="*/ 4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2" name="Freeform 72"/>
            <p:cNvSpPr>
              <a:spLocks noChangeArrowheads="1"/>
            </p:cNvSpPr>
            <p:nvPr/>
          </p:nvSpPr>
          <p:spPr bwMode="auto">
            <a:xfrm>
              <a:off x="4894" y="1536"/>
              <a:ext cx="61" cy="43"/>
            </a:xfrm>
            <a:custGeom>
              <a:avLst/>
              <a:gdLst>
                <a:gd name="T0" fmla="*/ 11 w 71"/>
                <a:gd name="T1" fmla="*/ 3 h 61"/>
                <a:gd name="T2" fmla="*/ 5 w 71"/>
                <a:gd name="T3" fmla="*/ 4 h 61"/>
                <a:gd name="T4" fmla="*/ 1 w 71"/>
                <a:gd name="T5" fmla="*/ 6 h 61"/>
                <a:gd name="T6" fmla="*/ 5 w 71"/>
                <a:gd name="T7" fmla="*/ 8 h 61"/>
                <a:gd name="T8" fmla="*/ 11 w 71"/>
                <a:gd name="T9" fmla="*/ 6 h 61"/>
                <a:gd name="T10" fmla="*/ 15 w 71"/>
                <a:gd name="T11" fmla="*/ 3 h 61"/>
                <a:gd name="T12" fmla="*/ 21 w 71"/>
                <a:gd name="T13" fmla="*/ 0 h 61"/>
                <a:gd name="T14" fmla="*/ 29 w 71"/>
                <a:gd name="T15" fmla="*/ 1 h 61"/>
                <a:gd name="T16" fmla="*/ 14 w 71"/>
                <a:gd name="T17" fmla="*/ 3 h 61"/>
                <a:gd name="T18" fmla="*/ 11 w 71"/>
                <a:gd name="T19" fmla="*/ 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3" name="Freeform 73"/>
            <p:cNvSpPr>
              <a:spLocks noChangeArrowheads="1"/>
            </p:cNvSpPr>
            <p:nvPr/>
          </p:nvSpPr>
          <p:spPr bwMode="auto">
            <a:xfrm>
              <a:off x="4710" y="1513"/>
              <a:ext cx="20" cy="21"/>
            </a:xfrm>
            <a:custGeom>
              <a:avLst/>
              <a:gdLst>
                <a:gd name="T0" fmla="*/ 3 w 23"/>
                <a:gd name="T1" fmla="*/ 0 h 30"/>
                <a:gd name="T2" fmla="*/ 0 w 23"/>
                <a:gd name="T3" fmla="*/ 2 h 30"/>
                <a:gd name="T4" fmla="*/ 5 w 23"/>
                <a:gd name="T5" fmla="*/ 4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4" name="Freeform 74"/>
            <p:cNvSpPr>
              <a:spLocks noChangeArrowheads="1"/>
            </p:cNvSpPr>
            <p:nvPr/>
          </p:nvSpPr>
          <p:spPr bwMode="auto">
            <a:xfrm>
              <a:off x="4701" y="1492"/>
              <a:ext cx="23" cy="16"/>
            </a:xfrm>
            <a:custGeom>
              <a:avLst/>
              <a:gdLst>
                <a:gd name="T0" fmla="*/ 10 w 26"/>
                <a:gd name="T1" fmla="*/ 0 h 23"/>
                <a:gd name="T2" fmla="*/ 0 w 26"/>
                <a:gd name="T3" fmla="*/ 1 h 23"/>
                <a:gd name="T4" fmla="*/ 11 w 26"/>
                <a:gd name="T5" fmla="*/ 2 h 23"/>
                <a:gd name="T6" fmla="*/ 10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5" name="Freeform 75"/>
            <p:cNvSpPr>
              <a:spLocks noChangeArrowheads="1"/>
            </p:cNvSpPr>
            <p:nvPr/>
          </p:nvSpPr>
          <p:spPr bwMode="auto">
            <a:xfrm>
              <a:off x="4525" y="1311"/>
              <a:ext cx="27" cy="31"/>
            </a:xfrm>
            <a:custGeom>
              <a:avLst/>
              <a:gdLst>
                <a:gd name="T0" fmla="*/ 10 w 32"/>
                <a:gd name="T1" fmla="*/ 0 h 44"/>
                <a:gd name="T2" fmla="*/ 3 w 32"/>
                <a:gd name="T3" fmla="*/ 1 h 44"/>
                <a:gd name="T4" fmla="*/ 4 w 32"/>
                <a:gd name="T5" fmla="*/ 4 h 44"/>
                <a:gd name="T6" fmla="*/ 8 w 32"/>
                <a:gd name="T7" fmla="*/ 4 h 44"/>
                <a:gd name="T8" fmla="*/ 10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6" name="Freeform 76"/>
            <p:cNvSpPr>
              <a:spLocks noChangeArrowheads="1"/>
            </p:cNvSpPr>
            <p:nvPr/>
          </p:nvSpPr>
          <p:spPr bwMode="auto">
            <a:xfrm>
              <a:off x="4564" y="1351"/>
              <a:ext cx="30" cy="31"/>
            </a:xfrm>
            <a:custGeom>
              <a:avLst/>
              <a:gdLst>
                <a:gd name="T0" fmla="*/ 14 w 34"/>
                <a:gd name="T1" fmla="*/ 0 h 44"/>
                <a:gd name="T2" fmla="*/ 4 w 34"/>
                <a:gd name="T3" fmla="*/ 1 h 44"/>
                <a:gd name="T4" fmla="*/ 7 w 34"/>
                <a:gd name="T5" fmla="*/ 4 h 44"/>
                <a:gd name="T6" fmla="*/ 12 w 34"/>
                <a:gd name="T7" fmla="*/ 4 h 44"/>
                <a:gd name="T8" fmla="*/ 1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7" name="Freeform 77"/>
            <p:cNvSpPr>
              <a:spLocks noChangeArrowheads="1"/>
            </p:cNvSpPr>
            <p:nvPr/>
          </p:nvSpPr>
          <p:spPr bwMode="auto">
            <a:xfrm>
              <a:off x="4595" y="1410"/>
              <a:ext cx="32" cy="26"/>
            </a:xfrm>
            <a:custGeom>
              <a:avLst/>
              <a:gdLst>
                <a:gd name="T0" fmla="*/ 12 w 38"/>
                <a:gd name="T1" fmla="*/ 1 h 37"/>
                <a:gd name="T2" fmla="*/ 3 w 38"/>
                <a:gd name="T3" fmla="*/ 1 h 37"/>
                <a:gd name="T4" fmla="*/ 5 w 38"/>
                <a:gd name="T5" fmla="*/ 3 h 37"/>
                <a:gd name="T6" fmla="*/ 9 w 38"/>
                <a:gd name="T7" fmla="*/ 4 h 37"/>
                <a:gd name="T8" fmla="*/ 12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8" name="Freeform 78"/>
            <p:cNvSpPr>
              <a:spLocks noChangeArrowheads="1"/>
            </p:cNvSpPr>
            <p:nvPr/>
          </p:nvSpPr>
          <p:spPr bwMode="auto">
            <a:xfrm>
              <a:off x="4634" y="1400"/>
              <a:ext cx="32" cy="25"/>
            </a:xfrm>
            <a:custGeom>
              <a:avLst/>
              <a:gdLst>
                <a:gd name="T0" fmla="*/ 12 w 38"/>
                <a:gd name="T1" fmla="*/ 1 h 34"/>
                <a:gd name="T2" fmla="*/ 3 w 38"/>
                <a:gd name="T3" fmla="*/ 1 h 34"/>
                <a:gd name="T4" fmla="*/ 6 w 38"/>
                <a:gd name="T5" fmla="*/ 4 h 34"/>
                <a:gd name="T6" fmla="*/ 9 w 38"/>
                <a:gd name="T7" fmla="*/ 4 h 34"/>
                <a:gd name="T8" fmla="*/ 12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09" name="Freeform 79"/>
            <p:cNvSpPr>
              <a:spLocks noChangeArrowheads="1"/>
            </p:cNvSpPr>
            <p:nvPr/>
          </p:nvSpPr>
          <p:spPr bwMode="auto">
            <a:xfrm>
              <a:off x="4623" y="1367"/>
              <a:ext cx="30" cy="19"/>
            </a:xfrm>
            <a:custGeom>
              <a:avLst/>
              <a:gdLst>
                <a:gd name="T0" fmla="*/ 13 w 35"/>
                <a:gd name="T1" fmla="*/ 1 h 27"/>
                <a:gd name="T2" fmla="*/ 4 w 35"/>
                <a:gd name="T3" fmla="*/ 1 h 27"/>
                <a:gd name="T4" fmla="*/ 5 w 35"/>
                <a:gd name="T5" fmla="*/ 2 h 27"/>
                <a:gd name="T6" fmla="*/ 9 w 35"/>
                <a:gd name="T7" fmla="*/ 2 h 27"/>
                <a:gd name="T8" fmla="*/ 1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0" name="Freeform 80"/>
            <p:cNvSpPr>
              <a:spLocks noChangeArrowheads="1"/>
            </p:cNvSpPr>
            <p:nvPr/>
          </p:nvSpPr>
          <p:spPr bwMode="auto">
            <a:xfrm>
              <a:off x="4593" y="1343"/>
              <a:ext cx="30" cy="33"/>
            </a:xfrm>
            <a:custGeom>
              <a:avLst/>
              <a:gdLst>
                <a:gd name="T0" fmla="*/ 11 w 35"/>
                <a:gd name="T1" fmla="*/ 2 h 47"/>
                <a:gd name="T2" fmla="*/ 8 w 35"/>
                <a:gd name="T3" fmla="*/ 1 h 47"/>
                <a:gd name="T4" fmla="*/ 4 w 35"/>
                <a:gd name="T5" fmla="*/ 3 h 47"/>
                <a:gd name="T6" fmla="*/ 8 w 35"/>
                <a:gd name="T7" fmla="*/ 4 h 47"/>
                <a:gd name="T8" fmla="*/ 11 w 35"/>
                <a:gd name="T9" fmla="*/ 4 h 47"/>
                <a:gd name="T10" fmla="*/ 11 w 35"/>
                <a:gd name="T11" fmla="*/ 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1" name="Freeform 81"/>
            <p:cNvSpPr>
              <a:spLocks noChangeArrowheads="1"/>
            </p:cNvSpPr>
            <p:nvPr/>
          </p:nvSpPr>
          <p:spPr bwMode="auto">
            <a:xfrm>
              <a:off x="4556" y="1329"/>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2" name="Freeform 82"/>
            <p:cNvSpPr>
              <a:spLocks noChangeArrowheads="1"/>
            </p:cNvSpPr>
            <p:nvPr/>
          </p:nvSpPr>
          <p:spPr bwMode="auto">
            <a:xfrm>
              <a:off x="4602" y="1378"/>
              <a:ext cx="27" cy="24"/>
            </a:xfrm>
            <a:custGeom>
              <a:avLst/>
              <a:gdLst>
                <a:gd name="T0" fmla="*/ 8 w 32"/>
                <a:gd name="T1" fmla="*/ 1 h 35"/>
                <a:gd name="T2" fmla="*/ 3 w 32"/>
                <a:gd name="T3" fmla="*/ 1 h 35"/>
                <a:gd name="T4" fmla="*/ 4 w 32"/>
                <a:gd name="T5" fmla="*/ 2 h 35"/>
                <a:gd name="T6" fmla="*/ 8 w 32"/>
                <a:gd name="T7" fmla="*/ 3 h 35"/>
                <a:gd name="T8" fmla="*/ 8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3" name="Freeform 83"/>
            <p:cNvSpPr>
              <a:spLocks noChangeArrowheads="1"/>
            </p:cNvSpPr>
            <p:nvPr/>
          </p:nvSpPr>
          <p:spPr bwMode="auto">
            <a:xfrm>
              <a:off x="2750" y="93"/>
              <a:ext cx="162" cy="101"/>
            </a:xfrm>
            <a:custGeom>
              <a:avLst/>
              <a:gdLst>
                <a:gd name="T0" fmla="*/ 69 w 189"/>
                <a:gd name="T1" fmla="*/ 1 h 144"/>
                <a:gd name="T2" fmla="*/ 74 w 189"/>
                <a:gd name="T3" fmla="*/ 1 h 144"/>
                <a:gd name="T4" fmla="*/ 75 w 189"/>
                <a:gd name="T5" fmla="*/ 2 h 144"/>
                <a:gd name="T6" fmla="*/ 74 w 189"/>
                <a:gd name="T7" fmla="*/ 3 h 144"/>
                <a:gd name="T8" fmla="*/ 51 w 189"/>
                <a:gd name="T9" fmla="*/ 6 h 144"/>
                <a:gd name="T10" fmla="*/ 44 w 189"/>
                <a:gd name="T11" fmla="*/ 7 h 144"/>
                <a:gd name="T12" fmla="*/ 39 w 189"/>
                <a:gd name="T13" fmla="*/ 8 h 144"/>
                <a:gd name="T14" fmla="*/ 28 w 189"/>
                <a:gd name="T15" fmla="*/ 10 h 144"/>
                <a:gd name="T16" fmla="*/ 29 w 189"/>
                <a:gd name="T17" fmla="*/ 11 h 144"/>
                <a:gd name="T18" fmla="*/ 33 w 189"/>
                <a:gd name="T19" fmla="*/ 14 h 144"/>
                <a:gd name="T20" fmla="*/ 43 w 189"/>
                <a:gd name="T21" fmla="*/ 15 h 144"/>
                <a:gd name="T22" fmla="*/ 38 w 189"/>
                <a:gd name="T23" fmla="*/ 17 h 144"/>
                <a:gd name="T24" fmla="*/ 33 w 189"/>
                <a:gd name="T25" fmla="*/ 15 h 144"/>
                <a:gd name="T26" fmla="*/ 28 w 189"/>
                <a:gd name="T27" fmla="*/ 15 h 144"/>
                <a:gd name="T28" fmla="*/ 8 w 189"/>
                <a:gd name="T29" fmla="*/ 14 h 144"/>
                <a:gd name="T30" fmla="*/ 8 w 189"/>
                <a:gd name="T31" fmla="*/ 13 h 144"/>
                <a:gd name="T32" fmla="*/ 18 w 189"/>
                <a:gd name="T33" fmla="*/ 11 h 144"/>
                <a:gd name="T34" fmla="*/ 21 w 189"/>
                <a:gd name="T35" fmla="*/ 9 h 144"/>
                <a:gd name="T36" fmla="*/ 18 w 189"/>
                <a:gd name="T37" fmla="*/ 8 h 144"/>
                <a:gd name="T38" fmla="*/ 28 w 189"/>
                <a:gd name="T39" fmla="*/ 6 h 144"/>
                <a:gd name="T40" fmla="*/ 39 w 189"/>
                <a:gd name="T41" fmla="*/ 4 h 144"/>
                <a:gd name="T42" fmla="*/ 45 w 189"/>
                <a:gd name="T43" fmla="*/ 3 h 144"/>
                <a:gd name="T44" fmla="*/ 6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4" name="Freeform 84"/>
            <p:cNvSpPr>
              <a:spLocks noChangeArrowheads="1"/>
            </p:cNvSpPr>
            <p:nvPr/>
          </p:nvSpPr>
          <p:spPr bwMode="auto">
            <a:xfrm>
              <a:off x="2847" y="191"/>
              <a:ext cx="46" cy="11"/>
            </a:xfrm>
            <a:custGeom>
              <a:avLst/>
              <a:gdLst>
                <a:gd name="T0" fmla="*/ 10 w 53"/>
                <a:gd name="T1" fmla="*/ 0 h 17"/>
                <a:gd name="T2" fmla="*/ 5 w 53"/>
                <a:gd name="T3" fmla="*/ 1 h 17"/>
                <a:gd name="T4" fmla="*/ 14 w 53"/>
                <a:gd name="T5" fmla="*/ 1 h 17"/>
                <a:gd name="T6" fmla="*/ 19 w 53"/>
                <a:gd name="T7" fmla="*/ 1 h 17"/>
                <a:gd name="T8" fmla="*/ 10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5" name="Freeform 85"/>
            <p:cNvSpPr>
              <a:spLocks noChangeArrowheads="1"/>
            </p:cNvSpPr>
            <p:nvPr/>
          </p:nvSpPr>
          <p:spPr bwMode="auto">
            <a:xfrm>
              <a:off x="3082" y="45"/>
              <a:ext cx="49" cy="26"/>
            </a:xfrm>
            <a:custGeom>
              <a:avLst/>
              <a:gdLst>
                <a:gd name="T0" fmla="*/ 23 w 57"/>
                <a:gd name="T1" fmla="*/ 1 h 37"/>
                <a:gd name="T2" fmla="*/ 9 w 57"/>
                <a:gd name="T3" fmla="*/ 3 h 37"/>
                <a:gd name="T4" fmla="*/ 4 w 57"/>
                <a:gd name="T5" fmla="*/ 4 h 37"/>
                <a:gd name="T6" fmla="*/ 3 w 57"/>
                <a:gd name="T7" fmla="*/ 1 h 37"/>
                <a:gd name="T8" fmla="*/ 8 w 57"/>
                <a:gd name="T9" fmla="*/ 0 h 37"/>
                <a:gd name="T10" fmla="*/ 2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6" name="Freeform 86"/>
            <p:cNvSpPr>
              <a:spLocks noChangeArrowheads="1"/>
            </p:cNvSpPr>
            <p:nvPr/>
          </p:nvSpPr>
          <p:spPr bwMode="auto">
            <a:xfrm>
              <a:off x="3117" y="57"/>
              <a:ext cx="58" cy="19"/>
            </a:xfrm>
            <a:custGeom>
              <a:avLst/>
              <a:gdLst>
                <a:gd name="T0" fmla="*/ 11 w 68"/>
                <a:gd name="T1" fmla="*/ 0 h 26"/>
                <a:gd name="T2" fmla="*/ 4 w 68"/>
                <a:gd name="T3" fmla="*/ 1 h 26"/>
                <a:gd name="T4" fmla="*/ 22 w 68"/>
                <a:gd name="T5" fmla="*/ 4 h 26"/>
                <a:gd name="T6" fmla="*/ 24 w 68"/>
                <a:gd name="T7" fmla="*/ 4 h 26"/>
                <a:gd name="T8" fmla="*/ 11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7" name="Freeform 87"/>
            <p:cNvSpPr>
              <a:spLocks noChangeArrowheads="1"/>
            </p:cNvSpPr>
            <p:nvPr/>
          </p:nvSpPr>
          <p:spPr bwMode="auto">
            <a:xfrm>
              <a:off x="3179" y="60"/>
              <a:ext cx="58" cy="30"/>
            </a:xfrm>
            <a:custGeom>
              <a:avLst/>
              <a:gdLst>
                <a:gd name="T0" fmla="*/ 23 w 66"/>
                <a:gd name="T1" fmla="*/ 1 h 43"/>
                <a:gd name="T2" fmla="*/ 12 w 66"/>
                <a:gd name="T3" fmla="*/ 1 h 43"/>
                <a:gd name="T4" fmla="*/ 4 w 66"/>
                <a:gd name="T5" fmla="*/ 1 h 43"/>
                <a:gd name="T6" fmla="*/ 4 w 66"/>
                <a:gd name="T7" fmla="*/ 4 h 43"/>
                <a:gd name="T8" fmla="*/ 15 w 66"/>
                <a:gd name="T9" fmla="*/ 5 h 43"/>
                <a:gd name="T10" fmla="*/ 28 w 66"/>
                <a:gd name="T11" fmla="*/ 3 h 43"/>
                <a:gd name="T12" fmla="*/ 23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8" name="Freeform 88"/>
            <p:cNvSpPr>
              <a:spLocks noChangeArrowheads="1"/>
            </p:cNvSpPr>
            <p:nvPr/>
          </p:nvSpPr>
          <p:spPr bwMode="auto">
            <a:xfrm>
              <a:off x="3581" y="85"/>
              <a:ext cx="101" cy="29"/>
            </a:xfrm>
            <a:custGeom>
              <a:avLst/>
              <a:gdLst>
                <a:gd name="T0" fmla="*/ 6 w 117"/>
                <a:gd name="T1" fmla="*/ 0 h 41"/>
                <a:gd name="T2" fmla="*/ 3 w 117"/>
                <a:gd name="T3" fmla="*/ 2 h 41"/>
                <a:gd name="T4" fmla="*/ 21 w 117"/>
                <a:gd name="T5" fmla="*/ 4 h 41"/>
                <a:gd name="T6" fmla="*/ 31 w 117"/>
                <a:gd name="T7" fmla="*/ 4 h 41"/>
                <a:gd name="T8" fmla="*/ 47 w 117"/>
                <a:gd name="T9" fmla="*/ 3 h 41"/>
                <a:gd name="T10" fmla="*/ 32 w 117"/>
                <a:gd name="T11" fmla="*/ 1 h 41"/>
                <a:gd name="T12" fmla="*/ 6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19" name="Freeform 89"/>
            <p:cNvSpPr>
              <a:spLocks noChangeArrowheads="1"/>
            </p:cNvSpPr>
            <p:nvPr/>
          </p:nvSpPr>
          <p:spPr bwMode="auto">
            <a:xfrm>
              <a:off x="3684" y="84"/>
              <a:ext cx="53" cy="23"/>
            </a:xfrm>
            <a:custGeom>
              <a:avLst/>
              <a:gdLst>
                <a:gd name="T0" fmla="*/ 13 w 62"/>
                <a:gd name="T1" fmla="*/ 1 h 32"/>
                <a:gd name="T2" fmla="*/ 23 w 62"/>
                <a:gd name="T3" fmla="*/ 1 h 32"/>
                <a:gd name="T4" fmla="*/ 12 w 62"/>
                <a:gd name="T5" fmla="*/ 4 h 32"/>
                <a:gd name="T6" fmla="*/ 3 w 62"/>
                <a:gd name="T7" fmla="*/ 3 h 32"/>
                <a:gd name="T8" fmla="*/ 13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0" name="Freeform 90"/>
            <p:cNvSpPr>
              <a:spLocks noChangeArrowheads="1"/>
            </p:cNvSpPr>
            <p:nvPr/>
          </p:nvSpPr>
          <p:spPr bwMode="auto">
            <a:xfrm>
              <a:off x="3660" y="111"/>
              <a:ext cx="42" cy="16"/>
            </a:xfrm>
            <a:custGeom>
              <a:avLst/>
              <a:gdLst>
                <a:gd name="T0" fmla="*/ 8 w 49"/>
                <a:gd name="T1" fmla="*/ 1 h 23"/>
                <a:gd name="T2" fmla="*/ 3 w 49"/>
                <a:gd name="T3" fmla="*/ 1 h 23"/>
                <a:gd name="T4" fmla="*/ 15 w 49"/>
                <a:gd name="T5" fmla="*/ 3 h 23"/>
                <a:gd name="T6" fmla="*/ 8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1" name="Freeform 91"/>
            <p:cNvSpPr>
              <a:spLocks noChangeArrowheads="1"/>
            </p:cNvSpPr>
            <p:nvPr/>
          </p:nvSpPr>
          <p:spPr bwMode="auto">
            <a:xfrm>
              <a:off x="3950" y="321"/>
              <a:ext cx="87" cy="106"/>
            </a:xfrm>
            <a:custGeom>
              <a:avLst/>
              <a:gdLst>
                <a:gd name="T0" fmla="*/ 3 w 102"/>
                <a:gd name="T1" fmla="*/ 0 h 152"/>
                <a:gd name="T2" fmla="*/ 0 w 102"/>
                <a:gd name="T3" fmla="*/ 2 h 152"/>
                <a:gd name="T4" fmla="*/ 6 w 102"/>
                <a:gd name="T5" fmla="*/ 5 h 152"/>
                <a:gd name="T6" fmla="*/ 13 w 102"/>
                <a:gd name="T7" fmla="*/ 8 h 152"/>
                <a:gd name="T8" fmla="*/ 14 w 102"/>
                <a:gd name="T9" fmla="*/ 12 h 152"/>
                <a:gd name="T10" fmla="*/ 31 w 102"/>
                <a:gd name="T11" fmla="*/ 17 h 152"/>
                <a:gd name="T12" fmla="*/ 32 w 102"/>
                <a:gd name="T13" fmla="*/ 14 h 152"/>
                <a:gd name="T14" fmla="*/ 28 w 102"/>
                <a:gd name="T15" fmla="*/ 12 h 152"/>
                <a:gd name="T16" fmla="*/ 23 w 102"/>
                <a:gd name="T17" fmla="*/ 10 h 152"/>
                <a:gd name="T18" fmla="*/ 20 w 102"/>
                <a:gd name="T19" fmla="*/ 8 h 152"/>
                <a:gd name="T20" fmla="*/ 16 w 102"/>
                <a:gd name="T21" fmla="*/ 5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2" name="Freeform 92"/>
            <p:cNvSpPr>
              <a:spLocks noChangeArrowheads="1"/>
            </p:cNvSpPr>
            <p:nvPr/>
          </p:nvSpPr>
          <p:spPr bwMode="auto">
            <a:xfrm>
              <a:off x="4020" y="431"/>
              <a:ext cx="63" cy="73"/>
            </a:xfrm>
            <a:custGeom>
              <a:avLst/>
              <a:gdLst>
                <a:gd name="T0" fmla="*/ 24 w 74"/>
                <a:gd name="T1" fmla="*/ 3 h 103"/>
                <a:gd name="T2" fmla="*/ 28 w 74"/>
                <a:gd name="T3" fmla="*/ 5 h 103"/>
                <a:gd name="T4" fmla="*/ 12 w 74"/>
                <a:gd name="T5" fmla="*/ 11 h 103"/>
                <a:gd name="T6" fmla="*/ 12 w 74"/>
                <a:gd name="T7" fmla="*/ 13 h 103"/>
                <a:gd name="T8" fmla="*/ 8 w 74"/>
                <a:gd name="T9" fmla="*/ 11 h 103"/>
                <a:gd name="T10" fmla="*/ 3 w 74"/>
                <a:gd name="T11" fmla="*/ 11 h 103"/>
                <a:gd name="T12" fmla="*/ 0 w 74"/>
                <a:gd name="T13" fmla="*/ 11 h 103"/>
                <a:gd name="T14" fmla="*/ 4 w 74"/>
                <a:gd name="T15" fmla="*/ 8 h 103"/>
                <a:gd name="T16" fmla="*/ 5 w 74"/>
                <a:gd name="T17" fmla="*/ 6 h 103"/>
                <a:gd name="T18" fmla="*/ 2 w 74"/>
                <a:gd name="T19" fmla="*/ 3 h 103"/>
                <a:gd name="T20" fmla="*/ 3 w 74"/>
                <a:gd name="T21" fmla="*/ 2 h 103"/>
                <a:gd name="T22" fmla="*/ 10 w 74"/>
                <a:gd name="T23" fmla="*/ 3 h 103"/>
                <a:gd name="T24" fmla="*/ 14 w 74"/>
                <a:gd name="T25" fmla="*/ 4 h 103"/>
                <a:gd name="T26" fmla="*/ 24 w 74"/>
                <a:gd name="T27" fmla="*/ 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3" name="Freeform 93"/>
            <p:cNvSpPr>
              <a:spLocks noChangeArrowheads="1"/>
            </p:cNvSpPr>
            <p:nvPr/>
          </p:nvSpPr>
          <p:spPr bwMode="auto">
            <a:xfrm>
              <a:off x="3978" y="506"/>
              <a:ext cx="126" cy="176"/>
            </a:xfrm>
            <a:custGeom>
              <a:avLst/>
              <a:gdLst>
                <a:gd name="T0" fmla="*/ 35 w 146"/>
                <a:gd name="T1" fmla="*/ 12 h 252"/>
                <a:gd name="T2" fmla="*/ 27 w 146"/>
                <a:gd name="T3" fmla="*/ 12 h 252"/>
                <a:gd name="T4" fmla="*/ 26 w 146"/>
                <a:gd name="T5" fmla="*/ 15 h 252"/>
                <a:gd name="T6" fmla="*/ 9 w 146"/>
                <a:gd name="T7" fmla="*/ 17 h 252"/>
                <a:gd name="T8" fmla="*/ 3 w 146"/>
                <a:gd name="T9" fmla="*/ 20 h 252"/>
                <a:gd name="T10" fmla="*/ 8 w 146"/>
                <a:gd name="T11" fmla="*/ 21 h 252"/>
                <a:gd name="T12" fmla="*/ 3 w 146"/>
                <a:gd name="T13" fmla="*/ 23 h 252"/>
                <a:gd name="T14" fmla="*/ 10 w 146"/>
                <a:gd name="T15" fmla="*/ 29 h 252"/>
                <a:gd name="T16" fmla="*/ 12 w 146"/>
                <a:gd name="T17" fmla="*/ 25 h 252"/>
                <a:gd name="T18" fmla="*/ 9 w 146"/>
                <a:gd name="T19" fmla="*/ 22 h 252"/>
                <a:gd name="T20" fmla="*/ 17 w 146"/>
                <a:gd name="T21" fmla="*/ 20 h 252"/>
                <a:gd name="T22" fmla="*/ 22 w 146"/>
                <a:gd name="T23" fmla="*/ 19 h 252"/>
                <a:gd name="T24" fmla="*/ 27 w 146"/>
                <a:gd name="T25" fmla="*/ 20 h 252"/>
                <a:gd name="T26" fmla="*/ 18 w 146"/>
                <a:gd name="T27" fmla="*/ 22 h 252"/>
                <a:gd name="T28" fmla="*/ 22 w 146"/>
                <a:gd name="T29" fmla="*/ 23 h 252"/>
                <a:gd name="T30" fmla="*/ 28 w 146"/>
                <a:gd name="T31" fmla="*/ 21 h 252"/>
                <a:gd name="T32" fmla="*/ 35 w 146"/>
                <a:gd name="T33" fmla="*/ 22 h 252"/>
                <a:gd name="T34" fmla="*/ 43 w 146"/>
                <a:gd name="T35" fmla="*/ 17 h 252"/>
                <a:gd name="T36" fmla="*/ 47 w 146"/>
                <a:gd name="T37" fmla="*/ 18 h 252"/>
                <a:gd name="T38" fmla="*/ 56 w 146"/>
                <a:gd name="T39" fmla="*/ 17 h 252"/>
                <a:gd name="T40" fmla="*/ 60 w 146"/>
                <a:gd name="T41" fmla="*/ 15 h 252"/>
                <a:gd name="T42" fmla="*/ 59 w 146"/>
                <a:gd name="T43" fmla="*/ 13 h 252"/>
                <a:gd name="T44" fmla="*/ 55 w 146"/>
                <a:gd name="T45" fmla="*/ 11 h 252"/>
                <a:gd name="T46" fmla="*/ 51 w 146"/>
                <a:gd name="T47" fmla="*/ 5 h 252"/>
                <a:gd name="T48" fmla="*/ 39 w 146"/>
                <a:gd name="T49" fmla="*/ 0 h 252"/>
                <a:gd name="T50" fmla="*/ 32 w 146"/>
                <a:gd name="T51" fmla="*/ 1 h 252"/>
                <a:gd name="T52" fmla="*/ 41 w 146"/>
                <a:gd name="T53" fmla="*/ 4 h 252"/>
                <a:gd name="T54" fmla="*/ 41 w 146"/>
                <a:gd name="T55" fmla="*/ 7 h 252"/>
                <a:gd name="T56" fmla="*/ 35 w 146"/>
                <a:gd name="T57" fmla="*/ 12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4" name="Freeform 94"/>
            <p:cNvSpPr>
              <a:spLocks noChangeArrowheads="1"/>
            </p:cNvSpPr>
            <p:nvPr/>
          </p:nvSpPr>
          <p:spPr bwMode="auto">
            <a:xfrm>
              <a:off x="2758" y="35"/>
              <a:ext cx="60" cy="28"/>
            </a:xfrm>
            <a:custGeom>
              <a:avLst/>
              <a:gdLst>
                <a:gd name="T0" fmla="*/ 24 w 70"/>
                <a:gd name="T1" fmla="*/ 0 h 40"/>
                <a:gd name="T2" fmla="*/ 26 w 70"/>
                <a:gd name="T3" fmla="*/ 3 h 40"/>
                <a:gd name="T4" fmla="*/ 16 w 70"/>
                <a:gd name="T5" fmla="*/ 3 h 40"/>
                <a:gd name="T6" fmla="*/ 13 w 70"/>
                <a:gd name="T7" fmla="*/ 5 h 40"/>
                <a:gd name="T8" fmla="*/ 3 w 70"/>
                <a:gd name="T9" fmla="*/ 4 h 40"/>
                <a:gd name="T10" fmla="*/ 1 w 70"/>
                <a:gd name="T11" fmla="*/ 4 h 40"/>
                <a:gd name="T12" fmla="*/ 13 w 70"/>
                <a:gd name="T13" fmla="*/ 3 h 40"/>
                <a:gd name="T14" fmla="*/ 2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5" name="Freeform 95"/>
            <p:cNvSpPr>
              <a:spLocks noChangeArrowheads="1"/>
            </p:cNvSpPr>
            <p:nvPr/>
          </p:nvSpPr>
          <p:spPr bwMode="auto">
            <a:xfrm>
              <a:off x="2635" y="43"/>
              <a:ext cx="22" cy="21"/>
            </a:xfrm>
            <a:custGeom>
              <a:avLst/>
              <a:gdLst>
                <a:gd name="T0" fmla="*/ 7 w 26"/>
                <a:gd name="T1" fmla="*/ 0 h 29"/>
                <a:gd name="T2" fmla="*/ 0 w 26"/>
                <a:gd name="T3" fmla="*/ 3 h 29"/>
                <a:gd name="T4" fmla="*/ 7 w 26"/>
                <a:gd name="T5" fmla="*/ 4 h 29"/>
                <a:gd name="T6" fmla="*/ 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6" name="Freeform 96"/>
            <p:cNvSpPr>
              <a:spLocks noChangeArrowheads="1"/>
            </p:cNvSpPr>
            <p:nvPr/>
          </p:nvSpPr>
          <p:spPr bwMode="auto">
            <a:xfrm>
              <a:off x="2663" y="42"/>
              <a:ext cx="42" cy="25"/>
            </a:xfrm>
            <a:custGeom>
              <a:avLst/>
              <a:gdLst>
                <a:gd name="T0" fmla="*/ 6 w 49"/>
                <a:gd name="T1" fmla="*/ 1 h 36"/>
                <a:gd name="T2" fmla="*/ 0 w 49"/>
                <a:gd name="T3" fmla="*/ 2 h 36"/>
                <a:gd name="T4" fmla="*/ 3 w 49"/>
                <a:gd name="T5" fmla="*/ 3 h 36"/>
                <a:gd name="T6" fmla="*/ 7 w 49"/>
                <a:gd name="T7" fmla="*/ 4 h 36"/>
                <a:gd name="T8" fmla="*/ 15 w 49"/>
                <a:gd name="T9" fmla="*/ 3 h 36"/>
                <a:gd name="T10" fmla="*/ 6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7" name="Freeform 97"/>
            <p:cNvSpPr>
              <a:spLocks noChangeArrowheads="1"/>
            </p:cNvSpPr>
            <p:nvPr/>
          </p:nvSpPr>
          <p:spPr bwMode="auto">
            <a:xfrm>
              <a:off x="2733" y="34"/>
              <a:ext cx="23" cy="15"/>
            </a:xfrm>
            <a:custGeom>
              <a:avLst/>
              <a:gdLst>
                <a:gd name="T0" fmla="*/ 4 w 27"/>
                <a:gd name="T1" fmla="*/ 0 h 22"/>
                <a:gd name="T2" fmla="*/ 3 w 27"/>
                <a:gd name="T3" fmla="*/ 1 h 22"/>
                <a:gd name="T4" fmla="*/ 8 w 27"/>
                <a:gd name="T5" fmla="*/ 2 h 22"/>
                <a:gd name="T6" fmla="*/ 4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8" name="Freeform 98"/>
            <p:cNvSpPr>
              <a:spLocks noChangeArrowheads="1"/>
            </p:cNvSpPr>
            <p:nvPr/>
          </p:nvSpPr>
          <p:spPr bwMode="auto">
            <a:xfrm>
              <a:off x="2712" y="50"/>
              <a:ext cx="17" cy="13"/>
            </a:xfrm>
            <a:custGeom>
              <a:avLst/>
              <a:gdLst>
                <a:gd name="T0" fmla="*/ 4 w 20"/>
                <a:gd name="T1" fmla="*/ 0 h 18"/>
                <a:gd name="T2" fmla="*/ 3 w 20"/>
                <a:gd name="T3" fmla="*/ 3 h 18"/>
                <a:gd name="T4" fmla="*/ 4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29" name="Freeform 99"/>
            <p:cNvSpPr>
              <a:spLocks noChangeArrowheads="1"/>
            </p:cNvSpPr>
            <p:nvPr/>
          </p:nvSpPr>
          <p:spPr bwMode="auto">
            <a:xfrm>
              <a:off x="4023" y="65"/>
              <a:ext cx="21" cy="31"/>
            </a:xfrm>
            <a:custGeom>
              <a:avLst/>
              <a:gdLst>
                <a:gd name="T0" fmla="*/ 11 w 24"/>
                <a:gd name="T1" fmla="*/ 0 h 44"/>
                <a:gd name="T2" fmla="*/ 4 w 24"/>
                <a:gd name="T3" fmla="*/ 2 h 44"/>
                <a:gd name="T4" fmla="*/ 0 w 24"/>
                <a:gd name="T5" fmla="*/ 4 h 44"/>
                <a:gd name="T6" fmla="*/ 8 w 24"/>
                <a:gd name="T7" fmla="*/ 5 h 44"/>
                <a:gd name="T8" fmla="*/ 1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0" name="Freeform 100"/>
            <p:cNvSpPr>
              <a:spLocks noChangeArrowheads="1"/>
            </p:cNvSpPr>
            <p:nvPr/>
          </p:nvSpPr>
          <p:spPr bwMode="auto">
            <a:xfrm>
              <a:off x="3007" y="1423"/>
              <a:ext cx="35" cy="17"/>
            </a:xfrm>
            <a:custGeom>
              <a:avLst/>
              <a:gdLst>
                <a:gd name="T0" fmla="*/ 12 w 41"/>
                <a:gd name="T1" fmla="*/ 0 h 24"/>
                <a:gd name="T2" fmla="*/ 10 w 41"/>
                <a:gd name="T3" fmla="*/ 3 h 24"/>
                <a:gd name="T4" fmla="*/ 12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3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3" name="Freeform 103"/>
            <p:cNvSpPr>
              <a:spLocks noChangeArrowheads="1"/>
            </p:cNvSpPr>
            <p:nvPr/>
          </p:nvSpPr>
          <p:spPr bwMode="auto">
            <a:xfrm>
              <a:off x="3045" y="1204"/>
              <a:ext cx="12" cy="18"/>
            </a:xfrm>
            <a:custGeom>
              <a:avLst/>
              <a:gdLst>
                <a:gd name="T0" fmla="*/ 3 w 14"/>
                <a:gd name="T1" fmla="*/ 0 h 25"/>
                <a:gd name="T2" fmla="*/ 0 w 14"/>
                <a:gd name="T3" fmla="*/ 1 h 25"/>
                <a:gd name="T4" fmla="*/ 5 w 14"/>
                <a:gd name="T5" fmla="*/ 3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3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3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3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3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640" name="Freeform 110"/>
            <p:cNvSpPr>
              <a:spLocks noChangeArrowheads="1"/>
            </p:cNvSpPr>
            <p:nvPr/>
          </p:nvSpPr>
          <p:spPr bwMode="auto">
            <a:xfrm>
              <a:off x="1810" y="85"/>
              <a:ext cx="2370" cy="1537"/>
            </a:xfrm>
            <a:custGeom>
              <a:avLst/>
              <a:gdLst>
                <a:gd name="T0" fmla="*/ 1048 w 2060"/>
                <a:gd name="T1" fmla="*/ 436 h 1644"/>
                <a:gd name="T2" fmla="*/ 772 w 2060"/>
                <a:gd name="T3" fmla="*/ 396 h 1644"/>
                <a:gd name="T4" fmla="*/ 366 w 2060"/>
                <a:gd name="T5" fmla="*/ 431 h 1644"/>
                <a:gd name="T6" fmla="*/ 107 w 2060"/>
                <a:gd name="T7" fmla="*/ 508 h 1644"/>
                <a:gd name="T8" fmla="*/ 28 w 2060"/>
                <a:gd name="T9" fmla="*/ 628 h 1644"/>
                <a:gd name="T10" fmla="*/ 337 w 2060"/>
                <a:gd name="T11" fmla="*/ 708 h 1644"/>
                <a:gd name="T12" fmla="*/ 712 w 2060"/>
                <a:gd name="T13" fmla="*/ 696 h 1644"/>
                <a:gd name="T14" fmla="*/ 920 w 2060"/>
                <a:gd name="T15" fmla="*/ 759 h 1644"/>
                <a:gd name="T16" fmla="*/ 1048 w 2060"/>
                <a:gd name="T17" fmla="*/ 967 h 1644"/>
                <a:gd name="T18" fmla="*/ 1153 w 2060"/>
                <a:gd name="T19" fmla="*/ 1086 h 1644"/>
                <a:gd name="T20" fmla="*/ 1633 w 2060"/>
                <a:gd name="T21" fmla="*/ 1051 h 1644"/>
                <a:gd name="T22" fmla="*/ 1894 w 2060"/>
                <a:gd name="T23" fmla="*/ 922 h 1644"/>
                <a:gd name="T24" fmla="*/ 2051 w 2060"/>
                <a:gd name="T25" fmla="*/ 770 h 1644"/>
                <a:gd name="T26" fmla="*/ 2315 w 2060"/>
                <a:gd name="T27" fmla="*/ 667 h 1644"/>
                <a:gd name="T28" fmla="*/ 1848 w 2060"/>
                <a:gd name="T29" fmla="*/ 571 h 1644"/>
                <a:gd name="T30" fmla="*/ 1894 w 2060"/>
                <a:gd name="T31" fmla="*/ 546 h 1644"/>
                <a:gd name="T32" fmla="*/ 2327 w 2060"/>
                <a:gd name="T33" fmla="*/ 611 h 1644"/>
                <a:gd name="T34" fmla="*/ 2547 w 2060"/>
                <a:gd name="T35" fmla="*/ 529 h 1644"/>
                <a:gd name="T36" fmla="*/ 2425 w 2060"/>
                <a:gd name="T37" fmla="*/ 510 h 1644"/>
                <a:gd name="T38" fmla="*/ 2155 w 2060"/>
                <a:gd name="T39" fmla="*/ 477 h 1644"/>
                <a:gd name="T40" fmla="*/ 2647 w 2060"/>
                <a:gd name="T41" fmla="*/ 509 h 1644"/>
                <a:gd name="T42" fmla="*/ 3005 w 2060"/>
                <a:gd name="T43" fmla="*/ 570 h 1644"/>
                <a:gd name="T44" fmla="*/ 3186 w 2060"/>
                <a:gd name="T45" fmla="*/ 690 h 1644"/>
                <a:gd name="T46" fmla="*/ 3728 w 2060"/>
                <a:gd name="T47" fmla="*/ 566 h 1644"/>
                <a:gd name="T48" fmla="*/ 3950 w 2060"/>
                <a:gd name="T49" fmla="*/ 687 h 1644"/>
                <a:gd name="T50" fmla="*/ 3959 w 2060"/>
                <a:gd name="T51" fmla="*/ 584 h 1644"/>
                <a:gd name="T52" fmla="*/ 4080 w 2060"/>
                <a:gd name="T53" fmla="*/ 534 h 1644"/>
                <a:gd name="T54" fmla="*/ 4135 w 2060"/>
                <a:gd name="T55" fmla="*/ 364 h 1644"/>
                <a:gd name="T56" fmla="*/ 4229 w 2060"/>
                <a:gd name="T57" fmla="*/ 353 h 1644"/>
                <a:gd name="T58" fmla="*/ 4274 w 2060"/>
                <a:gd name="T59" fmla="*/ 285 h 1644"/>
                <a:gd name="T60" fmla="*/ 4188 w 2060"/>
                <a:gd name="T61" fmla="*/ 151 h 1644"/>
                <a:gd name="T62" fmla="*/ 4404 w 2060"/>
                <a:gd name="T63" fmla="*/ 72 h 1644"/>
                <a:gd name="T64" fmla="*/ 4515 w 2060"/>
                <a:gd name="T65" fmla="*/ 139 h 1644"/>
                <a:gd name="T66" fmla="*/ 4504 w 2060"/>
                <a:gd name="T67" fmla="*/ 82 h 1644"/>
                <a:gd name="T68" fmla="*/ 4580 w 2060"/>
                <a:gd name="T69" fmla="*/ 34 h 1644"/>
                <a:gd name="T70" fmla="*/ 4726 w 2060"/>
                <a:gd name="T71" fmla="*/ 0 h 1644"/>
                <a:gd name="T72" fmla="*/ 4221 w 2060"/>
                <a:gd name="T73" fmla="*/ 42 h 1644"/>
                <a:gd name="T74" fmla="*/ 3670 w 2060"/>
                <a:gd name="T75" fmla="*/ 56 h 1644"/>
                <a:gd name="T76" fmla="*/ 3129 w 2060"/>
                <a:gd name="T77" fmla="*/ 20 h 1644"/>
                <a:gd name="T78" fmla="*/ 2623 w 2060"/>
                <a:gd name="T79" fmla="*/ 44 h 1644"/>
                <a:gd name="T80" fmla="*/ 2411 w 2060"/>
                <a:gd name="T81" fmla="*/ 114 h 1644"/>
                <a:gd name="T82" fmla="*/ 2146 w 2060"/>
                <a:gd name="T83" fmla="*/ 92 h 1644"/>
                <a:gd name="T84" fmla="*/ 1758 w 2060"/>
                <a:gd name="T85" fmla="*/ 122 h 1644"/>
                <a:gd name="T86" fmla="*/ 1546 w 2060"/>
                <a:gd name="T87" fmla="*/ 93 h 1644"/>
                <a:gd name="T88" fmla="*/ 846 w 2060"/>
                <a:gd name="T89" fmla="*/ 166 h 1644"/>
                <a:gd name="T90" fmla="*/ 1243 w 2060"/>
                <a:gd name="T91" fmla="*/ 142 h 1644"/>
                <a:gd name="T92" fmla="*/ 1478 w 2060"/>
                <a:gd name="T93" fmla="*/ 183 h 1644"/>
                <a:gd name="T94" fmla="*/ 1029 w 2060"/>
                <a:gd name="T95" fmla="*/ 238 h 1644"/>
                <a:gd name="T96" fmla="*/ 639 w 2060"/>
                <a:gd name="T97" fmla="*/ 278 h 1644"/>
                <a:gd name="T98" fmla="*/ 387 w 2060"/>
                <a:gd name="T99" fmla="*/ 357 h 1644"/>
                <a:gd name="T100" fmla="*/ 657 w 2060"/>
                <a:gd name="T101" fmla="*/ 369 h 1644"/>
                <a:gd name="T102" fmla="*/ 882 w 2060"/>
                <a:gd name="T103" fmla="*/ 382 h 1644"/>
                <a:gd name="T104" fmla="*/ 1142 w 2060"/>
                <a:gd name="T105" fmla="*/ 395 h 1644"/>
                <a:gd name="T106" fmla="*/ 1129 w 2060"/>
                <a:gd name="T107" fmla="*/ 342 h 1644"/>
                <a:gd name="T108" fmla="*/ 1373 w 2060"/>
                <a:gd name="T109" fmla="*/ 366 h 1644"/>
                <a:gd name="T110" fmla="*/ 1591 w 2060"/>
                <a:gd name="T111" fmla="*/ 313 h 1644"/>
                <a:gd name="T112" fmla="*/ 1791 w 2060"/>
                <a:gd name="T113" fmla="*/ 321 h 1644"/>
                <a:gd name="T114" fmla="*/ 1481 w 2060"/>
                <a:gd name="T115" fmla="*/ 39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34" name="文本框 28"/>
          <p:cNvSpPr>
            <a:spLocks noChangeArrowheads="1"/>
          </p:cNvSpPr>
          <p:nvPr/>
        </p:nvSpPr>
        <p:spPr bwMode="auto">
          <a:xfrm>
            <a:off x="1199592" y="384175"/>
            <a:ext cx="9856794"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altLang="zh-CN" sz="3600" dirty="0">
                <a:solidFill>
                  <a:srgbClr val="000000"/>
                </a:solidFill>
                <a:latin typeface="微软雅黑" panose="020B0503020204020204" pitchFamily="34" charset="-122"/>
                <a:ea typeface="微软雅黑" panose="020B0503020204020204" pitchFamily="34" charset="-122"/>
              </a:rPr>
              <a:t>完善加工贸易出口退税政策</a:t>
            </a:r>
            <a:endParaRPr lang="zh-CN" altLang="en-US" sz="3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Rectangle 42"/>
          <p:cNvSpPr>
            <a:spLocks noChangeArrowheads="1"/>
          </p:cNvSpPr>
          <p:nvPr/>
        </p:nvSpPr>
        <p:spPr bwMode="auto">
          <a:xfrm>
            <a:off x="955143" y="1556826"/>
            <a:ext cx="10022923" cy="1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tIns="0" bIns="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实行免抵退税办法的进料加工出口企业</a:t>
            </a:r>
            <a:r>
              <a:rPr lang="zh-CN" altLang="zh-CN" sz="2000" dirty="0">
                <a:solidFill>
                  <a:schemeClr val="accent4">
                    <a:lumMod val="75000"/>
                    <a:lumOff val="25000"/>
                  </a:schemeClr>
                </a:solidFill>
                <a:latin typeface="微软雅黑" panose="020B0503020204020204" pitchFamily="34" charset="-122"/>
                <a:ea typeface="微软雅黑" panose="020B0503020204020204" pitchFamily="34" charset="-122"/>
              </a:rPr>
              <a:t>，在国家实行出口产品征退税率一致政策后，因前期征退税率不一致等原因，结转未能抵减的免抵退税“不得免征和抵扣税额抵减额”，企业进行核对确认后，可调转为相应数额的增值税进项税额</a:t>
            </a:r>
            <a:r>
              <a:rPr lang="zh-CN"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本条自</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2022</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年</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5</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月</a:t>
            </a:r>
            <a:r>
              <a:rPr lang="en-US" altLang="zh-CN" sz="2000" dirty="0" smtClean="0">
                <a:solidFill>
                  <a:schemeClr val="accent4">
                    <a:lumMod val="75000"/>
                    <a:lumOff val="25000"/>
                  </a:schemeClr>
                </a:solidFill>
                <a:latin typeface="微软雅黑" panose="020B0503020204020204" pitchFamily="34" charset="-122"/>
                <a:ea typeface="微软雅黑" panose="020B0503020204020204" pitchFamily="34" charset="-122"/>
              </a:rPr>
              <a:t>1</a:t>
            </a:r>
            <a:r>
              <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rPr>
              <a:t>日起施行</a:t>
            </a:r>
            <a:endParaRPr lang="zh-CN" altLang="en-US" sz="2000" dirty="0" smtClean="0">
              <a:solidFill>
                <a:schemeClr val="accent4">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zh-CN" sz="18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45" name="直接连接符 3"/>
          <p:cNvSpPr>
            <a:spLocks noChangeShapeType="1"/>
          </p:cNvSpPr>
          <p:nvPr/>
        </p:nvSpPr>
        <p:spPr bwMode="auto">
          <a:xfrm>
            <a:off x="2360467" y="4558955"/>
            <a:ext cx="7756762" cy="1228"/>
          </a:xfrm>
          <a:prstGeom prst="line">
            <a:avLst/>
          </a:prstGeom>
          <a:noFill/>
          <a:ln w="9525">
            <a:solidFill>
              <a:srgbClr val="1B2153"/>
            </a:solidFill>
            <a:bevel/>
            <a:headEnd/>
            <a:tailEnd/>
          </a:ln>
          <a:extLst>
            <a:ext uri="{909E8E84-426E-40DD-AFC4-6F175D3DCCD1}">
              <a14:hiddenFill xmlns:a14="http://schemas.microsoft.com/office/drawing/2010/main">
                <a:noFill/>
              </a14:hiddenFill>
            </a:ext>
          </a:extLst>
        </p:spPr>
        <p:txBody>
          <a:bodyPr/>
          <a:lstStyle/>
          <a:p>
            <a:endParaRPr lang="zh-CN" altLang="en-US" sz="1600"/>
          </a:p>
        </p:txBody>
      </p:sp>
      <p:sp>
        <p:nvSpPr>
          <p:cNvPr id="146" name="Diamond 151"/>
          <p:cNvSpPr>
            <a:spLocks noChangeArrowheads="1"/>
          </p:cNvSpPr>
          <p:nvPr/>
        </p:nvSpPr>
        <p:spPr bwMode="auto">
          <a:xfrm>
            <a:off x="1199591" y="4005048"/>
            <a:ext cx="1095697" cy="1113761"/>
          </a:xfrm>
          <a:prstGeom prst="diamond">
            <a:avLst/>
          </a:prstGeom>
          <a:solidFill>
            <a:srgbClr val="FBCE4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000">
              <a:solidFill>
                <a:srgbClr val="FFFFFF"/>
              </a:solidFill>
              <a:latin typeface="方正兰亭黑_GBK" charset="-122"/>
              <a:ea typeface="方正兰亭黑_GBK" charset="-122"/>
              <a:sym typeface="方正兰亭黑_GBK" charset="-122"/>
            </a:endParaRPr>
          </a:p>
        </p:txBody>
      </p:sp>
      <p:sp>
        <p:nvSpPr>
          <p:cNvPr id="147" name="Diamond 152"/>
          <p:cNvSpPr>
            <a:spLocks noChangeArrowheads="1"/>
          </p:cNvSpPr>
          <p:nvPr/>
        </p:nvSpPr>
        <p:spPr bwMode="auto">
          <a:xfrm>
            <a:off x="3288361" y="4005048"/>
            <a:ext cx="1094491" cy="1113761"/>
          </a:xfrm>
          <a:prstGeom prst="diamond">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000">
              <a:solidFill>
                <a:srgbClr val="FFFFFF"/>
              </a:solidFill>
              <a:latin typeface="方正兰亭黑_GBK" charset="-122"/>
              <a:ea typeface="方正兰亭黑_GBK" charset="-122"/>
              <a:sym typeface="方正兰亭黑_GBK" charset="-122"/>
            </a:endParaRPr>
          </a:p>
        </p:txBody>
      </p:sp>
      <p:sp>
        <p:nvSpPr>
          <p:cNvPr id="148" name="Diamond 153"/>
          <p:cNvSpPr>
            <a:spLocks noChangeArrowheads="1"/>
          </p:cNvSpPr>
          <p:nvPr/>
        </p:nvSpPr>
        <p:spPr bwMode="auto">
          <a:xfrm>
            <a:off x="5415611" y="4005048"/>
            <a:ext cx="1094491" cy="1113761"/>
          </a:xfrm>
          <a:prstGeom prst="diamond">
            <a:avLst/>
          </a:prstGeom>
          <a:solidFill>
            <a:srgbClr val="FBCE4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000">
              <a:solidFill>
                <a:srgbClr val="FFFFFF"/>
              </a:solidFill>
              <a:latin typeface="方正兰亭黑_GBK" charset="-122"/>
              <a:ea typeface="方正兰亭黑_GBK" charset="-122"/>
              <a:sym typeface="方正兰亭黑_GBK" charset="-122"/>
            </a:endParaRPr>
          </a:p>
        </p:txBody>
      </p:sp>
      <p:sp>
        <p:nvSpPr>
          <p:cNvPr id="149" name="Diamond 153"/>
          <p:cNvSpPr>
            <a:spLocks noChangeArrowheads="1"/>
          </p:cNvSpPr>
          <p:nvPr/>
        </p:nvSpPr>
        <p:spPr bwMode="auto">
          <a:xfrm>
            <a:off x="7461899" y="4005048"/>
            <a:ext cx="1094490" cy="1113761"/>
          </a:xfrm>
          <a:prstGeom prst="diamond">
            <a:avLst/>
          </a:prstGeom>
          <a:solidFill>
            <a:srgbClr val="1B2153"/>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000">
              <a:solidFill>
                <a:srgbClr val="FFFFFF"/>
              </a:solidFill>
              <a:latin typeface="方正兰亭黑_GBK" charset="-122"/>
              <a:ea typeface="方正兰亭黑_GBK" charset="-122"/>
              <a:sym typeface="方正兰亭黑_GBK" charset="-122"/>
            </a:endParaRPr>
          </a:p>
        </p:txBody>
      </p:sp>
      <p:sp>
        <p:nvSpPr>
          <p:cNvPr id="150" name="Diamond 153"/>
          <p:cNvSpPr>
            <a:spLocks noChangeArrowheads="1"/>
          </p:cNvSpPr>
          <p:nvPr/>
        </p:nvSpPr>
        <p:spPr bwMode="auto">
          <a:xfrm>
            <a:off x="9522474" y="4005048"/>
            <a:ext cx="1094490" cy="1113761"/>
          </a:xfrm>
          <a:prstGeom prst="diamond">
            <a:avLst/>
          </a:prstGeom>
          <a:solidFill>
            <a:srgbClr val="FBCE4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000">
              <a:solidFill>
                <a:srgbClr val="FFFFFF"/>
              </a:solidFill>
              <a:latin typeface="方正兰亭黑_GBK" charset="-122"/>
              <a:ea typeface="方正兰亭黑_GBK" charset="-122"/>
              <a:sym typeface="方正兰亭黑_GBK" charset="-122"/>
            </a:endParaRPr>
          </a:p>
        </p:txBody>
      </p:sp>
      <p:sp>
        <p:nvSpPr>
          <p:cNvPr id="151" name="文本框 19"/>
          <p:cNvSpPr>
            <a:spLocks noChangeArrowheads="1"/>
          </p:cNvSpPr>
          <p:nvPr/>
        </p:nvSpPr>
        <p:spPr bwMode="auto">
          <a:xfrm>
            <a:off x="1387566" y="4388249"/>
            <a:ext cx="63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5" name="组合 354"/>
          <p:cNvGrpSpPr>
            <a:grpSpLocks/>
          </p:cNvGrpSpPr>
          <p:nvPr/>
        </p:nvGrpSpPr>
        <p:grpSpPr bwMode="auto">
          <a:xfrm>
            <a:off x="3219032" y="5305882"/>
            <a:ext cx="1696419" cy="537136"/>
            <a:chOff x="-22401" y="0"/>
            <a:chExt cx="1673319" cy="520140"/>
          </a:xfrm>
        </p:grpSpPr>
        <p:sp>
          <p:nvSpPr>
            <p:cNvPr id="156" name="文本框 355"/>
            <p:cNvSpPr>
              <a:spLocks noChangeArrowheads="1"/>
            </p:cNvSpPr>
            <p:nvPr/>
          </p:nvSpPr>
          <p:spPr bwMode="auto">
            <a:xfrm>
              <a:off x="-22401" y="274259"/>
              <a:ext cx="1650918" cy="24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050"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计算得出</a:t>
              </a:r>
              <a:endParaRPr lang="zh-CN" altLang="en-US" sz="105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7" name="文本框 356"/>
            <p:cNvSpPr>
              <a:spLocks noChangeArrowheads="1"/>
            </p:cNvSpPr>
            <p:nvPr/>
          </p:nvSpPr>
          <p:spPr bwMode="auto">
            <a:xfrm>
              <a:off x="0" y="0"/>
              <a:ext cx="1650918" cy="26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zh-CN" sz="1200" b="1" dirty="0">
                  <a:solidFill>
                    <a:srgbClr val="4D4D4D"/>
                  </a:solidFill>
                  <a:latin typeface="微软雅黑" panose="020B0503020204020204" pitchFamily="34" charset="-122"/>
                  <a:ea typeface="微软雅黑" panose="020B0503020204020204" pitchFamily="34" charset="-122"/>
                </a:rPr>
                <a:t>不得免征和抵扣税额</a:t>
              </a:r>
              <a:endParaRPr lang="zh-CN" altLang="en-US" sz="12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1" name="组合 354"/>
          <p:cNvGrpSpPr>
            <a:grpSpLocks/>
          </p:cNvGrpSpPr>
          <p:nvPr/>
        </p:nvGrpSpPr>
        <p:grpSpPr bwMode="auto">
          <a:xfrm>
            <a:off x="7433683" y="5302851"/>
            <a:ext cx="1678232" cy="821051"/>
            <a:chOff x="-5581" y="0"/>
            <a:chExt cx="1656499" cy="795069"/>
          </a:xfrm>
        </p:grpSpPr>
        <p:sp>
          <p:nvSpPr>
            <p:cNvPr id="162" name="文本框 355"/>
            <p:cNvSpPr>
              <a:spLocks noChangeArrowheads="1"/>
            </p:cNvSpPr>
            <p:nvPr/>
          </p:nvSpPr>
          <p:spPr bwMode="auto">
            <a:xfrm>
              <a:off x="-5581" y="392719"/>
              <a:ext cx="1650918" cy="4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050" dirty="0">
                  <a:solidFill>
                    <a:srgbClr val="4D4D4D"/>
                  </a:solidFill>
                  <a:latin typeface="微软雅黑" panose="020B0503020204020204" pitchFamily="34" charset="-122"/>
                  <a:ea typeface="微软雅黑" panose="020B0503020204020204" pitchFamily="34" charset="-122"/>
                </a:rPr>
                <a:t>核销产生的多计算的</a:t>
              </a:r>
              <a:r>
                <a:rPr lang="en-US" altLang="zh-CN" sz="1050" dirty="0">
                  <a:solidFill>
                    <a:srgbClr val="4D4D4D"/>
                  </a:solidFill>
                  <a:latin typeface="微软雅黑" panose="020B0503020204020204" pitchFamily="34" charset="-122"/>
                  <a:ea typeface="微软雅黑" panose="020B0503020204020204" pitchFamily="34" charset="-122"/>
                </a:rPr>
                <a:t>“</a:t>
              </a:r>
              <a:r>
                <a:rPr lang="zh-CN" altLang="zh-CN" sz="1050" dirty="0">
                  <a:solidFill>
                    <a:srgbClr val="4D4D4D"/>
                  </a:solidFill>
                  <a:latin typeface="微软雅黑" panose="020B0503020204020204" pitchFamily="34" charset="-122"/>
                  <a:ea typeface="微软雅黑" panose="020B0503020204020204" pitchFamily="34" charset="-122"/>
                </a:rPr>
                <a:t>不得免征和抵扣税额</a:t>
              </a:r>
              <a:r>
                <a:rPr lang="en-US" altLang="zh-CN" sz="1050" dirty="0">
                  <a:solidFill>
                    <a:srgbClr val="4D4D4D"/>
                  </a:solidFill>
                  <a:latin typeface="微软雅黑" panose="020B0503020204020204" pitchFamily="34" charset="-122"/>
                  <a:ea typeface="微软雅黑" panose="020B0503020204020204" pitchFamily="34" charset="-122"/>
                </a:rPr>
                <a:t>”</a:t>
              </a:r>
              <a:endParaRPr lang="zh-CN" altLang="en-US" sz="105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 name="文本框 356"/>
            <p:cNvSpPr>
              <a:spLocks noChangeArrowheads="1"/>
            </p:cNvSpPr>
            <p:nvPr/>
          </p:nvSpPr>
          <p:spPr bwMode="auto">
            <a:xfrm>
              <a:off x="0" y="0"/>
              <a:ext cx="1650918" cy="44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zh-CN" sz="1200" b="1" dirty="0">
                  <a:solidFill>
                    <a:srgbClr val="4D4D4D"/>
                  </a:solidFill>
                  <a:latin typeface="微软雅黑" panose="020B0503020204020204" pitchFamily="34" charset="-122"/>
                  <a:ea typeface="微软雅黑" panose="020B0503020204020204" pitchFamily="34" charset="-122"/>
                </a:rPr>
                <a:t>不得免征和抵扣税额抵减额</a:t>
              </a:r>
              <a:endParaRPr lang="zh-CN" altLang="en-US" sz="12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7" name="文本框 19"/>
          <p:cNvSpPr>
            <a:spLocks noChangeArrowheads="1"/>
          </p:cNvSpPr>
          <p:nvPr/>
        </p:nvSpPr>
        <p:spPr bwMode="auto">
          <a:xfrm>
            <a:off x="3495766" y="4388249"/>
            <a:ext cx="63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文本框 19"/>
          <p:cNvSpPr>
            <a:spLocks noChangeArrowheads="1"/>
          </p:cNvSpPr>
          <p:nvPr/>
        </p:nvSpPr>
        <p:spPr bwMode="auto">
          <a:xfrm>
            <a:off x="5602759" y="4388249"/>
            <a:ext cx="6347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文本框 19"/>
          <p:cNvSpPr>
            <a:spLocks noChangeArrowheads="1"/>
          </p:cNvSpPr>
          <p:nvPr/>
        </p:nvSpPr>
        <p:spPr bwMode="auto">
          <a:xfrm>
            <a:off x="7623266" y="4388249"/>
            <a:ext cx="63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文本框 19"/>
          <p:cNvSpPr>
            <a:spLocks noChangeArrowheads="1"/>
          </p:cNvSpPr>
          <p:nvPr/>
        </p:nvSpPr>
        <p:spPr bwMode="auto">
          <a:xfrm>
            <a:off x="9710828" y="4388249"/>
            <a:ext cx="6335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1" name="组合 354"/>
          <p:cNvGrpSpPr>
            <a:grpSpLocks/>
          </p:cNvGrpSpPr>
          <p:nvPr/>
        </p:nvGrpSpPr>
        <p:grpSpPr bwMode="auto">
          <a:xfrm>
            <a:off x="1055580" y="5302851"/>
            <a:ext cx="1569484" cy="680527"/>
            <a:chOff x="0" y="0"/>
            <a:chExt cx="1662949" cy="658992"/>
          </a:xfrm>
        </p:grpSpPr>
        <p:sp>
          <p:nvSpPr>
            <p:cNvPr id="172" name="文本框 355"/>
            <p:cNvSpPr>
              <a:spLocks noChangeArrowheads="1"/>
            </p:cNvSpPr>
            <p:nvPr/>
          </p:nvSpPr>
          <p:spPr bwMode="auto">
            <a:xfrm>
              <a:off x="12031" y="256642"/>
              <a:ext cx="1650918" cy="4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050" dirty="0">
                  <a:solidFill>
                    <a:srgbClr val="4D4D4D"/>
                  </a:solidFill>
                  <a:latin typeface="微软雅黑" panose="020B0503020204020204" pitchFamily="34" charset="-122"/>
                  <a:ea typeface="微软雅黑" panose="020B0503020204020204" pitchFamily="34" charset="-122"/>
                </a:rPr>
                <a:t>计划进口总值在计划出口总值中的占比</a:t>
              </a:r>
              <a:r>
                <a:rPr lang="en-US" altLang="zh-CN" sz="105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文本框 356"/>
            <p:cNvSpPr>
              <a:spLocks noChangeArrowheads="1"/>
            </p:cNvSpPr>
            <p:nvPr/>
          </p:nvSpPr>
          <p:spPr bwMode="auto">
            <a:xfrm>
              <a:off x="0" y="0"/>
              <a:ext cx="1650918" cy="26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b="1"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计划分配率</a:t>
              </a:r>
              <a:endParaRPr lang="zh-CN" altLang="en-US" sz="12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4" name="组合 354"/>
          <p:cNvGrpSpPr>
            <a:grpSpLocks/>
          </p:cNvGrpSpPr>
          <p:nvPr/>
        </p:nvGrpSpPr>
        <p:grpSpPr bwMode="auto">
          <a:xfrm>
            <a:off x="5449661" y="5294020"/>
            <a:ext cx="1685906" cy="518945"/>
            <a:chOff x="0" y="0"/>
            <a:chExt cx="1662949" cy="502523"/>
          </a:xfrm>
        </p:grpSpPr>
        <p:sp>
          <p:nvSpPr>
            <p:cNvPr id="175" name="文本框 355"/>
            <p:cNvSpPr>
              <a:spLocks noChangeArrowheads="1"/>
            </p:cNvSpPr>
            <p:nvPr/>
          </p:nvSpPr>
          <p:spPr bwMode="auto">
            <a:xfrm>
              <a:off x="12031" y="256642"/>
              <a:ext cx="1650918" cy="24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050"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核销</a:t>
              </a:r>
              <a:endParaRPr lang="zh-CN" altLang="en-US" sz="105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6" name="文本框 356"/>
            <p:cNvSpPr>
              <a:spLocks noChangeArrowheads="1"/>
            </p:cNvSpPr>
            <p:nvPr/>
          </p:nvSpPr>
          <p:spPr bwMode="auto">
            <a:xfrm>
              <a:off x="0" y="0"/>
              <a:ext cx="1650918" cy="26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实际</a:t>
              </a:r>
              <a:r>
                <a:rPr lang="zh-CN" altLang="en-US" sz="1200" b="1"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分配率</a:t>
              </a:r>
              <a:endParaRPr lang="zh-CN" altLang="en-US" sz="12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7" name="组合 354"/>
          <p:cNvGrpSpPr>
            <a:grpSpLocks/>
          </p:cNvGrpSpPr>
          <p:nvPr/>
        </p:nvGrpSpPr>
        <p:grpSpPr bwMode="auto">
          <a:xfrm>
            <a:off x="9481911" y="5298208"/>
            <a:ext cx="1685906" cy="680527"/>
            <a:chOff x="0" y="0"/>
            <a:chExt cx="1662949" cy="658992"/>
          </a:xfrm>
        </p:grpSpPr>
        <p:sp>
          <p:nvSpPr>
            <p:cNvPr id="178" name="文本框 355"/>
            <p:cNvSpPr>
              <a:spLocks noChangeArrowheads="1"/>
            </p:cNvSpPr>
            <p:nvPr/>
          </p:nvSpPr>
          <p:spPr bwMode="auto">
            <a:xfrm>
              <a:off x="12031" y="256642"/>
              <a:ext cx="1650918" cy="4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zh-CN" sz="1050" dirty="0">
                  <a:solidFill>
                    <a:srgbClr val="4D4D4D"/>
                  </a:solidFill>
                  <a:latin typeface="微软雅黑" panose="020B0503020204020204" pitchFamily="34" charset="-122"/>
                  <a:ea typeface="微软雅黑" panose="020B0503020204020204" pitchFamily="34" charset="-122"/>
                </a:rPr>
                <a:t>与此后产生的</a:t>
              </a:r>
              <a:r>
                <a:rPr lang="en-US" altLang="zh-CN" sz="1050" dirty="0">
                  <a:solidFill>
                    <a:srgbClr val="4D4D4D"/>
                  </a:solidFill>
                  <a:latin typeface="微软雅黑" panose="020B0503020204020204" pitchFamily="34" charset="-122"/>
                  <a:ea typeface="微软雅黑" panose="020B0503020204020204" pitchFamily="34" charset="-122"/>
                </a:rPr>
                <a:t>“</a:t>
              </a:r>
              <a:r>
                <a:rPr lang="zh-CN" altLang="zh-CN" sz="1050" dirty="0">
                  <a:solidFill>
                    <a:srgbClr val="4D4D4D"/>
                  </a:solidFill>
                  <a:latin typeface="微软雅黑" panose="020B0503020204020204" pitchFamily="34" charset="-122"/>
                  <a:ea typeface="微软雅黑" panose="020B0503020204020204" pitchFamily="34" charset="-122"/>
                </a:rPr>
                <a:t>不得免征和抵扣税额</a:t>
              </a:r>
              <a:r>
                <a:rPr lang="en-US" altLang="zh-CN" sz="1050" dirty="0">
                  <a:solidFill>
                    <a:srgbClr val="4D4D4D"/>
                  </a:solidFill>
                  <a:latin typeface="微软雅黑" panose="020B0503020204020204" pitchFamily="34" charset="-122"/>
                  <a:ea typeface="微软雅黑" panose="020B0503020204020204" pitchFamily="34" charset="-122"/>
                </a:rPr>
                <a:t>”</a:t>
              </a:r>
              <a:r>
                <a:rPr lang="zh-CN" altLang="zh-CN" sz="1050" dirty="0">
                  <a:solidFill>
                    <a:srgbClr val="4D4D4D"/>
                  </a:solidFill>
                  <a:latin typeface="微软雅黑" panose="020B0503020204020204" pitchFamily="34" charset="-122"/>
                  <a:ea typeface="微软雅黑" panose="020B0503020204020204" pitchFamily="34" charset="-122"/>
                </a:rPr>
                <a:t>进行抵减</a:t>
              </a:r>
              <a:endParaRPr lang="zh-CN" altLang="en-US" sz="105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文本框 356"/>
            <p:cNvSpPr>
              <a:spLocks noChangeArrowheads="1"/>
            </p:cNvSpPr>
            <p:nvPr/>
          </p:nvSpPr>
          <p:spPr bwMode="auto">
            <a:xfrm>
              <a:off x="0" y="0"/>
              <a:ext cx="1650918" cy="26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b="1"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允许抵减</a:t>
              </a:r>
              <a:endParaRPr lang="zh-CN" altLang="en-US" sz="12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1869631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750"/>
                                        <p:tgtEl>
                                          <p:spTgt spid="13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500"/>
                                        <p:tgtEl>
                                          <p:spTgt spid="1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fade">
                                      <p:cBhvr>
                                        <p:cTn id="31" dur="500"/>
                                        <p:tgtEl>
                                          <p:spTgt spid="1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1"/>
                                        </p:tgtEl>
                                        <p:attrNameLst>
                                          <p:attrName>style.visibility</p:attrName>
                                        </p:attrNameLst>
                                      </p:cBhvr>
                                      <p:to>
                                        <p:strVal val="visible"/>
                                      </p:to>
                                    </p:set>
                                    <p:animEffect transition="in" filter="fade">
                                      <p:cBhvr>
                                        <p:cTn id="34" dur="500"/>
                                        <p:tgtEl>
                                          <p:spTgt spid="1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500"/>
                                        <p:tgtEl>
                                          <p:spTgt spid="16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fade">
                                      <p:cBhvr>
                                        <p:cTn id="40" dur="500"/>
                                        <p:tgtEl>
                                          <p:spTgt spid="1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Effect transition="in" filter="fade">
                                      <p:cBhvr>
                                        <p:cTn id="43" dur="500"/>
                                        <p:tgtEl>
                                          <p:spTgt spid="16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0"/>
                                        </p:tgtEl>
                                        <p:attrNameLst>
                                          <p:attrName>style.visibility</p:attrName>
                                        </p:attrNameLst>
                                      </p:cBhvr>
                                      <p:to>
                                        <p:strVal val="visible"/>
                                      </p:to>
                                    </p:set>
                                    <p:animEffect transition="in" filter="fade">
                                      <p:cBhvr>
                                        <p:cTn id="46" dur="500"/>
                                        <p:tgtEl>
                                          <p:spTgt spid="170"/>
                                        </p:tgtEl>
                                      </p:cBhvr>
                                    </p:animEffect>
                                  </p:childTnLst>
                                </p:cTn>
                              </p:par>
                              <p:par>
                                <p:cTn id="47" presetID="42" presetClass="entr" presetSubtype="0" fill="hold" nodeType="withEffect">
                                  <p:stCondLst>
                                    <p:cond delay="0"/>
                                  </p:stCondLst>
                                  <p:childTnLst>
                                    <p:set>
                                      <p:cBhvr>
                                        <p:cTn id="48" dur="1" fill="hold">
                                          <p:stCondLst>
                                            <p:cond delay="0"/>
                                          </p:stCondLst>
                                        </p:cTn>
                                        <p:tgtEl>
                                          <p:spTgt spid="155"/>
                                        </p:tgtEl>
                                        <p:attrNameLst>
                                          <p:attrName>style.visibility</p:attrName>
                                        </p:attrNameLst>
                                      </p:cBhvr>
                                      <p:to>
                                        <p:strVal val="visible"/>
                                      </p:to>
                                    </p:set>
                                    <p:animEffect>
                                      <p:cBhvr>
                                        <p:cTn id="49" dur="1000"/>
                                        <p:tgtEl>
                                          <p:spTgt spid="155"/>
                                        </p:tgtEl>
                                      </p:cBhvr>
                                    </p:animEffect>
                                    <p:anim calcmode="lin" valueType="num">
                                      <p:cBhvr>
                                        <p:cTn id="50" dur="1000" fill="hold"/>
                                        <p:tgtEl>
                                          <p:spTgt spid="155"/>
                                        </p:tgtEl>
                                        <p:attrNameLst>
                                          <p:attrName>ppt_x</p:attrName>
                                        </p:attrNameLst>
                                      </p:cBhvr>
                                      <p:tavLst>
                                        <p:tav tm="0">
                                          <p:val>
                                            <p:strVal val="#ppt_x"/>
                                          </p:val>
                                        </p:tav>
                                        <p:tav tm="100000">
                                          <p:val>
                                            <p:strVal val="#ppt_x"/>
                                          </p:val>
                                        </p:tav>
                                      </p:tavLst>
                                    </p:anim>
                                    <p:anim calcmode="lin" valueType="num">
                                      <p:cBhvr>
                                        <p:cTn id="51" dur="1000" fill="hold"/>
                                        <p:tgtEl>
                                          <p:spTgt spid="15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61"/>
                                        </p:tgtEl>
                                        <p:attrNameLst>
                                          <p:attrName>style.visibility</p:attrName>
                                        </p:attrNameLst>
                                      </p:cBhvr>
                                      <p:to>
                                        <p:strVal val="visible"/>
                                      </p:to>
                                    </p:set>
                                    <p:animEffect>
                                      <p:cBhvr>
                                        <p:cTn id="54" dur="1000"/>
                                        <p:tgtEl>
                                          <p:spTgt spid="161"/>
                                        </p:tgtEl>
                                      </p:cBhvr>
                                    </p:animEffect>
                                    <p:anim calcmode="lin" valueType="num">
                                      <p:cBhvr>
                                        <p:cTn id="55" dur="1000" fill="hold"/>
                                        <p:tgtEl>
                                          <p:spTgt spid="161"/>
                                        </p:tgtEl>
                                        <p:attrNameLst>
                                          <p:attrName>ppt_x</p:attrName>
                                        </p:attrNameLst>
                                      </p:cBhvr>
                                      <p:tavLst>
                                        <p:tav tm="0">
                                          <p:val>
                                            <p:strVal val="#ppt_x"/>
                                          </p:val>
                                        </p:tav>
                                        <p:tav tm="100000">
                                          <p:val>
                                            <p:strVal val="#ppt_x"/>
                                          </p:val>
                                        </p:tav>
                                      </p:tavLst>
                                    </p:anim>
                                    <p:anim calcmode="lin" valueType="num">
                                      <p:cBhvr>
                                        <p:cTn id="56" dur="1000" fill="hold"/>
                                        <p:tgtEl>
                                          <p:spTgt spid="16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1"/>
                                        </p:tgtEl>
                                        <p:attrNameLst>
                                          <p:attrName>style.visibility</p:attrName>
                                        </p:attrNameLst>
                                      </p:cBhvr>
                                      <p:to>
                                        <p:strVal val="visible"/>
                                      </p:to>
                                    </p:set>
                                    <p:animEffect>
                                      <p:cBhvr>
                                        <p:cTn id="59" dur="1000"/>
                                        <p:tgtEl>
                                          <p:spTgt spid="171"/>
                                        </p:tgtEl>
                                      </p:cBhvr>
                                    </p:animEffect>
                                    <p:anim calcmode="lin" valueType="num">
                                      <p:cBhvr>
                                        <p:cTn id="60" dur="1000" fill="hold"/>
                                        <p:tgtEl>
                                          <p:spTgt spid="171"/>
                                        </p:tgtEl>
                                        <p:attrNameLst>
                                          <p:attrName>ppt_x</p:attrName>
                                        </p:attrNameLst>
                                      </p:cBhvr>
                                      <p:tavLst>
                                        <p:tav tm="0">
                                          <p:val>
                                            <p:strVal val="#ppt_x"/>
                                          </p:val>
                                        </p:tav>
                                        <p:tav tm="100000">
                                          <p:val>
                                            <p:strVal val="#ppt_x"/>
                                          </p:val>
                                        </p:tav>
                                      </p:tavLst>
                                    </p:anim>
                                    <p:anim calcmode="lin" valueType="num">
                                      <p:cBhvr>
                                        <p:cTn id="61" dur="1000" fill="hold"/>
                                        <p:tgtEl>
                                          <p:spTgt spid="17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4"/>
                                        </p:tgtEl>
                                        <p:attrNameLst>
                                          <p:attrName>style.visibility</p:attrName>
                                        </p:attrNameLst>
                                      </p:cBhvr>
                                      <p:to>
                                        <p:strVal val="visible"/>
                                      </p:to>
                                    </p:set>
                                    <p:animEffect>
                                      <p:cBhvr>
                                        <p:cTn id="64" dur="1000"/>
                                        <p:tgtEl>
                                          <p:spTgt spid="174"/>
                                        </p:tgtEl>
                                      </p:cBhvr>
                                    </p:animEffect>
                                    <p:anim calcmode="lin" valueType="num">
                                      <p:cBhvr>
                                        <p:cTn id="65" dur="1000" fill="hold"/>
                                        <p:tgtEl>
                                          <p:spTgt spid="174"/>
                                        </p:tgtEl>
                                        <p:attrNameLst>
                                          <p:attrName>ppt_x</p:attrName>
                                        </p:attrNameLst>
                                      </p:cBhvr>
                                      <p:tavLst>
                                        <p:tav tm="0">
                                          <p:val>
                                            <p:strVal val="#ppt_x"/>
                                          </p:val>
                                        </p:tav>
                                        <p:tav tm="100000">
                                          <p:val>
                                            <p:strVal val="#ppt_x"/>
                                          </p:val>
                                        </p:tav>
                                      </p:tavLst>
                                    </p:anim>
                                    <p:anim calcmode="lin" valueType="num">
                                      <p:cBhvr>
                                        <p:cTn id="66" dur="1000" fill="hold"/>
                                        <p:tgtEl>
                                          <p:spTgt spid="17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77"/>
                                        </p:tgtEl>
                                        <p:attrNameLst>
                                          <p:attrName>style.visibility</p:attrName>
                                        </p:attrNameLst>
                                      </p:cBhvr>
                                      <p:to>
                                        <p:strVal val="visible"/>
                                      </p:to>
                                    </p:set>
                                    <p:animEffect>
                                      <p:cBhvr>
                                        <p:cTn id="69" dur="1000"/>
                                        <p:tgtEl>
                                          <p:spTgt spid="177"/>
                                        </p:tgtEl>
                                      </p:cBhvr>
                                    </p:animEffect>
                                    <p:anim calcmode="lin" valueType="num">
                                      <p:cBhvr>
                                        <p:cTn id="70" dur="1000" fill="hold"/>
                                        <p:tgtEl>
                                          <p:spTgt spid="177"/>
                                        </p:tgtEl>
                                        <p:attrNameLst>
                                          <p:attrName>ppt_x</p:attrName>
                                        </p:attrNameLst>
                                      </p:cBhvr>
                                      <p:tavLst>
                                        <p:tav tm="0">
                                          <p:val>
                                            <p:strVal val="#ppt_x"/>
                                          </p:val>
                                        </p:tav>
                                        <p:tav tm="100000">
                                          <p:val>
                                            <p:strVal val="#ppt_x"/>
                                          </p:val>
                                        </p:tav>
                                      </p:tavLst>
                                    </p:anim>
                                    <p:anim calcmode="lin" valueType="num">
                                      <p:cBhvr>
                                        <p:cTn id="71"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5" grpId="0" bldLvl="0" autoUpdateAnimBg="0"/>
      <p:bldP spid="145" grpId="0" animBg="1"/>
      <p:bldP spid="146" grpId="0" bldLvl="0" animBg="1" autoUpdateAnimBg="0"/>
      <p:bldP spid="147" grpId="0" bldLvl="0" animBg="1" autoUpdateAnimBg="0"/>
      <p:bldP spid="148" grpId="0" bldLvl="0" animBg="1" autoUpdateAnimBg="0"/>
      <p:bldP spid="149" grpId="0" bldLvl="0" animBg="1" autoUpdateAnimBg="0"/>
      <p:bldP spid="150" grpId="0" bldLvl="0" animBg="1" autoUpdateAnimBg="0"/>
      <p:bldP spid="151" grpId="0" bldLvl="0" autoUpdateAnimBg="0"/>
      <p:bldP spid="167" grpId="0" bldLvl="0" autoUpdateAnimBg="0"/>
      <p:bldP spid="168" grpId="0" bldLvl="0" autoUpdateAnimBg="0"/>
      <p:bldP spid="169" grpId="0" bldLvl="0" autoUpdateAnimBg="0"/>
      <p:bldP spid="170"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bc67f1ccf57e7531243805a77c579cd4c89bd66"/>
</p:tagLst>
</file>

<file path=ppt/theme/theme1.xml><?xml version="1.0" encoding="utf-8"?>
<a:theme xmlns:a="http://schemas.openxmlformats.org/drawingml/2006/main" name="第一PPT模板网-WWW.1PPT.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方正兰亭黑_GBK"/>
        <a:ea typeface="宋体"/>
        <a:cs typeface=""/>
      </a:majorFont>
      <a:minorFont>
        <a:latin typeface="方正兰亭黑_GB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6288</TotalTime>
  <Pages>0</Pages>
  <Words>1999</Words>
  <Characters>0</Characters>
  <Application>Microsoft Office PowerPoint</Application>
  <DocSecurity>0</DocSecurity>
  <PresentationFormat>宽屏</PresentationFormat>
  <Lines>0</Lines>
  <Paragraphs>197</Paragraphs>
  <Slides>19</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 Unicode MS</vt:lpstr>
      <vt:lpstr>HelveticaNeueLT Pro 67 MdCn</vt:lpstr>
      <vt:lpstr>方正兰亭黑_GBK</vt:lpstr>
      <vt:lpstr>华文细黑</vt:lpstr>
      <vt:lpstr>宋体</vt:lpstr>
      <vt:lpstr>微软雅黑</vt:lpstr>
      <vt:lpstr>Arial</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Jabil</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第一PPT模板网-WWW.1PPT.COM</dc:subject>
  <dc:creator>第一PPT模板网-WWW.1PPT.COM</dc:creator>
  <cp:keywords/>
  <dc:description>第一PPT模板网-WWW.1PPT.COM</dc:description>
  <cp:lastModifiedBy>陈劲松</cp:lastModifiedBy>
  <cp:revision>175</cp:revision>
  <cp:lastPrinted>2022-06-24T10:16:49Z</cp:lastPrinted>
  <dcterms:created xsi:type="dcterms:W3CDTF">2014-03-20T05:05:00Z</dcterms:created>
  <dcterms:modified xsi:type="dcterms:W3CDTF">2022-06-29T06:37:59Z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2052-9.1.0.4885</vt:lpwstr>
  </property>
</Properties>
</file>