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5"/>
  </p:handoutMasterIdLst>
  <p:sldIdLst>
    <p:sldId id="1130" r:id="rId3"/>
    <p:sldId id="1138" r:id="rId5"/>
    <p:sldId id="1103" r:id="rId6"/>
    <p:sldId id="1247" r:id="rId7"/>
    <p:sldId id="1275" r:id="rId8"/>
    <p:sldId id="1276" r:id="rId9"/>
    <p:sldId id="1277" r:id="rId10"/>
    <p:sldId id="1279" r:id="rId11"/>
    <p:sldId id="1280" r:id="rId12"/>
    <p:sldId id="1281" r:id="rId13"/>
    <p:sldId id="1227" r:id="rId14"/>
  </p:sldIdLst>
  <p:sldSz cx="12196445" cy="6858000"/>
  <p:notesSz cx="6858000" cy="9144000"/>
  <p:custDataLst>
    <p:tags r:id="rId19"/>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4F4F4"/>
    <a:srgbClr val="F1F1F1"/>
    <a:srgbClr val="006BBC"/>
    <a:srgbClr val="F8F8F8"/>
    <a:srgbClr val="EAEAEA"/>
    <a:srgbClr val="DDDDDD"/>
    <a:srgbClr val="0DC2D5"/>
    <a:srgbClr val="17DCF1"/>
    <a:srgbClr val="12D0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33" autoAdjust="0"/>
    <p:restoredTop sz="96210" autoAdjust="0"/>
  </p:normalViewPr>
  <p:slideViewPr>
    <p:cSldViewPr snapToObjects="1">
      <p:cViewPr>
        <p:scale>
          <a:sx n="80" d="100"/>
          <a:sy n="80" d="100"/>
        </p:scale>
        <p:origin x="1380" y="852"/>
      </p:cViewPr>
      <p:guideLst>
        <p:guide orient="horz" pos="2142"/>
        <p:guide pos="384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208"/>
    </p:cViewPr>
  </p:sorterViewPr>
  <p:notesViewPr>
    <p:cSldViewPr snapToObjects="1">
      <p:cViewPr varScale="1">
        <p:scale>
          <a:sx n="69" d="100"/>
          <a:sy n="69" d="100"/>
        </p:scale>
        <p:origin x="-283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610686-844B-4A1B-87C8-BB90DB4BAB84}"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B9EEDA17-7CE7-49CA-897E-A1888A19DA62}" type="datetimeFigureOut">
              <a:rPr lang="zh-CN" altLang="en-US"/>
            </a:fld>
            <a:endParaRPr lang="en-US"/>
          </a:p>
        </p:txBody>
      </p:sp>
      <p:sp>
        <p:nvSpPr>
          <p:cNvPr id="3076"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CE1689F0-D8FB-450F-A36F-553F26501FEE}" type="slidenum">
              <a:rPr lang="zh-CN" alt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4" Type="http://schemas.openxmlformats.org/officeDocument/2006/relationships/image" Target="../media/image14.png"/><Relationship Id="rId13" Type="http://schemas.openxmlformats.org/officeDocument/2006/relationships/image" Target="../media/image13.png"/><Relationship Id="rId12" Type="http://schemas.openxmlformats.org/officeDocument/2006/relationships/image" Target="../media/image12.png"/><Relationship Id="rId11" Type="http://schemas.openxmlformats.org/officeDocument/2006/relationships/image" Target="../media/image11.png"/><Relationship Id="rId10"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spTree>
      <p:nvGrpSpPr>
        <p:cNvPr id="1" name=""/>
        <p:cNvGrpSpPr/>
        <p:nvPr/>
      </p:nvGrpSpPr>
      <p:grpSpPr>
        <a:xfrm>
          <a:off x="0" y="0"/>
          <a:ext cx="0" cy="0"/>
          <a:chOff x="0" y="0"/>
          <a:chExt cx="0" cy="0"/>
        </a:xfrm>
      </p:grpSpPr>
      <p:pic>
        <p:nvPicPr>
          <p:cNvPr id="4" name="Picture 2" descr="PPECLOGO-eff-0-1"/>
          <p:cNvPicPr>
            <a:picLocks noChangeAspect="1" noChangeArrowheads="1"/>
          </p:cNvPicPr>
          <p:nvPr userDrawn="1"/>
        </p:nvPicPr>
        <p:blipFill>
          <a:blip r:embed="rId2" cstate="screen"/>
          <a:srcRect/>
          <a:stretch>
            <a:fillRect/>
          </a:stretch>
        </p:blipFill>
        <p:spPr bwMode="auto">
          <a:xfrm>
            <a:off x="4146913" y="2886609"/>
            <a:ext cx="1060349" cy="7987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PPECLOGO-eff-0-2"/>
          <p:cNvPicPr>
            <a:picLocks noChangeAspect="1" noChangeArrowheads="1"/>
          </p:cNvPicPr>
          <p:nvPr userDrawn="1"/>
        </p:nvPicPr>
        <p:blipFill>
          <a:blip r:embed="rId3" cstate="screen"/>
          <a:srcRect/>
          <a:stretch>
            <a:fillRect/>
          </a:stretch>
        </p:blipFill>
        <p:spPr bwMode="auto">
          <a:xfrm>
            <a:off x="8430462" y="2758265"/>
            <a:ext cx="1096814" cy="8389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PECLOGO-eff-0-3"/>
          <p:cNvPicPr>
            <a:picLocks noChangeAspect="1" noChangeArrowheads="1"/>
          </p:cNvPicPr>
          <p:nvPr userDrawn="1"/>
        </p:nvPicPr>
        <p:blipFill>
          <a:blip r:embed="rId4"/>
          <a:srcRect/>
          <a:stretch>
            <a:fillRect/>
          </a:stretch>
        </p:blipFill>
        <p:spPr bwMode="auto">
          <a:xfrm>
            <a:off x="1040451" y="1447779"/>
            <a:ext cx="3013731" cy="23762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PPECLOGO-eff-0-1"/>
          <p:cNvPicPr>
            <a:picLocks noChangeAspect="1" noChangeArrowheads="1"/>
          </p:cNvPicPr>
          <p:nvPr userDrawn="1"/>
        </p:nvPicPr>
        <p:blipFill>
          <a:blip r:embed="rId5" cstate="screen"/>
          <a:srcRect/>
          <a:stretch>
            <a:fillRect/>
          </a:stretch>
        </p:blipFill>
        <p:spPr bwMode="auto">
          <a:xfrm>
            <a:off x="4467436" y="3771071"/>
            <a:ext cx="524127" cy="3956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PECLOGO-eff-0-1"/>
          <p:cNvPicPr>
            <a:picLocks noChangeAspect="1" noChangeArrowheads="1"/>
          </p:cNvPicPr>
          <p:nvPr userDrawn="1"/>
        </p:nvPicPr>
        <p:blipFill>
          <a:blip r:embed="rId6" cstate="screen"/>
          <a:srcRect/>
          <a:stretch>
            <a:fillRect/>
          </a:stretch>
        </p:blipFill>
        <p:spPr bwMode="auto">
          <a:xfrm>
            <a:off x="7376340" y="2904246"/>
            <a:ext cx="401158" cy="3023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PECLOGO-eff-0-2"/>
          <p:cNvPicPr>
            <a:picLocks noChangeAspect="1" noChangeArrowheads="1"/>
          </p:cNvPicPr>
          <p:nvPr userDrawn="1"/>
        </p:nvPicPr>
        <p:blipFill>
          <a:blip r:embed="rId7" cstate="screen"/>
          <a:srcRect/>
          <a:stretch>
            <a:fillRect/>
          </a:stretch>
        </p:blipFill>
        <p:spPr bwMode="auto">
          <a:xfrm>
            <a:off x="5277817" y="2574149"/>
            <a:ext cx="981731" cy="7509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PPECLOGO-eff-5-4"/>
          <p:cNvPicPr>
            <a:picLocks noChangeAspect="1" noChangeArrowheads="1"/>
          </p:cNvPicPr>
          <p:nvPr userDrawn="1"/>
        </p:nvPicPr>
        <p:blipFill>
          <a:blip r:embed="rId8"/>
          <a:srcRect/>
          <a:stretch>
            <a:fillRect/>
          </a:stretch>
        </p:blipFill>
        <p:spPr bwMode="auto">
          <a:xfrm>
            <a:off x="3261942" y="3206628"/>
            <a:ext cx="1477636" cy="11238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ECLOGO-eff-5-2"/>
          <p:cNvPicPr>
            <a:picLocks noChangeAspect="1" noChangeArrowheads="1"/>
          </p:cNvPicPr>
          <p:nvPr userDrawn="1"/>
        </p:nvPicPr>
        <p:blipFill>
          <a:blip r:embed="rId9"/>
          <a:srcRect/>
          <a:stretch>
            <a:fillRect/>
          </a:stretch>
        </p:blipFill>
        <p:spPr bwMode="auto">
          <a:xfrm>
            <a:off x="5352404" y="3446014"/>
            <a:ext cx="1834444" cy="14363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PPECLOGO-eff-5-4"/>
          <p:cNvPicPr>
            <a:picLocks noChangeAspect="1" noChangeArrowheads="1"/>
          </p:cNvPicPr>
          <p:nvPr userDrawn="1"/>
        </p:nvPicPr>
        <p:blipFill>
          <a:blip r:embed="rId10" cstate="screen"/>
          <a:srcRect/>
          <a:stretch>
            <a:fillRect/>
          </a:stretch>
        </p:blipFill>
        <p:spPr bwMode="auto">
          <a:xfrm>
            <a:off x="9886102" y="2725338"/>
            <a:ext cx="1116794" cy="8517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PPECLOGO-eff-0-1"/>
          <p:cNvPicPr>
            <a:picLocks noChangeAspect="1" noChangeArrowheads="1"/>
          </p:cNvPicPr>
          <p:nvPr userDrawn="1"/>
        </p:nvPicPr>
        <p:blipFill>
          <a:blip r:embed="rId11" cstate="screen"/>
          <a:srcRect/>
          <a:stretch>
            <a:fillRect/>
          </a:stretch>
        </p:blipFill>
        <p:spPr bwMode="auto">
          <a:xfrm>
            <a:off x="7942800" y="3624920"/>
            <a:ext cx="522112" cy="3930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PPECLOGO-eff-0-1"/>
          <p:cNvPicPr>
            <a:picLocks noChangeAspect="1" noChangeArrowheads="1"/>
          </p:cNvPicPr>
          <p:nvPr userDrawn="1"/>
        </p:nvPicPr>
        <p:blipFill>
          <a:blip r:embed="rId11" cstate="screen"/>
          <a:srcRect/>
          <a:stretch>
            <a:fillRect/>
          </a:stretch>
        </p:blipFill>
        <p:spPr bwMode="auto">
          <a:xfrm>
            <a:off x="11254880" y="2365000"/>
            <a:ext cx="522110" cy="3930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PPECLOGO-eff2-1-2"/>
          <p:cNvPicPr>
            <a:picLocks noChangeAspect="1" noChangeArrowheads="1"/>
          </p:cNvPicPr>
          <p:nvPr userDrawn="1"/>
        </p:nvPicPr>
        <p:blipFill>
          <a:blip r:embed="rId12"/>
          <a:srcRect/>
          <a:stretch>
            <a:fillRect/>
          </a:stretch>
        </p:blipFill>
        <p:spPr bwMode="auto">
          <a:xfrm>
            <a:off x="2054437" y="2795894"/>
            <a:ext cx="1697365" cy="1428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PPECLOGO-eff2-1-3"/>
          <p:cNvPicPr>
            <a:picLocks noChangeAspect="1" noChangeArrowheads="1"/>
          </p:cNvPicPr>
          <p:nvPr userDrawn="1"/>
        </p:nvPicPr>
        <p:blipFill>
          <a:blip r:embed="rId13"/>
          <a:srcRect/>
          <a:stretch>
            <a:fillRect/>
          </a:stretch>
        </p:blipFill>
        <p:spPr bwMode="auto">
          <a:xfrm>
            <a:off x="3983626" y="2785815"/>
            <a:ext cx="437445" cy="3653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PPECLOGO-eff2-1-4"/>
          <p:cNvPicPr>
            <a:picLocks noChangeAspect="1" noChangeArrowheads="1"/>
          </p:cNvPicPr>
          <p:nvPr userDrawn="1"/>
        </p:nvPicPr>
        <p:blipFill>
          <a:blip r:embed="rId14"/>
          <a:srcRect/>
          <a:stretch>
            <a:fillRect/>
          </a:stretch>
        </p:blipFill>
        <p:spPr bwMode="auto">
          <a:xfrm>
            <a:off x="8519340" y="3325061"/>
            <a:ext cx="703540" cy="5871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PPECLOGO-eff2-1-3"/>
          <p:cNvPicPr>
            <a:picLocks noChangeAspect="1" noChangeArrowheads="1"/>
          </p:cNvPicPr>
          <p:nvPr userDrawn="1"/>
        </p:nvPicPr>
        <p:blipFill>
          <a:blip r:embed="rId13"/>
          <a:srcRect/>
          <a:stretch>
            <a:fillRect/>
          </a:stretch>
        </p:blipFill>
        <p:spPr bwMode="auto">
          <a:xfrm>
            <a:off x="9239008" y="2909285"/>
            <a:ext cx="360841" cy="3023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PPECLOGO-eff2-1-3"/>
          <p:cNvPicPr>
            <a:picLocks noChangeAspect="1" noChangeArrowheads="1"/>
          </p:cNvPicPr>
          <p:nvPr userDrawn="1"/>
        </p:nvPicPr>
        <p:blipFill>
          <a:blip r:embed="rId13"/>
          <a:srcRect/>
          <a:stretch>
            <a:fillRect/>
          </a:stretch>
        </p:blipFill>
        <p:spPr bwMode="auto">
          <a:xfrm>
            <a:off x="9744990" y="3446013"/>
            <a:ext cx="282222" cy="2368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
                                        </p:tgtEl>
                                        <p:attrNameLst>
                                          <p:attrName>ppt_x</p:attrName>
                                          <p:attrName>ppt_y</p:attrName>
                                        </p:attrNameLst>
                                      </p:cBhvr>
                                      <p:rCtr x="-15816"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8"/>
                                        </p:tgtEl>
                                        <p:attrNameLst>
                                          <p:attrName>ppt_x</p:attrName>
                                          <p:attrName>ppt_y</p:attrName>
                                        </p:attrNameLst>
                                      </p:cBhvr>
                                      <p:rCtr x="-23594"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9"/>
                                        </p:tgtEl>
                                        <p:attrNameLst>
                                          <p:attrName>ppt_x</p:attrName>
                                          <p:attrName>ppt_y</p:attrName>
                                        </p:attrNameLst>
                                      </p:cBhvr>
                                      <p:rCtr x="-9774"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7"/>
                                        </p:tgtEl>
                                        <p:attrNameLst>
                                          <p:attrName>ppt_x</p:attrName>
                                          <p:attrName>ppt_y</p:attrName>
                                        </p:attrNameLst>
                                      </p:cBhvr>
                                      <p:rCtr x="-21806"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
                                        </p:tgtEl>
                                        <p:attrNameLst>
                                          <p:attrName>ppt_x</p:attrName>
                                          <p:attrName>ppt_y</p:attrName>
                                        </p:attrNameLst>
                                      </p:cBhvr>
                                      <p:rCtr x="-16788"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13"/>
                                        </p:tgtEl>
                                        <p:attrNameLst>
                                          <p:attrName>ppt_x</p:attrName>
                                          <p:attrName>ppt_y</p:attrName>
                                        </p:attrNameLst>
                                      </p:cBhvr>
                                      <p:rCtr x="-28594"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14"/>
                                        </p:tgtEl>
                                        <p:attrNameLst>
                                          <p:attrName>ppt_x</p:attrName>
                                          <p:attrName>ppt_y</p:attrName>
                                        </p:attrNameLst>
                                      </p:cBhvr>
                                      <p:rCtr x="-28594"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11"/>
                                        </p:tgtEl>
                                        <p:attrNameLst>
                                          <p:attrName>ppt_x</p:attrName>
                                          <p:attrName>ppt_y</p:attrName>
                                        </p:attrNameLst>
                                      </p:cBhvr>
                                      <p:rCtr x="21944"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10"/>
                                        </p:tgtEl>
                                        <p:attrNameLst>
                                          <p:attrName>ppt_x</p:attrName>
                                          <p:attrName>ppt_y</p:attrName>
                                        </p:attrNameLst>
                                      </p:cBhvr>
                                      <p:rCtr x="31406"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6"/>
                                        </p:tgtEl>
                                        <p:attrNameLst>
                                          <p:attrName>ppt_x</p:attrName>
                                          <p:attrName>ppt_y</p:attrName>
                                        </p:attrNameLst>
                                      </p:cBhvr>
                                      <p:rCtr x="21233"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16"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
                                          </p:val>
                                        </p:tav>
                                      </p:tavLst>
                                    </p:anim>
                                    <p:anim calcmode="lin" valueType="num">
                                      <p:cBhvr>
                                        <p:cTn id="110" dur="1000"/>
                                        <p:tgtEl>
                                          <p:spTgt spid="15"/>
                                        </p:tgtEl>
                                        <p:attrNameLst>
                                          <p:attrName>ppt_h</p:attrName>
                                        </p:attrNameLst>
                                      </p:cBhvr>
                                      <p:tavLst>
                                        <p:tav tm="0">
                                          <p:val>
                                            <p:strVal val="ppt_h"/>
                                          </p:val>
                                        </p:tav>
                                        <p:tav tm="100000">
                                          <p:val>
                                            <p:fltVal val="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
                                          </p:val>
                                        </p:tav>
                                      </p:tavLst>
                                    </p:anim>
                                    <p:anim calcmode="lin" valueType="num">
                                      <p:cBhvr>
                                        <p:cTn id="115" dur="500"/>
                                        <p:tgtEl>
                                          <p:spTgt spid="16"/>
                                        </p:tgtEl>
                                        <p:attrNameLst>
                                          <p:attrName>ppt_h</p:attrName>
                                        </p:attrNameLst>
                                      </p:cBhvr>
                                      <p:tavLst>
                                        <p:tav tm="0">
                                          <p:val>
                                            <p:strVal val="ppt_h"/>
                                          </p:val>
                                        </p:tav>
                                        <p:tav tm="100000">
                                          <p:val>
                                            <p:fltVal val="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
                                          </p:val>
                                        </p:tav>
                                      </p:tavLst>
                                    </p:anim>
                                    <p:anim calcmode="lin" valueType="num">
                                      <p:cBhvr>
                                        <p:cTn id="120" dur="500"/>
                                        <p:tgtEl>
                                          <p:spTgt spid="17"/>
                                        </p:tgtEl>
                                        <p:attrNameLst>
                                          <p:attrName>ppt_h</p:attrName>
                                        </p:attrNameLst>
                                      </p:cBhvr>
                                      <p:tavLst>
                                        <p:tav tm="0">
                                          <p:val>
                                            <p:strVal val="ppt_h"/>
                                          </p:val>
                                        </p:tav>
                                        <p:tav tm="100000">
                                          <p:val>
                                            <p:fltVal val="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fltVal val="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
                                          </p:val>
                                        </p:tav>
                                      </p:tavLst>
                                    </p:anim>
                                    <p:anim calcmode="lin" valueType="num">
                                      <p:cBhvr>
                                        <p:cTn id="130" dur="500"/>
                                        <p:tgtEl>
                                          <p:spTgt spid="19"/>
                                        </p:tgtEl>
                                        <p:attrNameLst>
                                          <p:attrName>ppt_h</p:attrName>
                                        </p:attrNameLst>
                                      </p:cBhvr>
                                      <p:tavLst>
                                        <p:tav tm="0">
                                          <p:val>
                                            <p:strVal val="ppt_h"/>
                                          </p:val>
                                        </p:tav>
                                        <p:tav tm="100000">
                                          <p:val>
                                            <p:fltVal val="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25624" y="908050"/>
            <a:ext cx="10601349" cy="635000"/>
          </a:xfrm>
        </p:spPr>
        <p:txBody>
          <a:bodyPr/>
          <a:lstStyle>
            <a:lvl1pPr>
              <a:defRPr>
                <a:solidFill>
                  <a:schemeClr val="accent1"/>
                </a:solidFill>
              </a:defRPr>
            </a:lvl1pPr>
          </a:lstStyle>
          <a:p>
            <a:r>
              <a:rPr lang="zh-CN" altLang="en-US"/>
              <a:t>单击此处编辑母版标题样式</a:t>
            </a:r>
            <a:endParaRPr lang="zh-CN" altLang="en-US"/>
          </a:p>
        </p:txBody>
      </p:sp>
      <p:sp>
        <p:nvSpPr>
          <p:cNvPr id="3" name="内容占位符 2"/>
          <p:cNvSpPr>
            <a:spLocks noGrp="1"/>
          </p:cNvSpPr>
          <p:nvPr>
            <p:ph idx="1"/>
          </p:nvPr>
        </p:nvSpPr>
        <p:spPr>
          <a:xfrm>
            <a:off x="825624" y="1600200"/>
            <a:ext cx="10601349" cy="452596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cxnSp>
        <p:nvCxnSpPr>
          <p:cNvPr id="4" name="直接连接符 3"/>
          <p:cNvCxnSpPr/>
          <p:nvPr userDrawn="1"/>
        </p:nvCxnSpPr>
        <p:spPr bwMode="auto">
          <a:xfrm>
            <a:off x="409749" y="627765"/>
            <a:ext cx="10657184" cy="0"/>
          </a:xfrm>
          <a:prstGeom prst="line">
            <a:avLst/>
          </a:prstGeom>
          <a:solidFill>
            <a:schemeClr val="accent1"/>
          </a:solidFill>
          <a:ln w="9525"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矩形 12"/>
          <p:cNvSpPr/>
          <p:nvPr userDrawn="1"/>
        </p:nvSpPr>
        <p:spPr bwMode="auto">
          <a:xfrm>
            <a:off x="0" y="6566263"/>
            <a:ext cx="12196763" cy="2917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4" name="矩形 13"/>
          <p:cNvSpPr/>
          <p:nvPr userDrawn="1"/>
        </p:nvSpPr>
        <p:spPr bwMode="auto">
          <a:xfrm>
            <a:off x="0" y="6601097"/>
            <a:ext cx="12196763" cy="27889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 name="文本框 8"/>
          <p:cNvSpPr txBox="1"/>
          <p:nvPr userDrawn="1"/>
        </p:nvSpPr>
        <p:spPr>
          <a:xfrm>
            <a:off x="11649223" y="6576933"/>
            <a:ext cx="423513" cy="307777"/>
          </a:xfrm>
          <a:prstGeom prst="rect">
            <a:avLst/>
          </a:prstGeom>
          <a:noFill/>
        </p:spPr>
        <p:txBody>
          <a:bodyPr wrap="none" rtlCol="0">
            <a:spAutoFit/>
          </a:bodyPr>
          <a:lstStyle/>
          <a:p>
            <a:pPr algn="ctr"/>
            <a:fld id="{D8D532AE-1218-4540-83FB-2A8BCE0E4579}" type="slidenum">
              <a:rPr lang="zh-CN" altLang="en-US" sz="1400" smtClean="0">
                <a:solidFill>
                  <a:schemeClr val="accent2"/>
                </a:solidFill>
                <a:latin typeface="+mj-ea"/>
                <a:ea typeface="+mj-ea"/>
              </a:rPr>
            </a:fld>
            <a:endParaRPr lang="zh-CN" altLang="en-US" sz="1400" dirty="0">
              <a:solidFill>
                <a:schemeClr val="accent2"/>
              </a:solidFill>
              <a:latin typeface="+mj-ea"/>
              <a:ea typeface="+mj-ea"/>
            </a:endParaRPr>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52870" y="182478"/>
            <a:ext cx="615697" cy="83820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solidFill>
                  <a:schemeClr val="tx1"/>
                </a:solidFill>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4F4F4"/>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dirty="0"/>
              <a:t>单击此处编辑母版标题样式</a:t>
            </a:r>
            <a:endParaRPr lang="zh-CN" dirty="0"/>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dirty="0"/>
              <a:t>单击此处编辑母版文本样式</a:t>
            </a:r>
            <a:endParaRPr lang="zh-CN" dirty="0"/>
          </a:p>
          <a:p>
            <a:pPr lvl="1"/>
            <a:r>
              <a:rPr lang="zh-CN" dirty="0"/>
              <a:t>第二级</a:t>
            </a:r>
            <a:endParaRPr 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l" rtl="0" fontAlgn="base">
        <a:spcBef>
          <a:spcPct val="0"/>
        </a:spcBef>
        <a:spcAft>
          <a:spcPct val="0"/>
        </a:spcAft>
        <a:defRPr sz="2400">
          <a:solidFill>
            <a:schemeClr val="accent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fontAlgn="base">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anose="02010609030101010101"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16832"/>
            <a:ext cx="12196763" cy="4941168"/>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124" y="307017"/>
            <a:ext cx="2779295" cy="812481"/>
          </a:xfrm>
          <a:prstGeom prst="rect">
            <a:avLst/>
          </a:prstGeom>
        </p:spPr>
      </p:pic>
      <p:sp>
        <p:nvSpPr>
          <p:cNvPr id="18" name="文本框 17"/>
          <p:cNvSpPr txBox="1"/>
          <p:nvPr/>
        </p:nvSpPr>
        <p:spPr>
          <a:xfrm>
            <a:off x="1129958" y="2057605"/>
            <a:ext cx="9726492" cy="829945"/>
          </a:xfrm>
          <a:prstGeom prst="rect">
            <a:avLst/>
          </a:prstGeom>
          <a:noFill/>
        </p:spPr>
        <p:txBody>
          <a:bodyPr wrap="square" rtlCol="0">
            <a:spAutoFit/>
          </a:bodyPr>
          <a:lstStyle/>
          <a:p>
            <a:pPr algn="ctr"/>
            <a:r>
              <a:rPr lang="zh-CN" altLang="zh-CN" sz="4800" b="1" dirty="0">
                <a:solidFill>
                  <a:schemeClr val="bg2"/>
                </a:solidFill>
                <a:latin typeface="+mj-ea"/>
                <a:ea typeface="+mj-ea"/>
              </a:rPr>
              <a:t>国有土地使用权出让收入政策讲解</a:t>
            </a:r>
            <a:endParaRPr lang="zh-CN" altLang="zh-CN" sz="4800" b="1" dirty="0">
              <a:solidFill>
                <a:schemeClr val="bg2"/>
              </a:solidFill>
              <a:latin typeface="+mj-ea"/>
              <a:ea typeface="+mj-ea"/>
            </a:endParaRPr>
          </a:p>
        </p:txBody>
      </p:sp>
      <p:sp>
        <p:nvSpPr>
          <p:cNvPr id="20" name="TextBox 16"/>
          <p:cNvSpPr txBox="1"/>
          <p:nvPr/>
        </p:nvSpPr>
        <p:spPr>
          <a:xfrm>
            <a:off x="4730229" y="3225820"/>
            <a:ext cx="1347141" cy="461665"/>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kern="0" dirty="0">
                <a:solidFill>
                  <a:srgbClr val="FFFFFF"/>
                </a:solidFill>
                <a:latin typeface="微软雅黑" panose="020B0503020204020204" pitchFamily="34" charset="-122"/>
                <a:ea typeface="微软雅黑" panose="020B0503020204020204" pitchFamily="34" charset="-122"/>
              </a:rPr>
              <a:t>汇报人</a:t>
            </a:r>
            <a:endParaRPr kumimoji="0" lang="zh-CN" altLang="en-US" sz="2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1" name="TextBox 17"/>
          <p:cNvSpPr txBox="1"/>
          <p:nvPr/>
        </p:nvSpPr>
        <p:spPr>
          <a:xfrm>
            <a:off x="6170389" y="3225820"/>
            <a:ext cx="1368152" cy="460375"/>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FFFFFF"/>
                </a:solidFill>
                <a:effectLst/>
                <a:uLnTx/>
                <a:uFillTx/>
                <a:latin typeface="Lifeline JL" panose="00000400000000000000" pitchFamily="2" charset="0"/>
                <a:ea typeface="微软雅黑" panose="020B0503020204020204" pitchFamily="34" charset="-122"/>
                <a:cs typeface="+mn-cs"/>
              </a:rPr>
              <a:t> </a:t>
            </a:r>
            <a:r>
              <a:rPr kumimoji="0" lang="zh-CN" altLang="en-US" sz="2400" b="0" i="0" u="none" strike="noStrike" kern="0" cap="none" spc="0" normalizeH="0" baseline="0" noProof="0" dirty="0">
                <a:ln>
                  <a:noFill/>
                </a:ln>
                <a:solidFill>
                  <a:srgbClr val="FFFFFF"/>
                </a:solidFill>
                <a:effectLst/>
                <a:uLnTx/>
                <a:uFillTx/>
                <a:latin typeface="Lifeline JL" panose="00000400000000000000" pitchFamily="2" charset="0"/>
                <a:ea typeface="微软雅黑" panose="020B0503020204020204" pitchFamily="34" charset="-122"/>
                <a:cs typeface="+mn-cs"/>
              </a:rPr>
              <a:t>王</a:t>
            </a:r>
            <a:r>
              <a:rPr kumimoji="0" lang="en-US" altLang="zh-CN" sz="2400" b="0" i="0" u="none" strike="noStrike" kern="0" cap="none" spc="0" normalizeH="0" baseline="0" noProof="0" dirty="0">
                <a:ln>
                  <a:noFill/>
                </a:ln>
                <a:solidFill>
                  <a:srgbClr val="FFFFFF"/>
                </a:solidFill>
                <a:effectLst/>
                <a:uLnTx/>
                <a:uFillTx/>
                <a:latin typeface="Lifeline JL" panose="00000400000000000000" pitchFamily="2" charset="0"/>
                <a:ea typeface="微软雅黑" panose="020B0503020204020204" pitchFamily="34" charset="-122"/>
                <a:cs typeface="+mn-cs"/>
              </a:rPr>
              <a:t>   </a:t>
            </a:r>
            <a:r>
              <a:rPr kumimoji="0" lang="zh-CN" altLang="en-US" sz="2400" b="0" i="0" u="none" strike="noStrike" kern="0" cap="none" spc="0" normalizeH="0" baseline="0" noProof="0" dirty="0">
                <a:ln>
                  <a:noFill/>
                </a:ln>
                <a:solidFill>
                  <a:srgbClr val="FFFFFF"/>
                </a:solidFill>
                <a:effectLst/>
                <a:uLnTx/>
                <a:uFillTx/>
                <a:latin typeface="Lifeline JL" panose="00000400000000000000" pitchFamily="2" charset="0"/>
                <a:ea typeface="微软雅黑" panose="020B0503020204020204" pitchFamily="34" charset="-122"/>
                <a:cs typeface="+mn-cs"/>
              </a:rPr>
              <a:t>凡</a:t>
            </a:r>
            <a:endParaRPr kumimoji="0" lang="zh-CN" altLang="en-US" sz="2400" b="0" i="0" u="none" strike="noStrike" kern="0" cap="none" spc="0" normalizeH="0" baseline="0" noProof="0" dirty="0">
              <a:ln>
                <a:noFill/>
              </a:ln>
              <a:solidFill>
                <a:srgbClr val="FFFFFF"/>
              </a:solidFill>
              <a:effectLst/>
              <a:uLnTx/>
              <a:uFillTx/>
              <a:latin typeface="Lifeline JL" panose="00000400000000000000" pitchFamily="2" charset="0"/>
              <a:ea typeface="微软雅黑" panose="020B0503020204020204" pitchFamily="34" charset="-122"/>
              <a:cs typeface="+mn-cs"/>
            </a:endParaRPr>
          </a:p>
        </p:txBody>
      </p:sp>
      <p:sp>
        <p:nvSpPr>
          <p:cNvPr id="22" name="矩形 21"/>
          <p:cNvSpPr/>
          <p:nvPr/>
        </p:nvSpPr>
        <p:spPr>
          <a:xfrm>
            <a:off x="3127094" y="4149080"/>
            <a:ext cx="6086590" cy="52197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u="none" strike="noStrike" kern="1200" cap="none" spc="0" normalizeH="0" baseline="0" noProof="0" dirty="0">
                <a:ln>
                  <a:noFill/>
                </a:ln>
                <a:solidFill>
                  <a:schemeClr val="accent1"/>
                </a:solidFill>
                <a:effectLst/>
                <a:uLnTx/>
                <a:uFillTx/>
                <a:latin typeface="方正粗雅宋_GBK" panose="02000000000000000000" pitchFamily="2" charset="-122"/>
                <a:ea typeface="方正粗雅宋_GBK" panose="02000000000000000000" pitchFamily="2" charset="-122"/>
              </a:rPr>
              <a:t>武汉市税务局非税收入处</a:t>
            </a:r>
            <a:endParaRPr kumimoji="0" lang="zh-CN" altLang="en-US" sz="2800" u="none" strike="noStrike" kern="1200" cap="none" spc="0" normalizeH="0" baseline="0" noProof="0" dirty="0">
              <a:ln>
                <a:noFill/>
              </a:ln>
              <a:solidFill>
                <a:schemeClr val="accent1"/>
              </a:solidFill>
              <a:effectLst/>
              <a:uLnTx/>
              <a:uFillTx/>
              <a:latin typeface="方正粗雅宋_GBK" panose="02000000000000000000" pitchFamily="2" charset="-122"/>
              <a:ea typeface="方正粗雅宋_GBK"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318896" y="104545"/>
            <a:ext cx="5112276" cy="521970"/>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dirty="0"/>
              <a:t>缴费操作指引</a:t>
            </a:r>
            <a:endParaRPr lang="zh-CN" altLang="en-US" dirty="0"/>
          </a:p>
        </p:txBody>
      </p:sp>
      <p:sp>
        <p:nvSpPr>
          <p:cNvPr id="2" name="文本框 1"/>
          <p:cNvSpPr txBox="1"/>
          <p:nvPr/>
        </p:nvSpPr>
        <p:spPr>
          <a:xfrm>
            <a:off x="1129665" y="1484630"/>
            <a:ext cx="9135110" cy="1814830"/>
          </a:xfrm>
          <a:prstGeom prst="rect">
            <a:avLst/>
          </a:prstGeom>
          <a:noFill/>
        </p:spPr>
        <p:txBody>
          <a:bodyPr wrap="square" rtlCol="0">
            <a:spAutoFit/>
          </a:bodyPr>
          <a:p>
            <a:r>
              <a:rPr lang="zh-CN" altLang="en-US" sz="2800">
                <a:solidFill>
                  <a:schemeClr val="accent1"/>
                </a:solidFill>
                <a:latin typeface="方正小标宋简体" panose="02000000000000000000" charset="-122"/>
                <a:ea typeface="方正小标宋简体" panose="02000000000000000000" charset="-122"/>
                <a:cs typeface="方正小标宋简体" panose="02000000000000000000" charset="-122"/>
              </a:rPr>
              <a:t>一、</a:t>
            </a:r>
            <a:r>
              <a:rPr lang="en-US" altLang="zh-CN" sz="2800">
                <a:solidFill>
                  <a:schemeClr val="accent1"/>
                </a:solidFill>
                <a:latin typeface="方正小标宋简体" panose="02000000000000000000" charset="-122"/>
                <a:ea typeface="方正小标宋简体" panose="02000000000000000000" charset="-122"/>
                <a:cs typeface="方正小标宋简体" panose="02000000000000000000" charset="-122"/>
              </a:rPr>
              <a:t>   </a:t>
            </a:r>
            <a:r>
              <a:rPr lang="zh-CN" altLang="en-US" sz="2800">
                <a:solidFill>
                  <a:schemeClr val="accent1"/>
                </a:solidFill>
                <a:latin typeface="方正小标宋简体" panose="02000000000000000000" charset="-122"/>
                <a:ea typeface="方正小标宋简体" panose="02000000000000000000" charset="-122"/>
                <a:cs typeface="方正小标宋简体" panose="02000000000000000000" charset="-122"/>
              </a:rPr>
              <a:t>国有土地使用权出让收入竞买保证金</a:t>
            </a:r>
            <a:endParaRPr lang="zh-CN" altLang="en-US" sz="2800">
              <a:solidFill>
                <a:schemeClr val="accent1"/>
              </a:solidFill>
              <a:latin typeface="方正小标宋简体" panose="02000000000000000000" charset="-122"/>
              <a:ea typeface="方正小标宋简体" panose="02000000000000000000" charset="-122"/>
              <a:cs typeface="方正小标宋简体" panose="02000000000000000000" charset="-122"/>
            </a:endParaRPr>
          </a:p>
          <a:p>
            <a:r>
              <a:rPr lang="en-US" altLang="zh-CN" sz="2800">
                <a:solidFill>
                  <a:schemeClr val="accent1"/>
                </a:solidFill>
                <a:latin typeface="方正小标宋简体" panose="02000000000000000000" charset="-122"/>
                <a:ea typeface="方正小标宋简体" panose="02000000000000000000" charset="-122"/>
                <a:cs typeface="方正小标宋简体" panose="02000000000000000000" charset="-122"/>
              </a:rPr>
              <a:t>          </a:t>
            </a:r>
            <a:r>
              <a:rPr lang="zh-CN" altLang="en-US" sz="2800">
                <a:solidFill>
                  <a:schemeClr val="accent1"/>
                </a:solidFill>
                <a:latin typeface="方正小标宋简体" panose="02000000000000000000" charset="-122"/>
                <a:ea typeface="方正小标宋简体" panose="02000000000000000000" charset="-122"/>
                <a:cs typeface="方正小标宋简体" panose="02000000000000000000" charset="-122"/>
              </a:rPr>
              <a:t>申报入库操作指引</a:t>
            </a:r>
            <a:endParaRPr lang="zh-CN" altLang="en-US" sz="2800">
              <a:solidFill>
                <a:schemeClr val="accent1"/>
              </a:solidFill>
              <a:latin typeface="方正小标宋简体" panose="02000000000000000000" charset="-122"/>
              <a:ea typeface="方正小标宋简体" panose="02000000000000000000" charset="-122"/>
              <a:cs typeface="方正小标宋简体" panose="02000000000000000000" charset="-122"/>
            </a:endParaRPr>
          </a:p>
          <a:p>
            <a:endParaRPr lang="zh-CN" altLang="en-US" sz="2800">
              <a:solidFill>
                <a:schemeClr val="accent1"/>
              </a:solidFill>
              <a:latin typeface="方正小标宋简体" panose="02000000000000000000" charset="-122"/>
              <a:ea typeface="方正小标宋简体" panose="02000000000000000000" charset="-122"/>
              <a:cs typeface="方正小标宋简体" panose="02000000000000000000" charset="-122"/>
            </a:endParaRPr>
          </a:p>
          <a:p>
            <a:r>
              <a:rPr lang="zh-CN" altLang="en-US" sz="2800">
                <a:solidFill>
                  <a:schemeClr val="accent1"/>
                </a:solidFill>
                <a:latin typeface="方正小标宋简体" panose="02000000000000000000" charset="-122"/>
                <a:ea typeface="方正小标宋简体" panose="02000000000000000000" charset="-122"/>
                <a:cs typeface="方正小标宋简体" panose="02000000000000000000" charset="-122"/>
              </a:rPr>
              <a:t>二、</a:t>
            </a:r>
            <a:r>
              <a:rPr lang="en-US" altLang="zh-CN" sz="2800">
                <a:solidFill>
                  <a:schemeClr val="accent1"/>
                </a:solidFill>
                <a:latin typeface="方正小标宋简体" panose="02000000000000000000" charset="-122"/>
                <a:ea typeface="方正小标宋简体" panose="02000000000000000000" charset="-122"/>
                <a:cs typeface="方正小标宋简体" panose="02000000000000000000" charset="-122"/>
              </a:rPr>
              <a:t>   </a:t>
            </a:r>
            <a:r>
              <a:rPr lang="zh-CN" altLang="en-US" sz="2800">
                <a:solidFill>
                  <a:schemeClr val="accent1"/>
                </a:solidFill>
                <a:latin typeface="方正小标宋简体" panose="02000000000000000000" charset="-122"/>
                <a:ea typeface="方正小标宋简体" panose="02000000000000000000" charset="-122"/>
                <a:cs typeface="方正小标宋简体" panose="02000000000000000000" charset="-122"/>
              </a:rPr>
              <a:t>电子税务局申报征收操作指引</a:t>
            </a:r>
            <a:endParaRPr lang="zh-CN" altLang="en-US" sz="2800">
              <a:solidFill>
                <a:schemeClr val="accent1"/>
              </a:solidFill>
              <a:latin typeface="方正小标宋简体" panose="02000000000000000000" charset="-122"/>
              <a:ea typeface="方正小标宋简体" panose="02000000000000000000" charset="-122"/>
              <a:cs typeface="方正小标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16832"/>
            <a:ext cx="12196763" cy="4941168"/>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124" y="307017"/>
            <a:ext cx="2779295" cy="812481"/>
          </a:xfrm>
          <a:prstGeom prst="rect">
            <a:avLst/>
          </a:prstGeom>
        </p:spPr>
      </p:pic>
      <p:sp>
        <p:nvSpPr>
          <p:cNvPr id="18" name="文本框 17"/>
          <p:cNvSpPr txBox="1"/>
          <p:nvPr/>
        </p:nvSpPr>
        <p:spPr>
          <a:xfrm>
            <a:off x="985813" y="1828321"/>
            <a:ext cx="9726492" cy="120032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7200" b="1" i="0" u="none" strike="noStrike" kern="120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cs"/>
              </a:rPr>
              <a:t>汇报完毕  感谢关注</a:t>
            </a:r>
            <a:endParaRPr kumimoji="0" lang="zh-CN" altLang="en-US" sz="7200" b="1" i="0" u="none" strike="noStrike" kern="120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2" name="矩形: 圆角 31"/>
          <p:cNvSpPr/>
          <p:nvPr/>
        </p:nvSpPr>
        <p:spPr bwMode="auto">
          <a:xfrm>
            <a:off x="1057821" y="764704"/>
            <a:ext cx="10081120" cy="5976664"/>
          </a:xfrm>
          <a:prstGeom prst="roundRect">
            <a:avLst>
              <a:gd name="adj" fmla="val 2374"/>
            </a:avLst>
          </a:prstGeom>
          <a:solidFill>
            <a:schemeClr val="accent2">
              <a:alpha val="7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1" name="文本框 30"/>
          <p:cNvSpPr txBox="1"/>
          <p:nvPr/>
        </p:nvSpPr>
        <p:spPr>
          <a:xfrm>
            <a:off x="555119" y="168428"/>
            <a:ext cx="1005403" cy="584775"/>
          </a:xfrm>
          <a:prstGeom prst="rect">
            <a:avLst/>
          </a:prstGeom>
          <a:noFill/>
        </p:spPr>
        <p:txBody>
          <a:bodyPr wrap="none" rtlCol="0">
            <a:spAutoFit/>
          </a:bodyPr>
          <a:lstStyle/>
          <a:p>
            <a:r>
              <a:rPr lang="zh-CN" altLang="en-US" sz="3200" dirty="0">
                <a:solidFill>
                  <a:schemeClr val="accent2"/>
                </a:solidFill>
                <a:latin typeface="方正粗雅宋_GBK" panose="02000000000000000000" pitchFamily="2" charset="-122"/>
                <a:ea typeface="方正粗雅宋_GBK" panose="02000000000000000000" pitchFamily="2" charset="-122"/>
              </a:rPr>
              <a:t>目录</a:t>
            </a:r>
            <a:endParaRPr lang="zh-CN" altLang="en-US" sz="3200" dirty="0">
              <a:solidFill>
                <a:schemeClr val="accent2"/>
              </a:solidFill>
              <a:latin typeface="方正粗雅宋_GBK" panose="02000000000000000000" pitchFamily="2" charset="-122"/>
              <a:ea typeface="方正粗雅宋_GBK" panose="02000000000000000000" pitchFamily="2" charset="-122"/>
            </a:endParaRPr>
          </a:p>
        </p:txBody>
      </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713573"/>
            <a:ext cx="12196763" cy="3144427"/>
          </a:xfrm>
          <a:prstGeom prst="rect">
            <a:avLst/>
          </a:prstGeom>
        </p:spPr>
      </p:pic>
      <p:pic>
        <p:nvPicPr>
          <p:cNvPr id="39" name="图片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7356" y="202904"/>
            <a:ext cx="1612631" cy="471426"/>
          </a:xfrm>
          <a:prstGeom prst="rect">
            <a:avLst/>
          </a:prstGeom>
        </p:spPr>
      </p:pic>
      <p:sp>
        <p:nvSpPr>
          <p:cNvPr id="40" name="文本框 39"/>
          <p:cNvSpPr txBox="1"/>
          <p:nvPr/>
        </p:nvSpPr>
        <p:spPr>
          <a:xfrm>
            <a:off x="1436708" y="326122"/>
            <a:ext cx="1208985" cy="369332"/>
          </a:xfrm>
          <a:prstGeom prst="rect">
            <a:avLst/>
          </a:prstGeom>
          <a:noFill/>
        </p:spPr>
        <p:txBody>
          <a:bodyPr wrap="none" rtlCol="0">
            <a:spAutoFit/>
          </a:bodyPr>
          <a:lstStyle/>
          <a:p>
            <a:r>
              <a:rPr lang="en-US" altLang="zh-CN" dirty="0">
                <a:solidFill>
                  <a:schemeClr val="accent2"/>
                </a:solidFill>
                <a:latin typeface="方正粗雅宋_GBK" panose="02000000000000000000" pitchFamily="2" charset="-122"/>
                <a:ea typeface="方正粗雅宋_GBK" panose="02000000000000000000" pitchFamily="2" charset="-122"/>
              </a:rPr>
              <a:t>Contents</a:t>
            </a:r>
            <a:endParaRPr lang="zh-CN" altLang="en-US" dirty="0">
              <a:solidFill>
                <a:schemeClr val="accent2"/>
              </a:solidFill>
              <a:latin typeface="方正粗雅宋_GBK" panose="02000000000000000000" pitchFamily="2" charset="-122"/>
              <a:ea typeface="方正粗雅宋_GBK" panose="02000000000000000000" pitchFamily="2" charset="-122"/>
            </a:endParaRPr>
          </a:p>
        </p:txBody>
      </p:sp>
      <p:grpSp>
        <p:nvGrpSpPr>
          <p:cNvPr id="42" name="组合 41"/>
          <p:cNvGrpSpPr/>
          <p:nvPr/>
        </p:nvGrpSpPr>
        <p:grpSpPr>
          <a:xfrm>
            <a:off x="2885745" y="2175526"/>
            <a:ext cx="679450" cy="673100"/>
            <a:chOff x="4832934" y="1582910"/>
            <a:chExt cx="679450" cy="673100"/>
          </a:xfrm>
          <a:solidFill>
            <a:schemeClr val="tx1"/>
          </a:solidFill>
        </p:grpSpPr>
        <p:sp>
          <p:nvSpPr>
            <p:cNvPr id="44" name="Freeform 18"/>
            <p:cNvSpPr/>
            <p:nvPr/>
          </p:nvSpPr>
          <p:spPr bwMode="auto">
            <a:xfrm>
              <a:off x="4832934" y="1582910"/>
              <a:ext cx="631825" cy="631825"/>
            </a:xfrm>
            <a:custGeom>
              <a:avLst/>
              <a:gdLst>
                <a:gd name="T0" fmla="*/ 56 w 826"/>
                <a:gd name="T1" fmla="*/ 0 h 826"/>
                <a:gd name="T2" fmla="*/ 771 w 826"/>
                <a:gd name="T3" fmla="*/ 0 h 826"/>
                <a:gd name="T4" fmla="*/ 826 w 826"/>
                <a:gd name="T5" fmla="*/ 55 h 826"/>
                <a:gd name="T6" fmla="*/ 826 w 826"/>
                <a:gd name="T7" fmla="*/ 770 h 826"/>
                <a:gd name="T8" fmla="*/ 771 w 826"/>
                <a:gd name="T9" fmla="*/ 826 h 826"/>
                <a:gd name="T10" fmla="*/ 56 w 826"/>
                <a:gd name="T11" fmla="*/ 826 h 826"/>
                <a:gd name="T12" fmla="*/ 0 w 826"/>
                <a:gd name="T13" fmla="*/ 770 h 826"/>
                <a:gd name="T14" fmla="*/ 0 w 826"/>
                <a:gd name="T15" fmla="*/ 55 h 826"/>
                <a:gd name="T16" fmla="*/ 56 w 826"/>
                <a:gd name="T17" fmla="*/ 0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6" h="826">
                  <a:moveTo>
                    <a:pt x="56" y="0"/>
                  </a:moveTo>
                  <a:lnTo>
                    <a:pt x="771" y="0"/>
                  </a:lnTo>
                  <a:cubicBezTo>
                    <a:pt x="801" y="0"/>
                    <a:pt x="826" y="25"/>
                    <a:pt x="826" y="55"/>
                  </a:cubicBezTo>
                  <a:lnTo>
                    <a:pt x="826" y="770"/>
                  </a:lnTo>
                  <a:cubicBezTo>
                    <a:pt x="826" y="801"/>
                    <a:pt x="801" y="826"/>
                    <a:pt x="771" y="826"/>
                  </a:cubicBezTo>
                  <a:lnTo>
                    <a:pt x="56" y="826"/>
                  </a:lnTo>
                  <a:cubicBezTo>
                    <a:pt x="25" y="826"/>
                    <a:pt x="0" y="801"/>
                    <a:pt x="0" y="770"/>
                  </a:cubicBezTo>
                  <a:lnTo>
                    <a:pt x="0" y="55"/>
                  </a:lnTo>
                  <a:cubicBezTo>
                    <a:pt x="0" y="25"/>
                    <a:pt x="25" y="0"/>
                    <a:pt x="5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9"/>
            <p:cNvSpPr/>
            <p:nvPr/>
          </p:nvSpPr>
          <p:spPr bwMode="auto">
            <a:xfrm>
              <a:off x="4882146" y="1627360"/>
              <a:ext cx="630238" cy="628650"/>
            </a:xfrm>
            <a:custGeom>
              <a:avLst/>
              <a:gdLst>
                <a:gd name="T0" fmla="*/ 785 w 823"/>
                <a:gd name="T1" fmla="*/ 0 h 823"/>
                <a:gd name="T2" fmla="*/ 823 w 823"/>
                <a:gd name="T3" fmla="*/ 52 h 823"/>
                <a:gd name="T4" fmla="*/ 823 w 823"/>
                <a:gd name="T5" fmla="*/ 768 h 823"/>
                <a:gd name="T6" fmla="*/ 768 w 823"/>
                <a:gd name="T7" fmla="*/ 823 h 823"/>
                <a:gd name="T8" fmla="*/ 53 w 823"/>
                <a:gd name="T9" fmla="*/ 823 h 823"/>
                <a:gd name="T10" fmla="*/ 0 w 823"/>
                <a:gd name="T11" fmla="*/ 785 h 823"/>
                <a:gd name="T12" fmla="*/ 17 w 823"/>
                <a:gd name="T13" fmla="*/ 788 h 823"/>
                <a:gd name="T14" fmla="*/ 732 w 823"/>
                <a:gd name="T15" fmla="*/ 788 h 823"/>
                <a:gd name="T16" fmla="*/ 788 w 823"/>
                <a:gd name="T17" fmla="*/ 732 h 823"/>
                <a:gd name="T18" fmla="*/ 788 w 823"/>
                <a:gd name="T19" fmla="*/ 17 h 823"/>
                <a:gd name="T20" fmla="*/ 785 w 823"/>
                <a:gd name="T21"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3" h="823">
                  <a:moveTo>
                    <a:pt x="785" y="0"/>
                  </a:moveTo>
                  <a:cubicBezTo>
                    <a:pt x="807" y="7"/>
                    <a:pt x="823" y="28"/>
                    <a:pt x="823" y="52"/>
                  </a:cubicBezTo>
                  <a:lnTo>
                    <a:pt x="823" y="768"/>
                  </a:lnTo>
                  <a:cubicBezTo>
                    <a:pt x="823" y="798"/>
                    <a:pt x="798" y="823"/>
                    <a:pt x="768" y="823"/>
                  </a:cubicBezTo>
                  <a:lnTo>
                    <a:pt x="53" y="823"/>
                  </a:lnTo>
                  <a:cubicBezTo>
                    <a:pt x="28" y="823"/>
                    <a:pt x="7" y="807"/>
                    <a:pt x="0" y="785"/>
                  </a:cubicBezTo>
                  <a:cubicBezTo>
                    <a:pt x="5" y="787"/>
                    <a:pt x="11" y="788"/>
                    <a:pt x="17" y="788"/>
                  </a:cubicBezTo>
                  <a:lnTo>
                    <a:pt x="732" y="788"/>
                  </a:lnTo>
                  <a:cubicBezTo>
                    <a:pt x="763" y="788"/>
                    <a:pt x="788" y="763"/>
                    <a:pt x="788" y="732"/>
                  </a:cubicBezTo>
                  <a:lnTo>
                    <a:pt x="788" y="17"/>
                  </a:lnTo>
                  <a:cubicBezTo>
                    <a:pt x="788" y="11"/>
                    <a:pt x="787" y="5"/>
                    <a:pt x="78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7" name="组合 46"/>
          <p:cNvGrpSpPr/>
          <p:nvPr/>
        </p:nvGrpSpPr>
        <p:grpSpPr>
          <a:xfrm>
            <a:off x="2885745" y="2997390"/>
            <a:ext cx="679450" cy="673100"/>
            <a:chOff x="4832934" y="2625974"/>
            <a:chExt cx="679450" cy="673100"/>
          </a:xfrm>
          <a:solidFill>
            <a:schemeClr val="tx1"/>
          </a:solidFill>
        </p:grpSpPr>
        <p:sp>
          <p:nvSpPr>
            <p:cNvPr id="48" name="Freeform 22"/>
            <p:cNvSpPr/>
            <p:nvPr/>
          </p:nvSpPr>
          <p:spPr bwMode="auto">
            <a:xfrm>
              <a:off x="4832934" y="2625974"/>
              <a:ext cx="631825" cy="630237"/>
            </a:xfrm>
            <a:custGeom>
              <a:avLst/>
              <a:gdLst>
                <a:gd name="T0" fmla="*/ 56 w 826"/>
                <a:gd name="T1" fmla="*/ 0 h 826"/>
                <a:gd name="T2" fmla="*/ 771 w 826"/>
                <a:gd name="T3" fmla="*/ 0 h 826"/>
                <a:gd name="T4" fmla="*/ 826 w 826"/>
                <a:gd name="T5" fmla="*/ 56 h 826"/>
                <a:gd name="T6" fmla="*/ 826 w 826"/>
                <a:gd name="T7" fmla="*/ 771 h 826"/>
                <a:gd name="T8" fmla="*/ 771 w 826"/>
                <a:gd name="T9" fmla="*/ 826 h 826"/>
                <a:gd name="T10" fmla="*/ 56 w 826"/>
                <a:gd name="T11" fmla="*/ 826 h 826"/>
                <a:gd name="T12" fmla="*/ 0 w 826"/>
                <a:gd name="T13" fmla="*/ 771 h 826"/>
                <a:gd name="T14" fmla="*/ 0 w 826"/>
                <a:gd name="T15" fmla="*/ 56 h 826"/>
                <a:gd name="T16" fmla="*/ 56 w 826"/>
                <a:gd name="T17" fmla="*/ 0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6" h="826">
                  <a:moveTo>
                    <a:pt x="56" y="0"/>
                  </a:moveTo>
                  <a:lnTo>
                    <a:pt x="771" y="0"/>
                  </a:lnTo>
                  <a:cubicBezTo>
                    <a:pt x="801" y="0"/>
                    <a:pt x="826" y="25"/>
                    <a:pt x="826" y="56"/>
                  </a:cubicBezTo>
                  <a:lnTo>
                    <a:pt x="826" y="771"/>
                  </a:lnTo>
                  <a:cubicBezTo>
                    <a:pt x="826" y="801"/>
                    <a:pt x="801" y="826"/>
                    <a:pt x="771" y="826"/>
                  </a:cubicBezTo>
                  <a:lnTo>
                    <a:pt x="56" y="826"/>
                  </a:lnTo>
                  <a:cubicBezTo>
                    <a:pt x="25" y="826"/>
                    <a:pt x="0" y="801"/>
                    <a:pt x="0" y="771"/>
                  </a:cubicBezTo>
                  <a:lnTo>
                    <a:pt x="0" y="56"/>
                  </a:lnTo>
                  <a:cubicBezTo>
                    <a:pt x="0" y="25"/>
                    <a:pt x="25" y="0"/>
                    <a:pt x="5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3"/>
            <p:cNvSpPr/>
            <p:nvPr/>
          </p:nvSpPr>
          <p:spPr bwMode="auto">
            <a:xfrm>
              <a:off x="4882146" y="2670424"/>
              <a:ext cx="630238" cy="628650"/>
            </a:xfrm>
            <a:custGeom>
              <a:avLst/>
              <a:gdLst>
                <a:gd name="T0" fmla="*/ 785 w 823"/>
                <a:gd name="T1" fmla="*/ 0 h 823"/>
                <a:gd name="T2" fmla="*/ 823 w 823"/>
                <a:gd name="T3" fmla="*/ 53 h 823"/>
                <a:gd name="T4" fmla="*/ 823 w 823"/>
                <a:gd name="T5" fmla="*/ 768 h 823"/>
                <a:gd name="T6" fmla="*/ 768 w 823"/>
                <a:gd name="T7" fmla="*/ 823 h 823"/>
                <a:gd name="T8" fmla="*/ 53 w 823"/>
                <a:gd name="T9" fmla="*/ 823 h 823"/>
                <a:gd name="T10" fmla="*/ 0 w 823"/>
                <a:gd name="T11" fmla="*/ 785 h 823"/>
                <a:gd name="T12" fmla="*/ 17 w 823"/>
                <a:gd name="T13" fmla="*/ 788 h 823"/>
                <a:gd name="T14" fmla="*/ 732 w 823"/>
                <a:gd name="T15" fmla="*/ 788 h 823"/>
                <a:gd name="T16" fmla="*/ 788 w 823"/>
                <a:gd name="T17" fmla="*/ 733 h 823"/>
                <a:gd name="T18" fmla="*/ 788 w 823"/>
                <a:gd name="T19" fmla="*/ 18 h 823"/>
                <a:gd name="T20" fmla="*/ 785 w 823"/>
                <a:gd name="T21"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3" h="823">
                  <a:moveTo>
                    <a:pt x="785" y="0"/>
                  </a:moveTo>
                  <a:cubicBezTo>
                    <a:pt x="807" y="8"/>
                    <a:pt x="823" y="29"/>
                    <a:pt x="823" y="53"/>
                  </a:cubicBezTo>
                  <a:lnTo>
                    <a:pt x="823" y="768"/>
                  </a:lnTo>
                  <a:cubicBezTo>
                    <a:pt x="823" y="799"/>
                    <a:pt x="798" y="823"/>
                    <a:pt x="768" y="823"/>
                  </a:cubicBezTo>
                  <a:lnTo>
                    <a:pt x="53" y="823"/>
                  </a:lnTo>
                  <a:cubicBezTo>
                    <a:pt x="28" y="823"/>
                    <a:pt x="7" y="807"/>
                    <a:pt x="0" y="785"/>
                  </a:cubicBezTo>
                  <a:cubicBezTo>
                    <a:pt x="5" y="787"/>
                    <a:pt x="11" y="788"/>
                    <a:pt x="17" y="788"/>
                  </a:cubicBezTo>
                  <a:lnTo>
                    <a:pt x="732" y="788"/>
                  </a:lnTo>
                  <a:cubicBezTo>
                    <a:pt x="763" y="788"/>
                    <a:pt x="788" y="763"/>
                    <a:pt x="788" y="733"/>
                  </a:cubicBezTo>
                  <a:lnTo>
                    <a:pt x="788" y="18"/>
                  </a:lnTo>
                  <a:cubicBezTo>
                    <a:pt x="788" y="12"/>
                    <a:pt x="787" y="6"/>
                    <a:pt x="78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0" name="组合 49"/>
          <p:cNvGrpSpPr/>
          <p:nvPr/>
        </p:nvGrpSpPr>
        <p:grpSpPr>
          <a:xfrm>
            <a:off x="2885745" y="3881351"/>
            <a:ext cx="679450" cy="674687"/>
            <a:chOff x="4832934" y="3647334"/>
            <a:chExt cx="679450" cy="674687"/>
          </a:xfrm>
          <a:solidFill>
            <a:schemeClr val="tx1"/>
          </a:solidFill>
        </p:grpSpPr>
        <p:sp>
          <p:nvSpPr>
            <p:cNvPr id="51" name="Freeform 26"/>
            <p:cNvSpPr/>
            <p:nvPr/>
          </p:nvSpPr>
          <p:spPr bwMode="auto">
            <a:xfrm>
              <a:off x="4832934" y="3647334"/>
              <a:ext cx="631825" cy="631825"/>
            </a:xfrm>
            <a:custGeom>
              <a:avLst/>
              <a:gdLst>
                <a:gd name="T0" fmla="*/ 56 w 826"/>
                <a:gd name="T1" fmla="*/ 0 h 826"/>
                <a:gd name="T2" fmla="*/ 771 w 826"/>
                <a:gd name="T3" fmla="*/ 0 h 826"/>
                <a:gd name="T4" fmla="*/ 826 w 826"/>
                <a:gd name="T5" fmla="*/ 55 h 826"/>
                <a:gd name="T6" fmla="*/ 826 w 826"/>
                <a:gd name="T7" fmla="*/ 770 h 826"/>
                <a:gd name="T8" fmla="*/ 771 w 826"/>
                <a:gd name="T9" fmla="*/ 826 h 826"/>
                <a:gd name="T10" fmla="*/ 56 w 826"/>
                <a:gd name="T11" fmla="*/ 826 h 826"/>
                <a:gd name="T12" fmla="*/ 0 w 826"/>
                <a:gd name="T13" fmla="*/ 770 h 826"/>
                <a:gd name="T14" fmla="*/ 0 w 826"/>
                <a:gd name="T15" fmla="*/ 55 h 826"/>
                <a:gd name="T16" fmla="*/ 56 w 826"/>
                <a:gd name="T17" fmla="*/ 0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6" h="826">
                  <a:moveTo>
                    <a:pt x="56" y="0"/>
                  </a:moveTo>
                  <a:lnTo>
                    <a:pt x="771" y="0"/>
                  </a:lnTo>
                  <a:cubicBezTo>
                    <a:pt x="801" y="0"/>
                    <a:pt x="826" y="25"/>
                    <a:pt x="826" y="55"/>
                  </a:cubicBezTo>
                  <a:lnTo>
                    <a:pt x="826" y="770"/>
                  </a:lnTo>
                  <a:cubicBezTo>
                    <a:pt x="826" y="801"/>
                    <a:pt x="801" y="826"/>
                    <a:pt x="771" y="826"/>
                  </a:cubicBezTo>
                  <a:lnTo>
                    <a:pt x="56" y="826"/>
                  </a:lnTo>
                  <a:cubicBezTo>
                    <a:pt x="25" y="826"/>
                    <a:pt x="0" y="801"/>
                    <a:pt x="0" y="770"/>
                  </a:cubicBezTo>
                  <a:lnTo>
                    <a:pt x="0" y="55"/>
                  </a:lnTo>
                  <a:cubicBezTo>
                    <a:pt x="0" y="25"/>
                    <a:pt x="25" y="0"/>
                    <a:pt x="5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7"/>
            <p:cNvSpPr/>
            <p:nvPr/>
          </p:nvSpPr>
          <p:spPr bwMode="auto">
            <a:xfrm>
              <a:off x="4882146" y="3691784"/>
              <a:ext cx="630238" cy="630237"/>
            </a:xfrm>
            <a:custGeom>
              <a:avLst/>
              <a:gdLst>
                <a:gd name="T0" fmla="*/ 785 w 823"/>
                <a:gd name="T1" fmla="*/ 0 h 823"/>
                <a:gd name="T2" fmla="*/ 823 w 823"/>
                <a:gd name="T3" fmla="*/ 52 h 823"/>
                <a:gd name="T4" fmla="*/ 823 w 823"/>
                <a:gd name="T5" fmla="*/ 768 h 823"/>
                <a:gd name="T6" fmla="*/ 768 w 823"/>
                <a:gd name="T7" fmla="*/ 823 h 823"/>
                <a:gd name="T8" fmla="*/ 53 w 823"/>
                <a:gd name="T9" fmla="*/ 823 h 823"/>
                <a:gd name="T10" fmla="*/ 0 w 823"/>
                <a:gd name="T11" fmla="*/ 785 h 823"/>
                <a:gd name="T12" fmla="*/ 17 w 823"/>
                <a:gd name="T13" fmla="*/ 788 h 823"/>
                <a:gd name="T14" fmla="*/ 732 w 823"/>
                <a:gd name="T15" fmla="*/ 788 h 823"/>
                <a:gd name="T16" fmla="*/ 788 w 823"/>
                <a:gd name="T17" fmla="*/ 732 h 823"/>
                <a:gd name="T18" fmla="*/ 788 w 823"/>
                <a:gd name="T19" fmla="*/ 17 h 823"/>
                <a:gd name="T20" fmla="*/ 785 w 823"/>
                <a:gd name="T21"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3" h="823">
                  <a:moveTo>
                    <a:pt x="785" y="0"/>
                  </a:moveTo>
                  <a:cubicBezTo>
                    <a:pt x="807" y="7"/>
                    <a:pt x="823" y="28"/>
                    <a:pt x="823" y="52"/>
                  </a:cubicBezTo>
                  <a:lnTo>
                    <a:pt x="823" y="768"/>
                  </a:lnTo>
                  <a:cubicBezTo>
                    <a:pt x="823" y="798"/>
                    <a:pt x="798" y="823"/>
                    <a:pt x="768" y="823"/>
                  </a:cubicBezTo>
                  <a:lnTo>
                    <a:pt x="53" y="823"/>
                  </a:lnTo>
                  <a:cubicBezTo>
                    <a:pt x="28" y="823"/>
                    <a:pt x="7" y="807"/>
                    <a:pt x="0" y="785"/>
                  </a:cubicBezTo>
                  <a:cubicBezTo>
                    <a:pt x="5" y="787"/>
                    <a:pt x="11" y="788"/>
                    <a:pt x="17" y="788"/>
                  </a:cubicBezTo>
                  <a:lnTo>
                    <a:pt x="732" y="788"/>
                  </a:lnTo>
                  <a:cubicBezTo>
                    <a:pt x="763" y="788"/>
                    <a:pt x="788" y="763"/>
                    <a:pt x="788" y="732"/>
                  </a:cubicBezTo>
                  <a:lnTo>
                    <a:pt x="788" y="17"/>
                  </a:lnTo>
                  <a:cubicBezTo>
                    <a:pt x="788" y="11"/>
                    <a:pt x="787" y="5"/>
                    <a:pt x="78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6" name="Freeform 24"/>
          <p:cNvSpPr/>
          <p:nvPr/>
        </p:nvSpPr>
        <p:spPr bwMode="auto">
          <a:xfrm>
            <a:off x="3771222" y="2183608"/>
            <a:ext cx="5571888" cy="644062"/>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FFFFFF"/>
          </a:solidFill>
          <a:ln w="9525" cap="flat">
            <a:solidFill>
              <a:schemeClr val="accent1">
                <a:lumMod val="40000"/>
                <a:lumOff val="60000"/>
              </a:schemeClr>
            </a:solidFill>
            <a:prstDash val="solid"/>
            <a:miter lim="800000"/>
          </a:ln>
        </p:spPr>
        <p:txBody>
          <a:bodyPr vert="horz" wrap="square" lIns="91440" tIns="45720" rIns="91440" bIns="45720" numCol="1" anchor="t" anchorCtr="0" compatLnSpc="1"/>
          <a:lstStyle/>
          <a:p>
            <a:endParaRPr lang="zh-CN" altLang="en-US"/>
          </a:p>
        </p:txBody>
      </p:sp>
      <p:sp>
        <p:nvSpPr>
          <p:cNvPr id="57" name="Freeform 26"/>
          <p:cNvSpPr/>
          <p:nvPr/>
        </p:nvSpPr>
        <p:spPr bwMode="auto">
          <a:xfrm>
            <a:off x="3771222" y="3027104"/>
            <a:ext cx="5571888" cy="644062"/>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FFFFFF"/>
          </a:solidFill>
          <a:ln w="9525" cap="flat">
            <a:solidFill>
              <a:schemeClr val="accent1">
                <a:lumMod val="40000"/>
                <a:lumOff val="60000"/>
              </a:schemeClr>
            </a:solidFill>
            <a:prstDash val="solid"/>
            <a:miter lim="800000"/>
          </a:ln>
        </p:spPr>
        <p:txBody>
          <a:bodyPr vert="horz" wrap="square" lIns="91440" tIns="45720" rIns="91440" bIns="45720" numCol="1" anchor="t" anchorCtr="0" compatLnSpc="1"/>
          <a:lstStyle/>
          <a:p>
            <a:endParaRPr lang="zh-CN" altLang="en-US"/>
          </a:p>
        </p:txBody>
      </p:sp>
      <p:sp>
        <p:nvSpPr>
          <p:cNvPr id="58" name="Freeform 28"/>
          <p:cNvSpPr/>
          <p:nvPr/>
        </p:nvSpPr>
        <p:spPr bwMode="auto">
          <a:xfrm>
            <a:off x="3771222" y="3891931"/>
            <a:ext cx="5571888" cy="644062"/>
          </a:xfrm>
          <a:custGeom>
            <a:avLst/>
            <a:gdLst>
              <a:gd name="T0" fmla="*/ 91 w 8683"/>
              <a:gd name="T1" fmla="*/ 0 h 866"/>
              <a:gd name="T2" fmla="*/ 8591 w 8683"/>
              <a:gd name="T3" fmla="*/ 0 h 866"/>
              <a:gd name="T4" fmla="*/ 8683 w 8683"/>
              <a:gd name="T5" fmla="*/ 91 h 866"/>
              <a:gd name="T6" fmla="*/ 8683 w 8683"/>
              <a:gd name="T7" fmla="*/ 775 h 866"/>
              <a:gd name="T8" fmla="*/ 8591 w 8683"/>
              <a:gd name="T9" fmla="*/ 866 h 866"/>
              <a:gd name="T10" fmla="*/ 91 w 8683"/>
              <a:gd name="T11" fmla="*/ 866 h 866"/>
              <a:gd name="T12" fmla="*/ 0 w 8683"/>
              <a:gd name="T13" fmla="*/ 775 h 866"/>
              <a:gd name="T14" fmla="*/ 0 w 8683"/>
              <a:gd name="T15" fmla="*/ 91 h 866"/>
              <a:gd name="T16" fmla="*/ 91 w 8683"/>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6">
                <a:moveTo>
                  <a:pt x="91" y="0"/>
                </a:moveTo>
                <a:lnTo>
                  <a:pt x="8591" y="0"/>
                </a:lnTo>
                <a:cubicBezTo>
                  <a:pt x="8642" y="0"/>
                  <a:pt x="8683" y="41"/>
                  <a:pt x="8683" y="91"/>
                </a:cubicBezTo>
                <a:lnTo>
                  <a:pt x="8683" y="775"/>
                </a:lnTo>
                <a:cubicBezTo>
                  <a:pt x="8683" y="825"/>
                  <a:pt x="8642" y="866"/>
                  <a:pt x="8591" y="866"/>
                </a:cubicBezTo>
                <a:lnTo>
                  <a:pt x="91" y="866"/>
                </a:lnTo>
                <a:cubicBezTo>
                  <a:pt x="41" y="866"/>
                  <a:pt x="0" y="825"/>
                  <a:pt x="0" y="775"/>
                </a:cubicBezTo>
                <a:lnTo>
                  <a:pt x="0" y="91"/>
                </a:lnTo>
                <a:cubicBezTo>
                  <a:pt x="0" y="41"/>
                  <a:pt x="41" y="0"/>
                  <a:pt x="91" y="0"/>
                </a:cubicBezTo>
                <a:close/>
              </a:path>
            </a:pathLst>
          </a:custGeom>
          <a:solidFill>
            <a:srgbClr val="FFFFFF"/>
          </a:solidFill>
          <a:ln w="9525" cap="flat">
            <a:solidFill>
              <a:schemeClr val="accent1">
                <a:lumMod val="40000"/>
                <a:lumOff val="60000"/>
              </a:schemeClr>
            </a:solidFill>
            <a:prstDash val="solid"/>
            <a:miter lim="800000"/>
          </a:ln>
        </p:spPr>
        <p:txBody>
          <a:bodyPr vert="horz" wrap="square" lIns="91440" tIns="45720" rIns="91440" bIns="45720" numCol="1" anchor="t" anchorCtr="0" compatLnSpc="1"/>
          <a:lstStyle/>
          <a:p>
            <a:endParaRPr lang="zh-CN" altLang="en-US"/>
          </a:p>
        </p:txBody>
      </p:sp>
      <p:sp>
        <p:nvSpPr>
          <p:cNvPr id="60" name="TextBox 47"/>
          <p:cNvSpPr txBox="1"/>
          <p:nvPr/>
        </p:nvSpPr>
        <p:spPr>
          <a:xfrm>
            <a:off x="3920710" y="2242029"/>
            <a:ext cx="4765999" cy="534035"/>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r>
              <a:rPr lang="zh-CN" altLang="en-US" b="0" dirty="0"/>
              <a:t>政策文件解读</a:t>
            </a:r>
            <a:endParaRPr lang="zh-CN" altLang="en-US" b="0" dirty="0"/>
          </a:p>
        </p:txBody>
      </p:sp>
      <p:sp>
        <p:nvSpPr>
          <p:cNvPr id="61" name="TextBox 48"/>
          <p:cNvSpPr txBox="1"/>
          <p:nvPr/>
        </p:nvSpPr>
        <p:spPr>
          <a:xfrm>
            <a:off x="3920710" y="3093515"/>
            <a:ext cx="4549975" cy="534035"/>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r>
              <a:rPr lang="zh-CN" altLang="en-US" b="0" dirty="0"/>
              <a:t>热点问题解答</a:t>
            </a:r>
            <a:endParaRPr lang="zh-CN" altLang="en-US" b="0" dirty="0"/>
          </a:p>
        </p:txBody>
      </p:sp>
      <p:sp>
        <p:nvSpPr>
          <p:cNvPr id="62" name="TextBox 55"/>
          <p:cNvSpPr txBox="1"/>
          <p:nvPr/>
        </p:nvSpPr>
        <p:spPr>
          <a:xfrm>
            <a:off x="3920710" y="3945162"/>
            <a:ext cx="4765999" cy="534035"/>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r>
              <a:rPr lang="zh-CN" altLang="en-US" b="0" dirty="0"/>
              <a:t>缴费操作指引</a:t>
            </a:r>
            <a:endParaRPr lang="zh-CN" altLang="en-US" b="0" dirty="0"/>
          </a:p>
        </p:txBody>
      </p:sp>
      <p:sp>
        <p:nvSpPr>
          <p:cNvPr id="64" name="TextBox 58"/>
          <p:cNvSpPr txBox="1"/>
          <p:nvPr/>
        </p:nvSpPr>
        <p:spPr>
          <a:xfrm>
            <a:off x="3061449" y="2167981"/>
            <a:ext cx="293670" cy="646331"/>
          </a:xfrm>
          <a:prstGeom prst="rect">
            <a:avLst/>
          </a:prstGeom>
          <a:noFill/>
        </p:spPr>
        <p:txBody>
          <a:bodyPr wrap="none" rtlCol="0">
            <a:spAutoFit/>
          </a:bodyPr>
          <a:lstStyle/>
          <a:p>
            <a:pPr algn="ctr"/>
            <a:r>
              <a:rPr lang="en-US" altLang="zh-CN" sz="3600" dirty="0">
                <a:solidFill>
                  <a:schemeClr val="accent2"/>
                </a:solidFill>
                <a:latin typeface="Lifeline JL" panose="00000400000000000000" pitchFamily="2" charset="0"/>
                <a:ea typeface="+mj-ea"/>
              </a:rPr>
              <a:t>1</a:t>
            </a:r>
            <a:endParaRPr lang="zh-CN" altLang="en-US" sz="3600" dirty="0">
              <a:solidFill>
                <a:schemeClr val="accent2"/>
              </a:solidFill>
              <a:latin typeface="Lifeline JL" panose="00000400000000000000" pitchFamily="2" charset="0"/>
              <a:ea typeface="+mj-ea"/>
            </a:endParaRPr>
          </a:p>
        </p:txBody>
      </p:sp>
      <p:sp>
        <p:nvSpPr>
          <p:cNvPr id="65" name="TextBox 59"/>
          <p:cNvSpPr txBox="1"/>
          <p:nvPr/>
        </p:nvSpPr>
        <p:spPr>
          <a:xfrm>
            <a:off x="2999845" y="2974402"/>
            <a:ext cx="434734" cy="646331"/>
          </a:xfrm>
          <a:prstGeom prst="rect">
            <a:avLst/>
          </a:prstGeom>
          <a:noFill/>
        </p:spPr>
        <p:txBody>
          <a:bodyPr wrap="none" rtlCol="0">
            <a:spAutoFit/>
          </a:bodyPr>
          <a:lstStyle/>
          <a:p>
            <a:pPr algn="ctr"/>
            <a:r>
              <a:rPr lang="en-US" altLang="zh-CN" sz="3600" dirty="0">
                <a:solidFill>
                  <a:schemeClr val="accent2"/>
                </a:solidFill>
                <a:latin typeface="Lifeline JL" panose="00000400000000000000" pitchFamily="2" charset="0"/>
                <a:ea typeface="+mj-ea"/>
              </a:rPr>
              <a:t>2</a:t>
            </a:r>
            <a:endParaRPr lang="zh-CN" altLang="en-US" sz="3600" dirty="0">
              <a:solidFill>
                <a:schemeClr val="accent2"/>
              </a:solidFill>
              <a:latin typeface="Lifeline JL" panose="00000400000000000000" pitchFamily="2" charset="0"/>
              <a:ea typeface="+mj-ea"/>
            </a:endParaRPr>
          </a:p>
        </p:txBody>
      </p:sp>
      <p:sp>
        <p:nvSpPr>
          <p:cNvPr id="66" name="TextBox 60"/>
          <p:cNvSpPr txBox="1"/>
          <p:nvPr/>
        </p:nvSpPr>
        <p:spPr>
          <a:xfrm>
            <a:off x="2973477" y="3837367"/>
            <a:ext cx="439544" cy="646331"/>
          </a:xfrm>
          <a:prstGeom prst="rect">
            <a:avLst/>
          </a:prstGeom>
          <a:noFill/>
        </p:spPr>
        <p:txBody>
          <a:bodyPr wrap="none" rtlCol="0">
            <a:spAutoFit/>
          </a:bodyPr>
          <a:lstStyle/>
          <a:p>
            <a:pPr algn="ctr"/>
            <a:r>
              <a:rPr lang="en-US" altLang="zh-CN" sz="3600" dirty="0">
                <a:solidFill>
                  <a:schemeClr val="accent2"/>
                </a:solidFill>
                <a:latin typeface="Lifeline JL" panose="00000400000000000000" pitchFamily="2" charset="0"/>
                <a:ea typeface="+mj-ea"/>
              </a:rPr>
              <a:t>3</a:t>
            </a:r>
            <a:endParaRPr lang="zh-CN" altLang="en-US" sz="3600" dirty="0">
              <a:solidFill>
                <a:schemeClr val="accent2"/>
              </a:solidFill>
              <a:latin typeface="Lifeline JL" panose="00000400000000000000" pitchFamily="2" charset="0"/>
              <a:ea typeface="+mj-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318896" y="104545"/>
            <a:ext cx="5112276" cy="521970"/>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dirty="0"/>
              <a:t>政策文件解读</a:t>
            </a:r>
            <a:endParaRPr lang="zh-CN" altLang="en-US" dirty="0"/>
          </a:p>
        </p:txBody>
      </p:sp>
      <p:sp>
        <p:nvSpPr>
          <p:cNvPr id="2" name="文本框 1"/>
          <p:cNvSpPr txBox="1"/>
          <p:nvPr/>
        </p:nvSpPr>
        <p:spPr>
          <a:xfrm>
            <a:off x="1202055" y="1412240"/>
            <a:ext cx="8517255" cy="1568450"/>
          </a:xfrm>
          <a:prstGeom prst="rect">
            <a:avLst/>
          </a:prstGeom>
          <a:noFill/>
        </p:spPr>
        <p:txBody>
          <a:bodyPr wrap="square" rtlCol="0">
            <a:spAutoFit/>
          </a:bodyPr>
          <a:p>
            <a:r>
              <a:rPr lang="zh-CN" altLang="en-US" sz="2400">
                <a:solidFill>
                  <a:schemeClr val="accent1">
                    <a:lumMod val="75000"/>
                  </a:schemeClr>
                </a:solidFill>
                <a:latin typeface="方正小标宋简体" panose="02000000000000000000" charset="-122"/>
                <a:ea typeface="方正小标宋简体" panose="02000000000000000000" charset="-122"/>
                <a:cs typeface="方正小标宋简体" panose="02000000000000000000" charset="-122"/>
              </a:rPr>
              <a:t>《财政部 自然资源部 税务总局 人民银行关于将</a:t>
            </a:r>
            <a:r>
              <a:rPr lang="zh-CN" altLang="en-US" sz="2400">
                <a:solidFill>
                  <a:schemeClr val="bg2"/>
                </a:solidFill>
                <a:latin typeface="方正小标宋简体" panose="02000000000000000000" charset="-122"/>
                <a:ea typeface="方正小标宋简体" panose="02000000000000000000" charset="-122"/>
                <a:cs typeface="方正小标宋简体" panose="02000000000000000000" charset="-122"/>
              </a:rPr>
              <a:t>国有土地使用权出让收入</a:t>
            </a:r>
            <a:r>
              <a:rPr lang="zh-CN" altLang="en-US" sz="2400">
                <a:solidFill>
                  <a:schemeClr val="accent1">
                    <a:lumMod val="75000"/>
                  </a:schemeClr>
                </a:solidFill>
                <a:latin typeface="方正小标宋简体" panose="02000000000000000000" charset="-122"/>
                <a:ea typeface="方正小标宋简体" panose="02000000000000000000" charset="-122"/>
                <a:cs typeface="方正小标宋简体" panose="02000000000000000000" charset="-122"/>
              </a:rPr>
              <a:t>、矿产资源专项收入、海域使用金、无居民海岛使用金四项政府非税收入划转税务部门征收有关问题的通知》（财综〔</a:t>
            </a:r>
            <a:r>
              <a:rPr lang="en-US" altLang="zh-CN" sz="2400">
                <a:solidFill>
                  <a:schemeClr val="accent1">
                    <a:lumMod val="75000"/>
                  </a:schemeClr>
                </a:solidFill>
                <a:latin typeface="方正小标宋简体" panose="02000000000000000000" charset="-122"/>
                <a:ea typeface="方正小标宋简体" panose="02000000000000000000" charset="-122"/>
                <a:cs typeface="方正小标宋简体" panose="02000000000000000000" charset="-122"/>
              </a:rPr>
              <a:t>2021</a:t>
            </a:r>
            <a:r>
              <a:rPr lang="zh-CN" altLang="en-US" sz="2400">
                <a:solidFill>
                  <a:schemeClr val="accent1">
                    <a:lumMod val="75000"/>
                  </a:schemeClr>
                </a:solidFill>
                <a:latin typeface="方正小标宋简体" panose="02000000000000000000" charset="-122"/>
                <a:ea typeface="方正小标宋简体" panose="02000000000000000000" charset="-122"/>
                <a:cs typeface="方正小标宋简体" panose="02000000000000000000" charset="-122"/>
              </a:rPr>
              <a:t>〕</a:t>
            </a:r>
            <a:r>
              <a:rPr lang="en-US" altLang="zh-CN" sz="2400">
                <a:solidFill>
                  <a:schemeClr val="accent1">
                    <a:lumMod val="75000"/>
                  </a:schemeClr>
                </a:solidFill>
                <a:latin typeface="方正小标宋简体" panose="02000000000000000000" charset="-122"/>
                <a:ea typeface="方正小标宋简体" panose="02000000000000000000" charset="-122"/>
                <a:cs typeface="方正小标宋简体" panose="02000000000000000000" charset="-122"/>
              </a:rPr>
              <a:t>19</a:t>
            </a:r>
            <a:r>
              <a:rPr lang="zh-CN" altLang="en-US" sz="2400">
                <a:solidFill>
                  <a:schemeClr val="accent1">
                    <a:lumMod val="75000"/>
                  </a:schemeClr>
                </a:solidFill>
                <a:latin typeface="方正小标宋简体" panose="02000000000000000000" charset="-122"/>
                <a:ea typeface="方正小标宋简体" panose="02000000000000000000" charset="-122"/>
                <a:cs typeface="方正小标宋简体" panose="02000000000000000000" charset="-122"/>
              </a:rPr>
              <a:t>号）</a:t>
            </a:r>
            <a:endParaRPr lang="zh-CN" altLang="en-US" sz="2400">
              <a:solidFill>
                <a:schemeClr val="accent1">
                  <a:lumMod val="75000"/>
                </a:schemeClr>
              </a:solidFill>
              <a:latin typeface="方正小标宋简体" panose="02000000000000000000" charset="-122"/>
              <a:ea typeface="方正小标宋简体" panose="02000000000000000000" charset="-122"/>
              <a:cs typeface="方正小标宋简体" panose="02000000000000000000" charset="-122"/>
            </a:endParaRPr>
          </a:p>
        </p:txBody>
      </p:sp>
      <p:sp>
        <p:nvSpPr>
          <p:cNvPr id="33" name="文本框 32"/>
          <p:cNvSpPr txBox="1"/>
          <p:nvPr/>
        </p:nvSpPr>
        <p:spPr>
          <a:xfrm>
            <a:off x="1922145" y="3500755"/>
            <a:ext cx="7082790" cy="768350"/>
          </a:xfrm>
          <a:prstGeom prst="rect">
            <a:avLst/>
          </a:prstGeom>
          <a:noFill/>
        </p:spPr>
        <p:txBody>
          <a:bodyPr wrap="square" rtlCol="0">
            <a:spAutoFit/>
          </a:bodyPr>
          <a:p>
            <a:r>
              <a:rPr lang="zh-CN" altLang="en-US" sz="2200">
                <a:solidFill>
                  <a:srgbClr val="000000"/>
                </a:solidFill>
                <a:latin typeface="黑体" panose="02010609060101010101" charset="-122"/>
                <a:ea typeface="黑体" panose="02010609060101010101" charset="-122"/>
                <a:cs typeface="黑体" panose="02010609060101010101" charset="-122"/>
                <a:sym typeface="+mn-ea"/>
              </a:rPr>
              <a:t>关键词：全部划转、先试点后推开、全链条征缴、</a:t>
            </a:r>
            <a:endParaRPr lang="zh-CN" altLang="en-US" sz="2200">
              <a:solidFill>
                <a:srgbClr val="000000"/>
              </a:solidFill>
              <a:latin typeface="黑体" panose="02010609060101010101" charset="-122"/>
              <a:ea typeface="黑体" panose="02010609060101010101" charset="-122"/>
              <a:cs typeface="黑体" panose="02010609060101010101" charset="-122"/>
            </a:endParaRPr>
          </a:p>
          <a:p>
            <a:r>
              <a:rPr lang="zh-CN" altLang="en-US" sz="2200">
                <a:solidFill>
                  <a:srgbClr val="000000"/>
                </a:solidFill>
                <a:latin typeface="黑体" panose="02010609060101010101" charset="-122"/>
                <a:ea typeface="黑体" panose="02010609060101010101" charset="-122"/>
                <a:cs typeface="黑体" panose="02010609060101010101" charset="-122"/>
                <a:sym typeface="+mn-ea"/>
              </a:rPr>
              <a:t> </a:t>
            </a:r>
            <a:r>
              <a:rPr lang="en-US" altLang="zh-CN" sz="2200">
                <a:solidFill>
                  <a:srgbClr val="000000"/>
                </a:solidFill>
                <a:latin typeface="黑体" panose="02010609060101010101" charset="-122"/>
                <a:ea typeface="黑体" panose="02010609060101010101" charset="-122"/>
                <a:cs typeface="黑体" panose="02010609060101010101" charset="-122"/>
                <a:sym typeface="+mn-ea"/>
              </a:rPr>
              <a:t>       </a:t>
            </a:r>
            <a:r>
              <a:rPr lang="zh-CN" altLang="en-US" sz="2200">
                <a:solidFill>
                  <a:srgbClr val="000000"/>
                </a:solidFill>
                <a:latin typeface="黑体" panose="02010609060101010101" charset="-122"/>
                <a:ea typeface="黑体" panose="02010609060101010101" charset="-122"/>
                <a:cs typeface="黑体" panose="02010609060101010101" charset="-122"/>
                <a:sym typeface="+mn-ea"/>
              </a:rPr>
              <a:t>属地原则、统一票据、分类退库、原规定有效</a:t>
            </a:r>
            <a:endParaRPr lang="zh-CN" altLang="en-US" sz="2200">
              <a:solidFill>
                <a:srgbClr val="000000"/>
              </a:solidFill>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318896" y="104545"/>
            <a:ext cx="5112276" cy="521970"/>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dirty="0"/>
              <a:t>政策文件解读</a:t>
            </a:r>
            <a:endParaRPr lang="zh-CN" altLang="en-US" dirty="0"/>
          </a:p>
        </p:txBody>
      </p:sp>
      <p:sp>
        <p:nvSpPr>
          <p:cNvPr id="2" name="文本框 1"/>
          <p:cNvSpPr txBox="1"/>
          <p:nvPr/>
        </p:nvSpPr>
        <p:spPr>
          <a:xfrm>
            <a:off x="1202055" y="1412240"/>
            <a:ext cx="8517255" cy="1198880"/>
          </a:xfrm>
          <a:prstGeom prst="rect">
            <a:avLst/>
          </a:prstGeom>
          <a:noFill/>
        </p:spPr>
        <p:txBody>
          <a:bodyPr wrap="square" rtlCol="0">
            <a:spAutoFit/>
          </a:bodyPr>
          <a:p>
            <a:r>
              <a:rPr lang="zh-CN" altLang="en-US" sz="2400">
                <a:solidFill>
                  <a:schemeClr val="accent1">
                    <a:lumMod val="75000"/>
                  </a:schemeClr>
                </a:solidFill>
                <a:latin typeface="方正小标宋简体" panose="02000000000000000000" charset="-122"/>
                <a:ea typeface="方正小标宋简体" panose="02000000000000000000" charset="-122"/>
                <a:cs typeface="方正小标宋简体" panose="02000000000000000000" charset="-122"/>
              </a:rPr>
              <a:t>《省税务局</a:t>
            </a:r>
            <a:r>
              <a:rPr lang="en-US" altLang="zh-CN" sz="2400">
                <a:solidFill>
                  <a:schemeClr val="accent1">
                    <a:lumMod val="75000"/>
                  </a:schemeClr>
                </a:solidFill>
                <a:latin typeface="方正小标宋简体" panose="02000000000000000000" charset="-122"/>
                <a:ea typeface="方正小标宋简体" panose="02000000000000000000" charset="-122"/>
                <a:cs typeface="方正小标宋简体" panose="02000000000000000000" charset="-122"/>
              </a:rPr>
              <a:t>  </a:t>
            </a:r>
            <a:r>
              <a:rPr lang="zh-CN" altLang="en-US" sz="2400">
                <a:solidFill>
                  <a:schemeClr val="accent1">
                    <a:lumMod val="75000"/>
                  </a:schemeClr>
                </a:solidFill>
                <a:latin typeface="方正小标宋简体" panose="02000000000000000000" charset="-122"/>
                <a:ea typeface="方正小标宋简体" panose="02000000000000000000" charset="-122"/>
                <a:cs typeface="方正小标宋简体" panose="02000000000000000000" charset="-122"/>
              </a:rPr>
              <a:t>省财政厅</a:t>
            </a:r>
            <a:r>
              <a:rPr lang="en-US" altLang="zh-CN" sz="2400">
                <a:solidFill>
                  <a:schemeClr val="accent1">
                    <a:lumMod val="75000"/>
                  </a:schemeClr>
                </a:solidFill>
                <a:latin typeface="方正小标宋简体" panose="02000000000000000000" charset="-122"/>
                <a:ea typeface="方正小标宋简体" panose="02000000000000000000" charset="-122"/>
                <a:cs typeface="方正小标宋简体" panose="02000000000000000000" charset="-122"/>
              </a:rPr>
              <a:t>  </a:t>
            </a:r>
            <a:r>
              <a:rPr lang="zh-CN" altLang="en-US" sz="2400">
                <a:solidFill>
                  <a:schemeClr val="accent1">
                    <a:lumMod val="75000"/>
                  </a:schemeClr>
                </a:solidFill>
                <a:latin typeface="方正小标宋简体" panose="02000000000000000000" charset="-122"/>
                <a:ea typeface="方正小标宋简体" panose="02000000000000000000" charset="-122"/>
                <a:cs typeface="方正小标宋简体" panose="02000000000000000000" charset="-122"/>
              </a:rPr>
              <a:t>省自然资源厅</a:t>
            </a:r>
            <a:r>
              <a:rPr lang="en-US" altLang="zh-CN" sz="2400">
                <a:solidFill>
                  <a:schemeClr val="accent1">
                    <a:lumMod val="75000"/>
                  </a:schemeClr>
                </a:solidFill>
                <a:latin typeface="方正小标宋简体" panose="02000000000000000000" charset="-122"/>
                <a:ea typeface="方正小标宋简体" panose="02000000000000000000" charset="-122"/>
                <a:cs typeface="方正小标宋简体" panose="02000000000000000000" charset="-122"/>
              </a:rPr>
              <a:t>  </a:t>
            </a:r>
            <a:r>
              <a:rPr lang="zh-CN" altLang="en-US" sz="2400">
                <a:solidFill>
                  <a:schemeClr val="accent1">
                    <a:lumMod val="75000"/>
                  </a:schemeClr>
                </a:solidFill>
                <a:latin typeface="方正小标宋简体" panose="02000000000000000000" charset="-122"/>
                <a:ea typeface="方正小标宋简体" panose="02000000000000000000" charset="-122"/>
                <a:cs typeface="方正小标宋简体" panose="02000000000000000000" charset="-122"/>
              </a:rPr>
              <a:t>人行武汉分行关于</a:t>
            </a:r>
            <a:r>
              <a:rPr lang="zh-CN" altLang="en-US" sz="2400">
                <a:solidFill>
                  <a:srgbClr val="FF0000"/>
                </a:solidFill>
                <a:latin typeface="方正小标宋简体" panose="02000000000000000000" charset="-122"/>
                <a:ea typeface="方正小标宋简体" panose="02000000000000000000" charset="-122"/>
                <a:cs typeface="方正小标宋简体" panose="02000000000000000000" charset="-122"/>
              </a:rPr>
              <a:t>国有土地使用权出让收入</a:t>
            </a:r>
            <a:r>
              <a:rPr lang="en-US" altLang="zh-CN" sz="2400">
                <a:solidFill>
                  <a:schemeClr val="accent1">
                    <a:lumMod val="75000"/>
                  </a:schemeClr>
                </a:solidFill>
                <a:latin typeface="方正小标宋简体" panose="02000000000000000000" charset="-122"/>
                <a:ea typeface="方正小标宋简体" panose="02000000000000000000" charset="-122"/>
                <a:cs typeface="方正小标宋简体" panose="02000000000000000000" charset="-122"/>
              </a:rPr>
              <a:t>   </a:t>
            </a:r>
            <a:r>
              <a:rPr lang="zh-CN" altLang="en-US" sz="2400">
                <a:solidFill>
                  <a:schemeClr val="accent1">
                    <a:lumMod val="75000"/>
                  </a:schemeClr>
                </a:solidFill>
                <a:latin typeface="方正小标宋简体" panose="02000000000000000000" charset="-122"/>
                <a:ea typeface="方正小标宋简体" panose="02000000000000000000" charset="-122"/>
                <a:cs typeface="方正小标宋简体" panose="02000000000000000000" charset="-122"/>
              </a:rPr>
              <a:t>矿产资源专项收入划转有关征管事项的通知》（鄂税发〔</a:t>
            </a:r>
            <a:r>
              <a:rPr lang="en-US" altLang="zh-CN" sz="2400">
                <a:solidFill>
                  <a:schemeClr val="accent1">
                    <a:lumMod val="75000"/>
                  </a:schemeClr>
                </a:solidFill>
                <a:latin typeface="方正小标宋简体" panose="02000000000000000000" charset="-122"/>
                <a:ea typeface="方正小标宋简体" panose="02000000000000000000" charset="-122"/>
                <a:cs typeface="方正小标宋简体" panose="02000000000000000000" charset="-122"/>
              </a:rPr>
              <a:t>2021</a:t>
            </a:r>
            <a:r>
              <a:rPr lang="zh-CN" altLang="en-US" sz="2400">
                <a:solidFill>
                  <a:schemeClr val="accent1">
                    <a:lumMod val="75000"/>
                  </a:schemeClr>
                </a:solidFill>
                <a:latin typeface="方正小标宋简体" panose="02000000000000000000" charset="-122"/>
                <a:ea typeface="方正小标宋简体" panose="02000000000000000000" charset="-122"/>
                <a:cs typeface="方正小标宋简体" panose="02000000000000000000" charset="-122"/>
              </a:rPr>
              <a:t>〕</a:t>
            </a:r>
            <a:r>
              <a:rPr lang="en-US" altLang="zh-CN" sz="2400">
                <a:solidFill>
                  <a:schemeClr val="accent1">
                    <a:lumMod val="75000"/>
                  </a:schemeClr>
                </a:solidFill>
                <a:latin typeface="方正小标宋简体" panose="02000000000000000000" charset="-122"/>
                <a:ea typeface="方正小标宋简体" panose="02000000000000000000" charset="-122"/>
                <a:cs typeface="方正小标宋简体" panose="02000000000000000000" charset="-122"/>
              </a:rPr>
              <a:t>56</a:t>
            </a:r>
            <a:r>
              <a:rPr lang="zh-CN" altLang="en-US" sz="2400">
                <a:solidFill>
                  <a:schemeClr val="accent1">
                    <a:lumMod val="75000"/>
                  </a:schemeClr>
                </a:solidFill>
                <a:latin typeface="方正小标宋简体" panose="02000000000000000000" charset="-122"/>
                <a:ea typeface="方正小标宋简体" panose="02000000000000000000" charset="-122"/>
                <a:cs typeface="方正小标宋简体" panose="02000000000000000000" charset="-122"/>
              </a:rPr>
              <a:t>号）</a:t>
            </a:r>
            <a:endParaRPr lang="zh-CN" altLang="en-US" sz="2400">
              <a:solidFill>
                <a:schemeClr val="accent1">
                  <a:lumMod val="75000"/>
                </a:schemeClr>
              </a:solidFill>
              <a:latin typeface="方正小标宋简体" panose="02000000000000000000" charset="-122"/>
              <a:ea typeface="方正小标宋简体" panose="02000000000000000000" charset="-122"/>
              <a:cs typeface="方正小标宋简体" panose="02000000000000000000" charset="-122"/>
            </a:endParaRPr>
          </a:p>
        </p:txBody>
      </p:sp>
      <p:sp>
        <p:nvSpPr>
          <p:cNvPr id="33" name="文本框 32"/>
          <p:cNvSpPr txBox="1"/>
          <p:nvPr/>
        </p:nvSpPr>
        <p:spPr>
          <a:xfrm>
            <a:off x="1922145" y="3500755"/>
            <a:ext cx="7296150" cy="429895"/>
          </a:xfrm>
          <a:prstGeom prst="rect">
            <a:avLst/>
          </a:prstGeom>
          <a:noFill/>
        </p:spPr>
        <p:txBody>
          <a:bodyPr wrap="square" rtlCol="0">
            <a:spAutoFit/>
          </a:bodyPr>
          <a:p>
            <a:r>
              <a:rPr lang="zh-CN" altLang="en-US" sz="2200">
                <a:solidFill>
                  <a:srgbClr val="000000"/>
                </a:solidFill>
                <a:latin typeface="黑体" panose="02010609060101010101" charset="-122"/>
                <a:ea typeface="黑体" panose="02010609060101010101" charset="-122"/>
                <a:cs typeface="黑体" panose="02010609060101010101" charset="-122"/>
              </a:rPr>
              <a:t>关键词：竞买保证金、收入级次、传递信息、费源信息表</a:t>
            </a:r>
            <a:endParaRPr lang="zh-CN" altLang="en-US" sz="2200">
              <a:solidFill>
                <a:srgbClr val="000000"/>
              </a:solidFill>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318896" y="104545"/>
            <a:ext cx="5112276" cy="521970"/>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dirty="0"/>
              <a:t>热点问题解答</a:t>
            </a:r>
            <a:endParaRPr lang="zh-CN" altLang="en-US" dirty="0"/>
          </a:p>
        </p:txBody>
      </p:sp>
      <p:sp>
        <p:nvSpPr>
          <p:cNvPr id="2" name="文本框 1"/>
          <p:cNvSpPr txBox="1"/>
          <p:nvPr/>
        </p:nvSpPr>
        <p:spPr>
          <a:xfrm>
            <a:off x="1273810" y="980440"/>
            <a:ext cx="8517255" cy="4523105"/>
          </a:xfrm>
          <a:prstGeom prst="rect">
            <a:avLst/>
          </a:prstGeom>
          <a:noFill/>
        </p:spPr>
        <p:txBody>
          <a:bodyPr wrap="square" rtlCol="0">
            <a:spAutoFit/>
          </a:bodyPr>
          <a:p>
            <a:r>
              <a:rPr lang="zh-CN" altLang="en-US" sz="2400">
                <a:solidFill>
                  <a:schemeClr val="accent1">
                    <a:lumMod val="75000"/>
                  </a:schemeClr>
                </a:solidFill>
                <a:latin typeface="方正小标宋简体" panose="02000000000000000000" charset="-122"/>
                <a:ea typeface="方正小标宋简体" panose="02000000000000000000" charset="-122"/>
                <a:cs typeface="方正小标宋简体" panose="02000000000000000000" charset="-122"/>
              </a:rPr>
              <a:t>一、国有土地使用权出让收入划转税务部门征收后，缴费人是否需要办理缴费主体登记信息？</a:t>
            </a:r>
            <a:endParaRPr lang="zh-CN" altLang="en-US" sz="2400">
              <a:solidFill>
                <a:schemeClr val="accent1">
                  <a:lumMod val="75000"/>
                </a:schemeClr>
              </a:solidFill>
              <a:latin typeface="方正小标宋简体" panose="02000000000000000000" charset="-122"/>
              <a:ea typeface="方正小标宋简体" panose="02000000000000000000" charset="-122"/>
              <a:cs typeface="方正小标宋简体" panose="02000000000000000000" charset="-122"/>
            </a:endParaRPr>
          </a:p>
          <a:p>
            <a:r>
              <a:rPr lang="en-US" altLang="zh-CN" sz="2000">
                <a:solidFill>
                  <a:schemeClr val="accent1">
                    <a:lumMod val="75000"/>
                  </a:schemeClr>
                </a:solidFill>
                <a:latin typeface="方正小标宋简体" panose="02000000000000000000" charset="-122"/>
                <a:ea typeface="方正小标宋简体" panose="02000000000000000000" charset="-122"/>
                <a:cs typeface="方正小标宋简体" panose="02000000000000000000" charset="-122"/>
              </a:rPr>
              <a:t>     </a:t>
            </a:r>
            <a:endParaRPr lang="en-US" altLang="zh-CN" sz="2000">
              <a:solidFill>
                <a:schemeClr val="accent1">
                  <a:lumMod val="75000"/>
                </a:schemeClr>
              </a:solidFill>
              <a:latin typeface="方正小标宋简体" panose="02000000000000000000" charset="-122"/>
              <a:ea typeface="方正小标宋简体" panose="02000000000000000000" charset="-122"/>
              <a:cs typeface="方正小标宋简体" panose="02000000000000000000" charset="-122"/>
            </a:endParaRPr>
          </a:p>
          <a:p>
            <a:r>
              <a:rPr lang="en-US" altLang="zh-CN" sz="2000">
                <a:solidFill>
                  <a:schemeClr val="accent1">
                    <a:lumMod val="75000"/>
                  </a:schemeClr>
                </a:solidFill>
                <a:latin typeface="方正小标宋简体" panose="02000000000000000000" charset="-122"/>
                <a:ea typeface="方正小标宋简体" panose="02000000000000000000" charset="-122"/>
                <a:cs typeface="方正小标宋简体" panose="02000000000000000000" charset="-122"/>
              </a:rPr>
              <a:t>      </a:t>
            </a:r>
            <a:r>
              <a:rPr lang="zh-CN" altLang="en-US" sz="2000">
                <a:solidFill>
                  <a:srgbClr val="7030A0"/>
                </a:solidFill>
                <a:latin typeface="方正小标宋简体" panose="02000000000000000000" charset="-122"/>
                <a:ea typeface="方正小标宋简体" panose="02000000000000000000" charset="-122"/>
                <a:cs typeface="方正小标宋简体" panose="02000000000000000000" charset="-122"/>
              </a:rPr>
              <a:t>1.在土地、项目所在地已领取营业执照并已办理登记信息确认的缴费人，以此登记信息作为缴费主体，实行税费同征同管。</a:t>
            </a:r>
            <a:endParaRPr lang="zh-CN" altLang="en-US" sz="2000">
              <a:solidFill>
                <a:srgbClr val="7030A0"/>
              </a:solidFill>
              <a:latin typeface="方正小标宋简体" panose="02000000000000000000" charset="-122"/>
              <a:ea typeface="方正小标宋简体" panose="02000000000000000000" charset="-122"/>
              <a:cs typeface="方正小标宋简体" panose="02000000000000000000" charset="-122"/>
            </a:endParaRPr>
          </a:p>
          <a:p>
            <a:r>
              <a:rPr lang="en-US" altLang="zh-CN" sz="2000">
                <a:solidFill>
                  <a:srgbClr val="7030A0"/>
                </a:solidFill>
                <a:latin typeface="方正小标宋简体" panose="02000000000000000000" charset="-122"/>
                <a:ea typeface="方正小标宋简体" panose="02000000000000000000" charset="-122"/>
                <a:cs typeface="方正小标宋简体" panose="02000000000000000000" charset="-122"/>
              </a:rPr>
              <a:t>      </a:t>
            </a:r>
            <a:r>
              <a:rPr lang="zh-CN" altLang="en-US" sz="2000">
                <a:solidFill>
                  <a:srgbClr val="7030A0"/>
                </a:solidFill>
                <a:latin typeface="方正小标宋简体" panose="02000000000000000000" charset="-122"/>
                <a:ea typeface="方正小标宋简体" panose="02000000000000000000" charset="-122"/>
                <a:cs typeface="方正小标宋简体" panose="02000000000000000000" charset="-122"/>
              </a:rPr>
              <a:t>2.在土地、项目所在地应领取而未领取营业执照的缴费人，应先办理营业执照，土地、项目所在地税务机关进行登记信息确认，以此登记信息作为缴费主体。</a:t>
            </a:r>
            <a:endParaRPr lang="zh-CN" altLang="en-US" sz="2000">
              <a:solidFill>
                <a:srgbClr val="7030A0"/>
              </a:solidFill>
              <a:latin typeface="方正小标宋简体" panose="02000000000000000000" charset="-122"/>
              <a:ea typeface="方正小标宋简体" panose="02000000000000000000" charset="-122"/>
              <a:cs typeface="方正小标宋简体" panose="02000000000000000000" charset="-122"/>
            </a:endParaRPr>
          </a:p>
          <a:p>
            <a:r>
              <a:rPr lang="en-US" altLang="zh-CN" sz="2000">
                <a:solidFill>
                  <a:srgbClr val="7030A0"/>
                </a:solidFill>
                <a:latin typeface="方正小标宋简体" panose="02000000000000000000" charset="-122"/>
                <a:ea typeface="方正小标宋简体" panose="02000000000000000000" charset="-122"/>
                <a:cs typeface="方正小标宋简体" panose="02000000000000000000" charset="-122"/>
              </a:rPr>
              <a:t>      </a:t>
            </a:r>
            <a:r>
              <a:rPr lang="zh-CN" altLang="en-US" sz="2000">
                <a:solidFill>
                  <a:srgbClr val="7030A0"/>
                </a:solidFill>
                <a:latin typeface="方正小标宋简体" panose="02000000000000000000" charset="-122"/>
                <a:ea typeface="方正小标宋简体" panose="02000000000000000000" charset="-122"/>
                <a:cs typeface="方正小标宋简体" panose="02000000000000000000" charset="-122"/>
              </a:rPr>
              <a:t>3.在土地、项目所在地可不领取营业执照，其缴费登记与纳税登记不属于同一税务机关的缴费人，由缴费土地、项目所在地税务机关进行跨区税源登记，以此登记信息作为缴费主体。</a:t>
            </a:r>
            <a:endParaRPr lang="zh-CN" altLang="en-US" sz="2000">
              <a:solidFill>
                <a:srgbClr val="7030A0"/>
              </a:solidFill>
              <a:latin typeface="方正小标宋简体" panose="02000000000000000000" charset="-122"/>
              <a:ea typeface="方正小标宋简体" panose="02000000000000000000" charset="-122"/>
              <a:cs typeface="方正小标宋简体" panose="02000000000000000000" charset="-122"/>
            </a:endParaRPr>
          </a:p>
          <a:p>
            <a:r>
              <a:rPr lang="en-US" altLang="zh-CN" sz="2000">
                <a:solidFill>
                  <a:srgbClr val="7030A0"/>
                </a:solidFill>
                <a:latin typeface="方正小标宋简体" panose="02000000000000000000" charset="-122"/>
                <a:ea typeface="方正小标宋简体" panose="02000000000000000000" charset="-122"/>
                <a:cs typeface="方正小标宋简体" panose="02000000000000000000" charset="-122"/>
              </a:rPr>
              <a:t>      </a:t>
            </a:r>
            <a:r>
              <a:rPr lang="zh-CN" altLang="en-US" sz="2000">
                <a:solidFill>
                  <a:srgbClr val="7030A0"/>
                </a:solidFill>
                <a:latin typeface="方正小标宋简体" panose="02000000000000000000" charset="-122"/>
                <a:ea typeface="方正小标宋简体" panose="02000000000000000000" charset="-122"/>
                <a:cs typeface="方正小标宋简体" panose="02000000000000000000" charset="-122"/>
              </a:rPr>
              <a:t>4.在土地、项目所在地实行跨区域涉税事项报告的缴费人，土地、项目所在地税务机关进行报验登记，以“报验户”作为缴费主体。</a:t>
            </a:r>
            <a:endParaRPr lang="zh-CN" altLang="en-US" sz="2000">
              <a:solidFill>
                <a:srgbClr val="7030A0"/>
              </a:solidFill>
              <a:latin typeface="方正小标宋简体" panose="02000000000000000000" charset="-122"/>
              <a:ea typeface="方正小标宋简体" panose="02000000000000000000" charset="-122"/>
              <a:cs typeface="方正小标宋简体" panose="02000000000000000000" charset="-122"/>
            </a:endParaRPr>
          </a:p>
          <a:p>
            <a:r>
              <a:rPr lang="en-US" altLang="zh-CN" sz="2000">
                <a:solidFill>
                  <a:srgbClr val="7030A0"/>
                </a:solidFill>
                <a:latin typeface="方正小标宋简体" panose="02000000000000000000" charset="-122"/>
                <a:ea typeface="方正小标宋简体" panose="02000000000000000000" charset="-122"/>
                <a:cs typeface="方正小标宋简体" panose="02000000000000000000" charset="-122"/>
              </a:rPr>
              <a:t>      </a:t>
            </a:r>
            <a:r>
              <a:rPr lang="zh-CN" altLang="en-US" sz="2000">
                <a:solidFill>
                  <a:srgbClr val="7030A0"/>
                </a:solidFill>
                <a:latin typeface="方正小标宋简体" panose="02000000000000000000" charset="-122"/>
                <a:ea typeface="方正小标宋简体" panose="02000000000000000000" charset="-122"/>
                <a:cs typeface="方正小标宋简体" panose="02000000000000000000" charset="-122"/>
              </a:rPr>
              <a:t>5.自然人缴费人无身份信息的需办理自然人信息采集。</a:t>
            </a:r>
            <a:endParaRPr lang="zh-CN" altLang="en-US" sz="2000">
              <a:solidFill>
                <a:srgbClr val="7030A0"/>
              </a:solidFill>
              <a:latin typeface="方正小标宋简体" panose="02000000000000000000" charset="-122"/>
              <a:ea typeface="方正小标宋简体" panose="02000000000000000000" charset="-122"/>
              <a:cs typeface="方正小标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318896" y="104545"/>
            <a:ext cx="5112276" cy="521970"/>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dirty="0"/>
              <a:t>热点问题解答</a:t>
            </a:r>
            <a:endParaRPr lang="zh-CN" altLang="en-US" dirty="0"/>
          </a:p>
        </p:txBody>
      </p:sp>
      <p:sp>
        <p:nvSpPr>
          <p:cNvPr id="2" name="文本框 1"/>
          <p:cNvSpPr txBox="1"/>
          <p:nvPr/>
        </p:nvSpPr>
        <p:spPr>
          <a:xfrm>
            <a:off x="1202055" y="908685"/>
            <a:ext cx="8517255" cy="4707890"/>
          </a:xfrm>
          <a:prstGeom prst="rect">
            <a:avLst/>
          </a:prstGeom>
          <a:noFill/>
        </p:spPr>
        <p:txBody>
          <a:bodyPr wrap="square" rtlCol="0">
            <a:spAutoFit/>
          </a:bodyPr>
          <a:p>
            <a:r>
              <a:rPr lang="zh-CN" altLang="en-US" sz="2400">
                <a:solidFill>
                  <a:schemeClr val="accent1">
                    <a:lumMod val="75000"/>
                  </a:schemeClr>
                </a:solidFill>
                <a:latin typeface="方正小标宋简体" panose="02000000000000000000" charset="-122"/>
                <a:ea typeface="方正小标宋简体" panose="02000000000000000000" charset="-122"/>
                <a:cs typeface="方正小标宋简体" panose="02000000000000000000" charset="-122"/>
              </a:rPr>
              <a:t>二、国有土地使用权出让收入划转税务部门征收后，缴费人什么时间办理缴费主体税务登记信息？</a:t>
            </a:r>
            <a:r>
              <a:rPr lang="en-US" altLang="zh-CN" sz="2000">
                <a:solidFill>
                  <a:schemeClr val="accent1">
                    <a:lumMod val="75000"/>
                  </a:schemeClr>
                </a:solidFill>
                <a:latin typeface="方正小标宋简体" panose="02000000000000000000" charset="-122"/>
                <a:ea typeface="方正小标宋简体" panose="02000000000000000000" charset="-122"/>
                <a:cs typeface="方正小标宋简体" panose="02000000000000000000" charset="-122"/>
              </a:rPr>
              <a:t>     </a:t>
            </a:r>
            <a:endParaRPr lang="en-US" altLang="zh-CN" sz="2000">
              <a:solidFill>
                <a:schemeClr val="accent1">
                  <a:lumMod val="75000"/>
                </a:schemeClr>
              </a:solidFill>
              <a:latin typeface="方正小标宋简体" panose="02000000000000000000" charset="-122"/>
              <a:ea typeface="方正小标宋简体" panose="02000000000000000000" charset="-122"/>
              <a:cs typeface="方正小标宋简体" panose="02000000000000000000" charset="-122"/>
            </a:endParaRPr>
          </a:p>
          <a:p>
            <a:r>
              <a:rPr lang="en-US" sz="2000">
                <a:latin typeface="方正小标宋简体" panose="02000000000000000000" charset="-122"/>
                <a:ea typeface="方正小标宋简体" panose="02000000000000000000" charset="-122"/>
                <a:cs typeface="方正小标宋简体" panose="02000000000000000000" charset="-122"/>
              </a:rPr>
              <a:t>       </a:t>
            </a:r>
            <a:r>
              <a:rPr sz="2000">
                <a:latin typeface="方正小标宋简体" panose="02000000000000000000" charset="-122"/>
                <a:ea typeface="方正小标宋简体" panose="02000000000000000000" charset="-122"/>
                <a:cs typeface="方正小标宋简体" panose="02000000000000000000" charset="-122"/>
              </a:rPr>
              <a:t>划转后，缴费人在签订出让、划拨等合同（协议）前需到所在地主管税务机关办理缴费主体登记信息，自然资源部门签订出让、划拨等合同（协议）后，向税务部门推送上述费源信息。</a:t>
            </a:r>
            <a:endParaRPr sz="2000">
              <a:latin typeface="方正小标宋简体" panose="02000000000000000000" charset="-122"/>
              <a:ea typeface="方正小标宋简体" panose="02000000000000000000" charset="-122"/>
              <a:cs typeface="方正小标宋简体" panose="02000000000000000000" charset="-122"/>
            </a:endParaRPr>
          </a:p>
          <a:p>
            <a:endParaRPr lang="zh-CN" altLang="en-US" sz="2400">
              <a:solidFill>
                <a:schemeClr val="accent1">
                  <a:lumMod val="75000"/>
                </a:schemeClr>
              </a:solidFill>
              <a:latin typeface="方正小标宋简体" panose="02000000000000000000" charset="-122"/>
              <a:ea typeface="方正小标宋简体" panose="02000000000000000000" charset="-122"/>
              <a:cs typeface="方正小标宋简体" panose="02000000000000000000" charset="-122"/>
            </a:endParaRPr>
          </a:p>
          <a:p>
            <a:r>
              <a:rPr lang="zh-CN" altLang="en-US" sz="2400">
                <a:solidFill>
                  <a:schemeClr val="accent1">
                    <a:lumMod val="75000"/>
                  </a:schemeClr>
                </a:solidFill>
                <a:latin typeface="方正小标宋简体" panose="02000000000000000000" charset="-122"/>
                <a:ea typeface="方正小标宋简体" panose="02000000000000000000" charset="-122"/>
                <a:cs typeface="方正小标宋简体" panose="02000000000000000000" charset="-122"/>
              </a:rPr>
              <a:t>三、国有土地使用权出让收入划转税务部门征收后，自然人转让房改房、经济适用房，如何补缴土地价款？</a:t>
            </a:r>
            <a:endParaRPr lang="zh-CN" altLang="en-US" sz="2400">
              <a:solidFill>
                <a:schemeClr val="accent1">
                  <a:lumMod val="75000"/>
                </a:schemeClr>
              </a:solidFill>
              <a:latin typeface="方正小标宋简体" panose="02000000000000000000" charset="-122"/>
              <a:ea typeface="方正小标宋简体" panose="02000000000000000000" charset="-122"/>
              <a:cs typeface="方正小标宋简体" panose="02000000000000000000" charset="-122"/>
            </a:endParaRPr>
          </a:p>
          <a:p>
            <a:r>
              <a:rPr lang="en-US" altLang="zh-CN" sz="2000">
                <a:solidFill>
                  <a:schemeClr val="bg1">
                    <a:lumMod val="75000"/>
                  </a:schemeClr>
                </a:solidFill>
                <a:latin typeface="方正小标宋简体" panose="02000000000000000000" charset="-122"/>
                <a:ea typeface="方正小标宋简体" panose="02000000000000000000" charset="-122"/>
                <a:cs typeface="方正小标宋简体" panose="02000000000000000000" charset="-122"/>
              </a:rPr>
              <a:t>       </a:t>
            </a:r>
            <a:r>
              <a:rPr lang="zh-CN" altLang="en-US" sz="2000">
                <a:solidFill>
                  <a:schemeClr val="bg1">
                    <a:lumMod val="75000"/>
                  </a:schemeClr>
                </a:solidFill>
                <a:latin typeface="方正小标宋简体" panose="02000000000000000000" charset="-122"/>
                <a:ea typeface="方正小标宋简体" panose="02000000000000000000" charset="-122"/>
                <a:cs typeface="方正小标宋简体" panose="02000000000000000000" charset="-122"/>
              </a:rPr>
              <a:t>自然人转让房改房、经济适用房等按规定补缴土地价款的，由自然资源部门（不动产交易部门）</a:t>
            </a:r>
            <a:r>
              <a:rPr lang="zh-CN" altLang="en-US" sz="2000">
                <a:solidFill>
                  <a:schemeClr val="bg2"/>
                </a:solidFill>
                <a:latin typeface="方正小标宋简体" panose="02000000000000000000" charset="-122"/>
                <a:ea typeface="方正小标宋简体" panose="02000000000000000000" charset="-122"/>
                <a:cs typeface="方正小标宋简体" panose="02000000000000000000" charset="-122"/>
              </a:rPr>
              <a:t>出具核定单</a:t>
            </a:r>
            <a:r>
              <a:rPr lang="zh-CN" altLang="en-US" sz="2000">
                <a:solidFill>
                  <a:schemeClr val="bg1">
                    <a:lumMod val="75000"/>
                  </a:schemeClr>
                </a:solidFill>
                <a:latin typeface="方正小标宋简体" panose="02000000000000000000" charset="-122"/>
                <a:ea typeface="方正小标宋简体" panose="02000000000000000000" charset="-122"/>
                <a:cs typeface="方正小标宋简体" panose="02000000000000000000" charset="-122"/>
              </a:rPr>
              <a:t>给缴费人，缴费人可以通过办税服务厅、政务服务中心税务部门窗口等渠道申报缴费，暂不适用电子税务局网上申报方式。政务服务中心税务部门窗口或办税服务厅按自然资源部门（不动产交易部门）向缴费人提供的核定单录入《非税收入通用申报表》，办理申报缴费事宜。</a:t>
            </a:r>
            <a:endParaRPr lang="zh-CN" altLang="en-US" sz="2000">
              <a:solidFill>
                <a:schemeClr val="bg1">
                  <a:lumMod val="75000"/>
                </a:schemeClr>
              </a:solidFill>
              <a:latin typeface="方正小标宋简体" panose="02000000000000000000" charset="-122"/>
              <a:ea typeface="方正小标宋简体" panose="02000000000000000000" charset="-122"/>
              <a:cs typeface="方正小标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318896" y="104545"/>
            <a:ext cx="5112276" cy="521970"/>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dirty="0"/>
              <a:t>热点问题解答</a:t>
            </a:r>
            <a:endParaRPr lang="zh-CN" altLang="en-US" dirty="0"/>
          </a:p>
        </p:txBody>
      </p:sp>
      <p:sp>
        <p:nvSpPr>
          <p:cNvPr id="2" name="文本框 1"/>
          <p:cNvSpPr txBox="1"/>
          <p:nvPr/>
        </p:nvSpPr>
        <p:spPr>
          <a:xfrm>
            <a:off x="1202055" y="1124585"/>
            <a:ext cx="8517255" cy="4154170"/>
          </a:xfrm>
          <a:prstGeom prst="rect">
            <a:avLst/>
          </a:prstGeom>
          <a:noFill/>
        </p:spPr>
        <p:txBody>
          <a:bodyPr wrap="square" rtlCol="0">
            <a:spAutoFit/>
          </a:bodyPr>
          <a:p>
            <a:r>
              <a:rPr lang="zh-CN" altLang="en-US" sz="2400">
                <a:solidFill>
                  <a:schemeClr val="accent3">
                    <a:lumMod val="50000"/>
                  </a:schemeClr>
                </a:solidFill>
                <a:latin typeface="方正小标宋简体" panose="02000000000000000000" charset="-122"/>
                <a:ea typeface="方正小标宋简体" panose="02000000000000000000" charset="-122"/>
                <a:cs typeface="方正小标宋简体" panose="02000000000000000000" charset="-122"/>
              </a:rPr>
              <a:t>四、国有土地使用权出让收入划转税务部门征收后，缴费人如何申报缴纳国有土地使用权出让收入？</a:t>
            </a:r>
            <a:endParaRPr lang="zh-CN" altLang="en-US" sz="2400">
              <a:solidFill>
                <a:schemeClr val="accent3">
                  <a:lumMod val="50000"/>
                </a:schemeClr>
              </a:solidFill>
              <a:latin typeface="方正小标宋简体" panose="02000000000000000000" charset="-122"/>
              <a:ea typeface="方正小标宋简体" panose="02000000000000000000" charset="-122"/>
              <a:cs typeface="方正小标宋简体" panose="02000000000000000000" charset="-122"/>
            </a:endParaRPr>
          </a:p>
          <a:p>
            <a:r>
              <a:rPr lang="zh-CN" altLang="en-US" sz="1800">
                <a:solidFill>
                  <a:schemeClr val="tx1"/>
                </a:solidFill>
                <a:latin typeface="方正小标宋简体" panose="02000000000000000000" charset="-122"/>
                <a:ea typeface="方正小标宋简体" panose="02000000000000000000" charset="-122"/>
                <a:cs typeface="方正小标宋简体" panose="02000000000000000000" charset="-122"/>
              </a:rPr>
              <a:t>（一）涉及竞买保证金情形（流程中的缴费人指的是“竞得人”）</a:t>
            </a:r>
            <a:endParaRPr lang="zh-CN" altLang="en-US" sz="1800">
              <a:solidFill>
                <a:schemeClr val="tx1"/>
              </a:solidFill>
              <a:latin typeface="方正小标宋简体" panose="02000000000000000000" charset="-122"/>
              <a:ea typeface="方正小标宋简体" panose="02000000000000000000" charset="-122"/>
              <a:cs typeface="方正小标宋简体" panose="02000000000000000000" charset="-122"/>
            </a:endParaRPr>
          </a:p>
          <a:p>
            <a:r>
              <a:rPr lang="en-US" altLang="zh-CN" sz="1800">
                <a:solidFill>
                  <a:schemeClr val="tx1"/>
                </a:solidFill>
                <a:latin typeface="方正小标宋简体" panose="02000000000000000000" charset="-122"/>
                <a:ea typeface="方正小标宋简体" panose="02000000000000000000" charset="-122"/>
                <a:cs typeface="方正小标宋简体" panose="02000000000000000000" charset="-122"/>
              </a:rPr>
              <a:t>       </a:t>
            </a:r>
            <a:r>
              <a:rPr lang="zh-CN" altLang="en-US" sz="1800">
                <a:solidFill>
                  <a:schemeClr val="tx1"/>
                </a:solidFill>
                <a:latin typeface="方正小标宋简体" panose="02000000000000000000" charset="-122"/>
                <a:ea typeface="方正小标宋简体" panose="02000000000000000000" charset="-122"/>
                <a:cs typeface="方正小标宋简体" panose="02000000000000000000" charset="-122"/>
              </a:rPr>
              <a:t>1.上门申报征收</a:t>
            </a:r>
            <a:endParaRPr lang="zh-CN" altLang="en-US" sz="1800">
              <a:solidFill>
                <a:schemeClr val="tx1"/>
              </a:solidFill>
              <a:latin typeface="方正小标宋简体" panose="02000000000000000000" charset="-122"/>
              <a:ea typeface="方正小标宋简体" panose="02000000000000000000" charset="-122"/>
              <a:cs typeface="方正小标宋简体" panose="02000000000000000000" charset="-122"/>
            </a:endParaRPr>
          </a:p>
          <a:p>
            <a:r>
              <a:rPr lang="en-US" altLang="zh-CN" sz="1800">
                <a:solidFill>
                  <a:schemeClr val="tx1"/>
                </a:solidFill>
                <a:latin typeface="方正小标宋简体" panose="02000000000000000000" charset="-122"/>
                <a:ea typeface="方正小标宋简体" panose="02000000000000000000" charset="-122"/>
                <a:cs typeface="方正小标宋简体" panose="02000000000000000000" charset="-122"/>
              </a:rPr>
              <a:t>       </a:t>
            </a:r>
            <a:r>
              <a:rPr lang="zh-CN" altLang="en-US" sz="1800">
                <a:solidFill>
                  <a:schemeClr val="tx1"/>
                </a:solidFill>
                <a:latin typeface="方正小标宋简体" panose="02000000000000000000" charset="-122"/>
                <a:ea typeface="方正小标宋简体" panose="02000000000000000000" charset="-122"/>
                <a:cs typeface="方正小标宋简体" panose="02000000000000000000" charset="-122"/>
              </a:rPr>
              <a:t>缴费人在政务服务中心或办税服务厅申请将</a:t>
            </a:r>
            <a:r>
              <a:rPr lang="zh-CN" altLang="en-US" sz="1800">
                <a:solidFill>
                  <a:schemeClr val="bg2"/>
                </a:solidFill>
                <a:latin typeface="方正小标宋简体" panose="02000000000000000000" charset="-122"/>
                <a:ea typeface="方正小标宋简体" panose="02000000000000000000" charset="-122"/>
                <a:cs typeface="方正小标宋简体" panose="02000000000000000000" charset="-122"/>
              </a:rPr>
              <a:t>竞买保证金</a:t>
            </a:r>
            <a:r>
              <a:rPr lang="zh-CN" altLang="en-US" sz="1800">
                <a:solidFill>
                  <a:schemeClr val="tx1"/>
                </a:solidFill>
                <a:latin typeface="方正小标宋简体" panose="02000000000000000000" charset="-122"/>
                <a:ea typeface="方正小标宋简体" panose="02000000000000000000" charset="-122"/>
                <a:cs typeface="方正小标宋简体" panose="02000000000000000000" charset="-122"/>
              </a:rPr>
              <a:t>抵作土地价款的，政务服务中心税务部门窗口或办税服务厅窗口通过电子税务局税务端查询自然资源部门推送的《湖北省国有土地使用权出让收入费源信息表》信息，录入《非税收入通用申报表》，申报完成后，税务机关根据申报信息开具</a:t>
            </a:r>
            <a:r>
              <a:rPr lang="zh-CN" altLang="en-US" sz="1800">
                <a:solidFill>
                  <a:schemeClr val="bg2"/>
                </a:solidFill>
                <a:latin typeface="方正小标宋简体" panose="02000000000000000000" charset="-122"/>
                <a:ea typeface="方正小标宋简体" panose="02000000000000000000" charset="-122"/>
                <a:cs typeface="方正小标宋简体" panose="02000000000000000000" charset="-122"/>
              </a:rPr>
              <a:t>《银行端查询缴税凭证》</a:t>
            </a:r>
            <a:r>
              <a:rPr lang="zh-CN" altLang="en-US" sz="1800">
                <a:solidFill>
                  <a:schemeClr val="tx1"/>
                </a:solidFill>
                <a:latin typeface="方正小标宋简体" panose="02000000000000000000" charset="-122"/>
                <a:ea typeface="方正小标宋简体" panose="02000000000000000000" charset="-122"/>
                <a:cs typeface="方正小标宋简体" panose="02000000000000000000" charset="-122"/>
              </a:rPr>
              <a:t>给缴费人，缴费人持填全信息的《银行端查询缴税凭证》到银行办理缴费。缴费成功后可在政务服务中心税务部门窗口、办税服务厅窗口开具《中央非税收入统一票据》，或自行登陆电子税务局打印《中央非税收入统一票据》。</a:t>
            </a:r>
            <a:endParaRPr lang="zh-CN" altLang="en-US" sz="1800">
              <a:solidFill>
                <a:schemeClr val="tx1"/>
              </a:solidFill>
              <a:latin typeface="方正小标宋简体" panose="02000000000000000000" charset="-122"/>
              <a:ea typeface="方正小标宋简体" panose="02000000000000000000" charset="-122"/>
              <a:cs typeface="方正小标宋简体" panose="02000000000000000000" charset="-122"/>
            </a:endParaRPr>
          </a:p>
          <a:p>
            <a:r>
              <a:rPr lang="en-US" altLang="zh-CN" sz="1800">
                <a:solidFill>
                  <a:schemeClr val="tx1"/>
                </a:solidFill>
                <a:latin typeface="方正小标宋简体" panose="02000000000000000000" charset="-122"/>
                <a:ea typeface="方正小标宋简体" panose="02000000000000000000" charset="-122"/>
                <a:cs typeface="方正小标宋简体" panose="02000000000000000000" charset="-122"/>
              </a:rPr>
              <a:t>      </a:t>
            </a:r>
            <a:r>
              <a:rPr lang="zh-CN" altLang="en-US" sz="1800">
                <a:solidFill>
                  <a:schemeClr val="tx1"/>
                </a:solidFill>
                <a:latin typeface="方正小标宋简体" panose="02000000000000000000" charset="-122"/>
                <a:ea typeface="方正小标宋简体" panose="02000000000000000000" charset="-122"/>
                <a:cs typeface="方正小标宋简体" panose="02000000000000000000" charset="-122"/>
              </a:rPr>
              <a:t>缴费人在政务服务中心或办税服务厅申请缴纳国有土地使用权出让收入剩余款项的，政务服务中心税务部门窗口或办税服务厅窗口录入《非税收入通用申报表》，办理申报缴费事宜。</a:t>
            </a:r>
            <a:endParaRPr lang="zh-CN" altLang="en-US" sz="1800">
              <a:solidFill>
                <a:schemeClr val="tx1"/>
              </a:solidFill>
              <a:latin typeface="方正小标宋简体" panose="02000000000000000000" charset="-122"/>
              <a:ea typeface="方正小标宋简体" panose="02000000000000000000" charset="-122"/>
              <a:cs typeface="方正小标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318896" y="104545"/>
            <a:ext cx="5112276" cy="521970"/>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dirty="0"/>
              <a:t>热点问题解答</a:t>
            </a:r>
            <a:endParaRPr lang="zh-CN" altLang="en-US" dirty="0"/>
          </a:p>
        </p:txBody>
      </p:sp>
      <p:sp>
        <p:nvSpPr>
          <p:cNvPr id="2" name="文本框 1"/>
          <p:cNvSpPr txBox="1"/>
          <p:nvPr/>
        </p:nvSpPr>
        <p:spPr>
          <a:xfrm>
            <a:off x="1202055" y="1124585"/>
            <a:ext cx="8517255" cy="3876675"/>
          </a:xfrm>
          <a:prstGeom prst="rect">
            <a:avLst/>
          </a:prstGeom>
          <a:noFill/>
        </p:spPr>
        <p:txBody>
          <a:bodyPr wrap="square" rtlCol="0">
            <a:spAutoFit/>
          </a:bodyPr>
          <a:p>
            <a:r>
              <a:rPr lang="zh-CN" altLang="en-US" sz="2400">
                <a:solidFill>
                  <a:schemeClr val="accent3">
                    <a:lumMod val="50000"/>
                  </a:schemeClr>
                </a:solidFill>
                <a:latin typeface="方正小标宋简体" panose="02000000000000000000" charset="-122"/>
                <a:ea typeface="方正小标宋简体" panose="02000000000000000000" charset="-122"/>
                <a:cs typeface="方正小标宋简体" panose="02000000000000000000" charset="-122"/>
              </a:rPr>
              <a:t>四、国有土地使用权出让收入划转税务部门征收后，缴费人如何申报缴纳国有土地使用权出让收入？</a:t>
            </a:r>
            <a:endParaRPr lang="zh-CN" altLang="en-US" sz="2400">
              <a:solidFill>
                <a:schemeClr val="accent3">
                  <a:lumMod val="50000"/>
                </a:schemeClr>
              </a:solidFill>
              <a:latin typeface="方正小标宋简体" panose="02000000000000000000" charset="-122"/>
              <a:ea typeface="方正小标宋简体" panose="02000000000000000000" charset="-122"/>
              <a:cs typeface="方正小标宋简体" panose="02000000000000000000" charset="-122"/>
            </a:endParaRPr>
          </a:p>
          <a:p>
            <a:r>
              <a:rPr lang="zh-CN" altLang="en-US" sz="1800">
                <a:solidFill>
                  <a:schemeClr val="tx1"/>
                </a:solidFill>
                <a:latin typeface="方正小标宋简体" panose="02000000000000000000" charset="-122"/>
                <a:ea typeface="方正小标宋简体" panose="02000000000000000000" charset="-122"/>
                <a:cs typeface="方正小标宋简体" panose="02000000000000000000" charset="-122"/>
              </a:rPr>
              <a:t>（一）涉及竞买保证金情形（流程中的缴费人指的是“竞得人”）</a:t>
            </a:r>
            <a:endParaRPr lang="zh-CN" altLang="en-US" sz="1800">
              <a:solidFill>
                <a:schemeClr val="tx1"/>
              </a:solidFill>
              <a:latin typeface="方正小标宋简体" panose="02000000000000000000" charset="-122"/>
              <a:ea typeface="方正小标宋简体" panose="02000000000000000000" charset="-122"/>
              <a:cs typeface="方正小标宋简体" panose="02000000000000000000" charset="-122"/>
            </a:endParaRPr>
          </a:p>
          <a:p>
            <a:r>
              <a:rPr lang="en-US" altLang="zh-CN" sz="1800">
                <a:solidFill>
                  <a:schemeClr val="tx1"/>
                </a:solidFill>
                <a:latin typeface="方正小标宋简体" panose="02000000000000000000" charset="-122"/>
                <a:ea typeface="方正小标宋简体" panose="02000000000000000000" charset="-122"/>
                <a:cs typeface="方正小标宋简体" panose="02000000000000000000" charset="-122"/>
              </a:rPr>
              <a:t>       </a:t>
            </a:r>
            <a:r>
              <a:rPr lang="zh-CN" altLang="en-US" sz="1800">
                <a:solidFill>
                  <a:schemeClr val="tx1"/>
                </a:solidFill>
                <a:latin typeface="方正小标宋简体" panose="02000000000000000000" charset="-122"/>
                <a:ea typeface="方正小标宋简体" panose="02000000000000000000" charset="-122"/>
                <a:cs typeface="方正小标宋简体" panose="02000000000000000000" charset="-122"/>
              </a:rPr>
              <a:t>2.网上申报征收</a:t>
            </a:r>
            <a:endParaRPr lang="zh-CN" altLang="en-US" sz="1800">
              <a:solidFill>
                <a:schemeClr val="tx1"/>
              </a:solidFill>
              <a:latin typeface="方正小标宋简体" panose="02000000000000000000" charset="-122"/>
              <a:ea typeface="方正小标宋简体" panose="02000000000000000000" charset="-122"/>
              <a:cs typeface="方正小标宋简体" panose="02000000000000000000" charset="-122"/>
            </a:endParaRPr>
          </a:p>
          <a:p>
            <a:r>
              <a:rPr lang="en-US" altLang="zh-CN" sz="1800">
                <a:solidFill>
                  <a:schemeClr val="tx1"/>
                </a:solidFill>
                <a:latin typeface="方正小标宋简体" panose="02000000000000000000" charset="-122"/>
                <a:ea typeface="方正小标宋简体" panose="02000000000000000000" charset="-122"/>
                <a:cs typeface="方正小标宋简体" panose="02000000000000000000" charset="-122"/>
              </a:rPr>
              <a:t>      </a:t>
            </a:r>
            <a:r>
              <a:rPr lang="zh-CN" altLang="en-US" sz="1800">
                <a:solidFill>
                  <a:schemeClr val="tx1"/>
                </a:solidFill>
                <a:latin typeface="方正小标宋简体" panose="02000000000000000000" charset="-122"/>
                <a:ea typeface="方正小标宋简体" panose="02000000000000000000" charset="-122"/>
                <a:cs typeface="方正小标宋简体" panose="02000000000000000000" charset="-122"/>
              </a:rPr>
              <a:t>缴费人通过湖北省电子税务局申请缴纳国有土地使用权出让竞买保证金的，使用湖北省电子税务局 “国有土地使用权出让收入申报”功能模块，申报完成后，自行打印</a:t>
            </a:r>
            <a:r>
              <a:rPr lang="zh-CN" altLang="en-US" sz="1800">
                <a:solidFill>
                  <a:schemeClr val="bg2"/>
                </a:solidFill>
                <a:latin typeface="方正小标宋简体" panose="02000000000000000000" charset="-122"/>
                <a:ea typeface="方正小标宋简体" panose="02000000000000000000" charset="-122"/>
                <a:cs typeface="方正小标宋简体" panose="02000000000000000000" charset="-122"/>
              </a:rPr>
              <a:t>《银行端查询缴税凭证》</a:t>
            </a:r>
            <a:r>
              <a:rPr lang="zh-CN" altLang="en-US" sz="1800">
                <a:solidFill>
                  <a:schemeClr val="tx1"/>
                </a:solidFill>
                <a:latin typeface="方正小标宋简体" panose="02000000000000000000" charset="-122"/>
                <a:ea typeface="方正小标宋简体" panose="02000000000000000000" charset="-122"/>
                <a:cs typeface="方正小标宋简体" panose="02000000000000000000" charset="-122"/>
              </a:rPr>
              <a:t>，缴费人持填全信息的《银行端查询缴税凭证》到银行办理缴费。缴费成功后可在政务服务中心税务部门窗口、办税服务厅窗口开具《中央非税收入统一票据》，或自行登陆湖北省电子税务局打印《中央非税收入统一票据》。</a:t>
            </a:r>
            <a:endParaRPr lang="zh-CN" altLang="en-US" sz="1800">
              <a:solidFill>
                <a:schemeClr val="tx1"/>
              </a:solidFill>
              <a:latin typeface="方正小标宋简体" panose="02000000000000000000" charset="-122"/>
              <a:ea typeface="方正小标宋简体" panose="02000000000000000000" charset="-122"/>
              <a:cs typeface="方正小标宋简体" panose="02000000000000000000" charset="-122"/>
            </a:endParaRPr>
          </a:p>
          <a:p>
            <a:r>
              <a:rPr lang="en-US" altLang="zh-CN" sz="1800">
                <a:solidFill>
                  <a:schemeClr val="tx1"/>
                </a:solidFill>
                <a:latin typeface="方正小标宋简体" panose="02000000000000000000" charset="-122"/>
                <a:ea typeface="方正小标宋简体" panose="02000000000000000000" charset="-122"/>
                <a:cs typeface="方正小标宋简体" panose="02000000000000000000" charset="-122"/>
              </a:rPr>
              <a:t>      </a:t>
            </a:r>
            <a:r>
              <a:rPr lang="zh-CN" altLang="en-US" sz="1800">
                <a:solidFill>
                  <a:schemeClr val="tx1"/>
                </a:solidFill>
                <a:latin typeface="方正小标宋简体" panose="02000000000000000000" charset="-122"/>
                <a:ea typeface="方正小标宋简体" panose="02000000000000000000" charset="-122"/>
                <a:cs typeface="方正小标宋简体" panose="02000000000000000000" charset="-122"/>
              </a:rPr>
              <a:t>缴费人通过湖北省电子税务局申请缴纳国有土地使用权出让收入剩余款项的，由缴费人使用湖北省电子税务局 “国有土地使用权出让收入申报”功能模块，办理申报缴费事宜。</a:t>
            </a:r>
            <a:endParaRPr lang="zh-CN" altLang="en-US" sz="1800">
              <a:solidFill>
                <a:schemeClr val="tx1"/>
              </a:solidFill>
              <a:latin typeface="方正小标宋简体" panose="02000000000000000000" charset="-122"/>
              <a:ea typeface="方正小标宋简体" panose="02000000000000000000" charset="-122"/>
              <a:cs typeface="方正小标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318896" y="104545"/>
            <a:ext cx="5112276" cy="521970"/>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dirty="0"/>
              <a:t>热点问题解答</a:t>
            </a:r>
            <a:endParaRPr lang="zh-CN" altLang="en-US" dirty="0"/>
          </a:p>
        </p:txBody>
      </p:sp>
      <p:sp>
        <p:nvSpPr>
          <p:cNvPr id="2" name="文本框 1"/>
          <p:cNvSpPr txBox="1"/>
          <p:nvPr/>
        </p:nvSpPr>
        <p:spPr>
          <a:xfrm>
            <a:off x="1202055" y="1196975"/>
            <a:ext cx="8517255" cy="3599815"/>
          </a:xfrm>
          <a:prstGeom prst="rect">
            <a:avLst/>
          </a:prstGeom>
          <a:noFill/>
        </p:spPr>
        <p:txBody>
          <a:bodyPr wrap="square" rtlCol="0">
            <a:spAutoFit/>
          </a:bodyPr>
          <a:p>
            <a:r>
              <a:rPr lang="zh-CN" altLang="en-US" sz="2400">
                <a:solidFill>
                  <a:schemeClr val="accent3">
                    <a:lumMod val="50000"/>
                  </a:schemeClr>
                </a:solidFill>
                <a:latin typeface="方正小标宋简体" panose="02000000000000000000" charset="-122"/>
                <a:ea typeface="方正小标宋简体" panose="02000000000000000000" charset="-122"/>
                <a:cs typeface="方正小标宋简体" panose="02000000000000000000" charset="-122"/>
              </a:rPr>
              <a:t>四、国有土地使用权出让收入划转税务部门征收后，缴费人如何申报缴纳国有土地使用权出让收入？</a:t>
            </a:r>
            <a:endParaRPr lang="zh-CN" altLang="en-US" sz="2400">
              <a:solidFill>
                <a:schemeClr val="accent3">
                  <a:lumMod val="50000"/>
                </a:schemeClr>
              </a:solidFill>
              <a:latin typeface="方正小标宋简体" panose="02000000000000000000" charset="-122"/>
              <a:ea typeface="方正小标宋简体" panose="02000000000000000000" charset="-122"/>
              <a:cs typeface="方正小标宋简体" panose="02000000000000000000" charset="-122"/>
            </a:endParaRPr>
          </a:p>
          <a:p>
            <a:r>
              <a:rPr lang="zh-CN" altLang="en-US" sz="1800">
                <a:solidFill>
                  <a:schemeClr val="tx1"/>
                </a:solidFill>
                <a:latin typeface="方正小标宋简体" panose="02000000000000000000" charset="-122"/>
                <a:ea typeface="方正小标宋简体" panose="02000000000000000000" charset="-122"/>
                <a:cs typeface="方正小标宋简体" panose="02000000000000000000" charset="-122"/>
              </a:rPr>
              <a:t>（二）不涉及竞买保证金情形</a:t>
            </a:r>
            <a:endParaRPr lang="zh-CN" altLang="en-US" sz="1800">
              <a:solidFill>
                <a:schemeClr val="tx1"/>
              </a:solidFill>
              <a:latin typeface="方正小标宋简体" panose="02000000000000000000" charset="-122"/>
              <a:ea typeface="方正小标宋简体" panose="02000000000000000000" charset="-122"/>
              <a:cs typeface="方正小标宋简体" panose="02000000000000000000" charset="-122"/>
            </a:endParaRPr>
          </a:p>
          <a:p>
            <a:r>
              <a:rPr lang="en-US" altLang="zh-CN" sz="1800">
                <a:solidFill>
                  <a:schemeClr val="tx1"/>
                </a:solidFill>
                <a:latin typeface="方正小标宋简体" panose="02000000000000000000" charset="-122"/>
                <a:ea typeface="方正小标宋简体" panose="02000000000000000000" charset="-122"/>
                <a:cs typeface="方正小标宋简体" panose="02000000000000000000" charset="-122"/>
              </a:rPr>
              <a:t>     </a:t>
            </a:r>
            <a:r>
              <a:rPr lang="zh-CN" altLang="en-US" sz="1800">
                <a:solidFill>
                  <a:schemeClr val="tx1"/>
                </a:solidFill>
                <a:latin typeface="方正小标宋简体" panose="02000000000000000000" charset="-122"/>
                <a:ea typeface="方正小标宋简体" panose="02000000000000000000" charset="-122"/>
                <a:cs typeface="方正小标宋简体" panose="02000000000000000000" charset="-122"/>
              </a:rPr>
              <a:t>1.上门申报征收。</a:t>
            </a:r>
            <a:endParaRPr lang="zh-CN" altLang="en-US" sz="1800">
              <a:solidFill>
                <a:schemeClr val="tx1"/>
              </a:solidFill>
              <a:latin typeface="方正小标宋简体" panose="02000000000000000000" charset="-122"/>
              <a:ea typeface="方正小标宋简体" panose="02000000000000000000" charset="-122"/>
              <a:cs typeface="方正小标宋简体" panose="02000000000000000000" charset="-122"/>
            </a:endParaRPr>
          </a:p>
          <a:p>
            <a:r>
              <a:rPr lang="en-US" altLang="zh-CN" sz="1800">
                <a:solidFill>
                  <a:schemeClr val="tx1"/>
                </a:solidFill>
                <a:latin typeface="方正小标宋简体" panose="02000000000000000000" charset="-122"/>
                <a:ea typeface="方正小标宋简体" panose="02000000000000000000" charset="-122"/>
                <a:cs typeface="方正小标宋简体" panose="02000000000000000000" charset="-122"/>
              </a:rPr>
              <a:t>     </a:t>
            </a:r>
            <a:r>
              <a:rPr lang="zh-CN" altLang="en-US" sz="1800">
                <a:solidFill>
                  <a:schemeClr val="tx1"/>
                </a:solidFill>
                <a:latin typeface="方正小标宋简体" panose="02000000000000000000" charset="-122"/>
                <a:ea typeface="方正小标宋简体" panose="02000000000000000000" charset="-122"/>
                <a:cs typeface="方正小标宋简体" panose="02000000000000000000" charset="-122"/>
              </a:rPr>
              <a:t>缴费人在政务服务中心或办税服务厅申请缴纳国有土地使用权出让收入相关款项的，政务服务中心税务部门窗口或办税服务厅按照自然资源部门传递的《湖北省国有土地使用权出让收入费源信息采集表》信息，录入《非税收入通用申报表》，办理申报缴费事宜。</a:t>
            </a:r>
            <a:endParaRPr lang="zh-CN" altLang="en-US" sz="1800">
              <a:solidFill>
                <a:schemeClr val="tx1"/>
              </a:solidFill>
              <a:latin typeface="方正小标宋简体" panose="02000000000000000000" charset="-122"/>
              <a:ea typeface="方正小标宋简体" panose="02000000000000000000" charset="-122"/>
              <a:cs typeface="方正小标宋简体" panose="02000000000000000000" charset="-122"/>
            </a:endParaRPr>
          </a:p>
          <a:p>
            <a:r>
              <a:rPr lang="en-US" altLang="zh-CN" sz="1800">
                <a:solidFill>
                  <a:schemeClr val="tx1"/>
                </a:solidFill>
                <a:latin typeface="方正小标宋简体" panose="02000000000000000000" charset="-122"/>
                <a:ea typeface="方正小标宋简体" panose="02000000000000000000" charset="-122"/>
                <a:cs typeface="方正小标宋简体" panose="02000000000000000000" charset="-122"/>
              </a:rPr>
              <a:t>    </a:t>
            </a:r>
            <a:r>
              <a:rPr lang="zh-CN" altLang="en-US" sz="1800">
                <a:solidFill>
                  <a:schemeClr val="tx1"/>
                </a:solidFill>
                <a:latin typeface="方正小标宋简体" panose="02000000000000000000" charset="-122"/>
                <a:ea typeface="方正小标宋简体" panose="02000000000000000000" charset="-122"/>
                <a:cs typeface="方正小标宋简体" panose="02000000000000000000" charset="-122"/>
              </a:rPr>
              <a:t>2.网上申报征收。</a:t>
            </a:r>
            <a:endParaRPr lang="zh-CN" altLang="en-US" sz="1800">
              <a:solidFill>
                <a:schemeClr val="tx1"/>
              </a:solidFill>
              <a:latin typeface="方正小标宋简体" panose="02000000000000000000" charset="-122"/>
              <a:ea typeface="方正小标宋简体" panose="02000000000000000000" charset="-122"/>
              <a:cs typeface="方正小标宋简体" panose="02000000000000000000" charset="-122"/>
            </a:endParaRPr>
          </a:p>
          <a:p>
            <a:r>
              <a:rPr lang="en-US" altLang="zh-CN" sz="1800">
                <a:solidFill>
                  <a:schemeClr val="tx1"/>
                </a:solidFill>
                <a:latin typeface="方正小标宋简体" panose="02000000000000000000" charset="-122"/>
                <a:ea typeface="方正小标宋简体" panose="02000000000000000000" charset="-122"/>
                <a:cs typeface="方正小标宋简体" panose="02000000000000000000" charset="-122"/>
              </a:rPr>
              <a:t>      </a:t>
            </a:r>
            <a:r>
              <a:rPr lang="zh-CN" altLang="en-US" sz="1800">
                <a:solidFill>
                  <a:schemeClr val="tx1"/>
                </a:solidFill>
                <a:latin typeface="方正小标宋简体" panose="02000000000000000000" charset="-122"/>
                <a:ea typeface="方正小标宋简体" panose="02000000000000000000" charset="-122"/>
                <a:cs typeface="方正小标宋简体" panose="02000000000000000000" charset="-122"/>
              </a:rPr>
              <a:t>缴费人通过湖北省电子税务局申请缴纳国有土地使用权出让收入相关款项的，由缴费人使用湖北省电子税务局 “国有土地使用权出让收入申报”功能模块，办理申报缴费事宜。</a:t>
            </a:r>
            <a:endParaRPr lang="zh-CN" altLang="en-US" sz="1800">
              <a:solidFill>
                <a:schemeClr val="tx1"/>
              </a:solidFill>
              <a:latin typeface="方正小标宋简体" panose="02000000000000000000" charset="-122"/>
              <a:ea typeface="方正小标宋简体" panose="02000000000000000000" charset="-122"/>
              <a:cs typeface="方正小标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ags/tag1.xml><?xml version="1.0" encoding="utf-8"?>
<p:tagLst xmlns:p="http://schemas.openxmlformats.org/presentationml/2006/main">
  <p:tag name="ISPRING_ULTRA_SCORM_COURSE_ID" val="9C5CD29A-3ACC-4FB8-9CFB-5F9A5988C3F9"/>
  <p:tag name="ISPRING_SCORM_RATE_SLIDES" val="1"/>
  <p:tag name="ISPRINGONLINEFOLDERID" val="0"/>
  <p:tag name="ISPRINGONLINEFOLDERPATH" val="Content List"/>
  <p:tag name="ISPRINGCLOUDFOLDERID" val="0"/>
  <p:tag name="ISPRINGCLOUDFOLDERPATH" val="Repository"/>
  <p:tag name="ISPRING_PLAYERS_CUSTOMIZATION" val="UEsDBBQAAgAIADZb60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2W+t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DZb60i+fNZIuQIAAFEKAAAhAAAAdW5pdmVyc2FsL2ZsYXNoX3NraW5fc2V0dGluZ3MueG1slVbbTuMwEH3nK6ruO2GvZSVTCUpXQmIXBIh3p5kmVh07sp2y/fv1ODax24ZmO0KqZ87xXDwzhegNE/OzyYSsJJfqGYxhotSoCboJK66meWuMFOcrKQwIcy6kqimfzj/9ch+SOeQpltyCGstZ0xX0bmbuM4bifXyfoQwRVrJuqNjdy1Ke53S1KZVsRXEytGrXgOJMbCzy4udssRx0wJk2dwbqJKblJco4SqNAa8CQfixRTrI4zYEHTxfuM5LTu/o4+z3almlmHO36M8oQraElpEW+vEYZxgt7e/oqM5SPCQb+Ggv9+gVlEMrpDlR6+e03lEGGbNrmf3qkUbLEgqacjx/xncMlLez4YVQXKCcJmBA6OvkKvjwu19sI5L/Gc09wXJXkj1jXvYWAj55zmBvVAsnCqbPpSr49tMbOB8zXlGsLiFU96NEG/UhbHa5JdT3uCd6YKCKQV/SIV8nbGhZdvBEw1ff4xeLGrYo4vnddFKCCrVdGEfbKHvnHlvUAGSl75DNnBTwIvjuA71s6TnjiG+ofM6q+jz4pvzWDoPYYChZOwYqu7nFydeTbKwKmlgXMNcbzwmrAZyOZ03UxZQdBEUG3rKSGSfEbcfnOZaNJtmfwrXa8sYhhhsOxfnMx2i0dP5g7n50sCOl+FfrkuvPE2CV+NaXG0FVV218lPZ14np0SW5hpdpyBa9LCQd2JtRzJqanagHqRko/1IqSBGOsyGwLLbrSG4CSLSkCy40Um/pJj1RdtnYNa2kdjELom1XW4ipUVt3/mlcEbFClhwNgxTWWvE5S9N2Wk8B0AVK2q0LLdobPULTeMwxbC5EcKl/BQZkTbFh3qtmtzD2sT95vXjGpIvyj6RolxqeEI4dXGJdOVExtG9LyhuXaZJWMfVnB/c7KUwy7D1ovXmDv7TkoutvbDClol/iv5D1BLAwQUAAIACAA2W+tIKpYPZ/4CAACXCwAAJgAAAHVuaXZlcnNhbC9odG1sX3B1Ymxpc2hpbmdfc2V0dGluZ3MueG1szZZvTxoxGMDf8ymaLr6UU+emI3cYIxiJToiwTV+Zci1cY6+9tT3wfLVPsw+2T7KnV0CIjp1GloUQ6NM+v+df+7Th0X0q0IRpw5WM8G59ByMmY0W5HEf4y+B0+xAjY4mkRCjJIiwVRkfNWpjlQ8FN0mfWwlKDACNNI7MRTqzNGkEwnU7r3GTazSqRW+CbeqzSINPMMGmZDjJBCvixRcYMnhEqAOCbKjlTa9ZqCIWe9FnRXDDEKXguuQuKiDObChz4VUMS3421yiU9UUJppMfDCL87PHaf+RpPavGUSZcS0wShE9sGoZQ7J4jo8weGEsbHCXh7sI/RlFObRHhv31FgdfCUUrJ95MRRThSkQNoZPmWWUGKJH3p7lt1bMxd4ES0kSXk8gBnkwo9wa3B7dtNrX110Ls9vB93uxaDT806UOsEqJwxWDYXgkMp1zBZ2QmItiRPwG3RGRBgWBsui+bKRkivOuTEaKgGpL7UwGoGnoojwseZEYMQtETxezFqix8yecgExON3d+kha/Aj08cYJ0YYtG5rPGJfFuPlN5YKiQuVI8DuGrEIQUZ7Cv4Sh5XSjkVZpKRXEWGQEpwxNOJsyelRmaQb8k6EbMJHmoAmbLxPMegvfc/6AhmykNHAZmcBWBTk3nl9/ETgjxjxCydzHrf5Fp9W+7Vy22tdbLkBCJ0TGL4RDCVma2Y3wSYGksnM9SEdMcsPKolBOy7kqsdVfXwbD01z4Mr91MZbQGyzJZqy8pDB/9aCy2YRMyoPoDleJhiPIoSSeCRMxHHcuc1YVGBOJlBQFIjE0KuOO9YSr3IDEH2CPNq/30OsjLsvRGG4OsKgp05WQO7t77/c/fDw4/NSoB79+/NxeqzRr4T1BnDnfw0/WNvFFI3/aDcPA9c7n27DV+b/qwr2r9tcqmbpsXw8qFandr4TrVlnVPa+y6spfG72lK6OSC9Bmxv7YQKMRPOWW0bfcNK8o/Pr712+LNyr8BqNYu33/3yD8aPHcWnlfhcGzD8AayFcf083ab1BLAwQUAAIACAA2W+tItIcUDKABAAAuBgAAHwAAAHVuaXZlcnNhbC9odG1sX3NraW5fc2V0dGluZ3MuanONlE1vwjAMhu/8CpRdJ8Q+YbuhwSQkDpPGbdohFFMq0jhKAoMh/vvq8NWk6SC+NK+evo4dOdtGs1gsYc3X5tZ9u/2Hv3cakGb1Em59XdToOenMiGwK4ywHkUlgAbIiZMaFgZO+OyMxZyad62TzSb6mZMjwZFYSVcRCRzQT0VYR7SeirWOJf49go1TVvqJSnydLa1G2EpQWpG1J1Dl3DLt5d6tcYADjCvQFdMYT8Ew7btWRZ8enDkWZSzBXXG5GmGJrwpNFqnEpp3X55xsFurjxxR5ov3TeBp6dyIwdWsjDxIMuRT2pNBgDh7zPA4ooLPgERMm37dY/qGdcLSigV5nJ7JHu3VGUacVTqHSp26PwMVl4VbrZoahyFtZ2TzzcU3iE4BvQFav+I4UHolqqKy5QaUypIxW02vMTKpBPM5keUrcpohwdlmzruncu1B2/z7wRwmCE5pGJzOsejium3kYH1wRZR7GZFzExlhcjmor9HDyQx9PY8Bmh/VeTcWt5Ms+L16F4GanjYIpv0EM5QxJyrhegx4iiqOf70snD5I3dH1BLAwQUAAIACAA2W+tI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A2W+tIlBOzImkAAABuAAAAHAAAAHVuaXZlcnNhbC9sb2NhbF9zZXR0aW5ncy54bWwNzDEOgzAMQNGdU1jeKe3WgcDGVpbSA1jERZEcG5GA4PZk+8PTb/szChy8pWDq8PV4IrDO5oMuDn/TUL8RUib1JKbsUA2h76pWbCb5cs4FJliFLt4mjiUyjxSLHHYRqOFTXv/AHpuuugF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NlvrSD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A3W+tIzZF56aEOAADyXgAAFwAAAHVuaXZlcnNhbC91bml2ZXJzYWwucG5n7dx5VNLbvgBwy6HJTnUalDJJTbunCdRKKZRs0DzZeE3rlIJD0mm4ZJSCMaTlTdPkqCl4NGny1r1mZB0PDihiKVEG1dXMVMggKRIRUQEZfpfee2sd1Hfe/2+tH2vxc/32z9+ePpu9v/ufnbl3d8jsmYtn2tjYzA7dsW2/jY1dmI2NbeJ0B0uKecvqEMufKfj9IVtsHghdvlhu7LBBu4JsbCpps4wx9pb7Gad3HMLb2Hz35Nt3Ch93L97GJvpy6LagcEK0sodLK2m/2ZIIdFy79ipXeGtL+I6f3ctu3tgRFHRxW5zg1o5jedW+S1F5N+q1y3YPvDiPHeWI+oU+LzSVl6pjOr6qEcwqFcnUOtbc09eVLCEna7VcwDSAoxq6RAAnZeQ5SnhhioMzZtyFQndIAJzXxK/LVbKdNFSjhgkYo8yy7dDXWZP+N8fZ+VQ8xYBgcMiGiNX7ZkEwE/K7IW48tlzalQWlGivN8JxwL9XtYJ9GG1tH+B+XVzGY3/KcpOc2ruVIm3oen0+YkAfm1LfnaKqpChN7pnn8u98uxthvz5+/qV2N8MA+nfB8M30Kz9KXcyfVDIPdDFeH9uanTWqUXf6DGbkChmFiPZb5YWJuuf8rY2L5cExMXqSnp7DIe2LDjjY2bdsePm9S2Y1Nd8ozfrgxUDyh7NTuC+mZV+65T+yhxgvpodEF1/yxLZNbN2v+wn3b4ycxzsp/4P6PC7W4iY07Y7vIa+WtK88mdeMiL+KB/R9LIBPToxxWh4VvW5g7qZtWh9VeYUxVNExs3bPZBxn3Mla6T3I6yJAdCM3EJ0xMPwt5CN8378C2iQU4P4R/WRk78x4IAUKAECAECAFCgBAgBAgBQoAQIAQIAUKAECAECAFCgBAgBAgBQoAQIAQIAUKAECAECAFCgBAgBAgBQoAQIAQIAUKAECAECAFCgBAgBAgBQoAQIAQIAUKAECAECAFCgBAgBAgBQoAQIAQIAUKAECAECAFCgBAgBAgBQoAQIAQIAUKAECDE/0+IRkrMkEkrkej5kImFWy4A9kP6k8EZvP/llL33FzCxMXExTyc92mSblrlnJnPBpMYsYzAOFR3ynlQD05+D/FmyT9m1ScnuttF5tmF2wanhNyd0y2LH6V5pmZimSVWlqdeHNZhGu+r2oEzDA59e0JNV9VpxzyYVB48HsvnrXSWEEql6QxsMFVJAH1dgtaRxVN+/JpAeMMZo0fSoRUzz8N3PCJVOT1P5coHXUNUiieq9SC9NFxT74QbEZG1P8azl2igxgSNNNKQ/wbmOH/asVFyDvi8BeAW4BcUi5UtR7AKlOlCk1Btz8ZCLmR4ooF3fL3Gdlr8nUC871JxHrJYmQhEl/GjRkdqzav8U6jzUxzbDoBXU5gSM0W2somHLxx0LDtaLQqDk30jCTWLsSGLp1y5+T+DoXvfvvERVwVf59WP2n95/Lbq904nmYUjHnWOJB5BWPfh5A9y8eezinEBdT0saBBEhZJ5wRIxV85ei+uiyjIuC19NSslTsJs2Cr0UelixuG5w0BX/FyS9aDb7WRt37QrbOZaQS+u/nzXEAga1Tt0SxhL2fu+zzX0byyFdGWnPLsvi5po/JC+q0+AdWnTMMcUZ3fVzEfIeWeleQ0FI+p4pGHP5ac194nBMF77TLv1v7ub2Z4ELmZrDCCJvmW70qc2h54UsRodnxQHfiUdk/S0+Y36KEhJ+FitU5lnfnhQm3bEw3DrSyUWY1zSmyy2Nv/R5z8UVf61+00sGSgWy4TVPVTgbeukl/oBrVkStYwriRJN5yRy+o5banPJI1YB7r4IqjFs+IoA+FZ6wlutxNEZTJTw/Pml/hepdtoNqNO2sS9yEL1lCtm3OOqUB0xgH+5aKLfLP6byYpeaQ9cs4VL+4heCdKLXYdJuPOP0tH2omg5sHLdVSjFMpNOcYkj3ZuZ16YQ3SRU8xy1xeERnmDyJMWR/Wjl/JGvStcL7MNL2nWo/V72w5zcQh0iDP8qyT5XHCHsRKnjoOaio+LrhdjzmBifL7TK7vYwCl7KRBYBdd/O+FTY7ja3ExGV494z6NBschCfIzsPU9Wp2qoW+L9xY3pUq4ZTOIirGeTzbEf3Kjpg7qtvSaUtMBBgxAZVFygnE2Tp0Ipul7gfPRZhTQb2FAKE9ISj1egAt8SuGrVMPGtIvsNzU9MRRaq8d0Uid6ZL4ozatUaf61mKQ4q9xM3BPDVEj5/KUBGsgK0JlhAlp4AHRoJs8u35cU7ZM6DDhwOz6YrTnLJ+k/0FXFNcW6uO0IeMiSjq66ruayFYS2iU5QltF436mORAsnpweVY//JOt1mG5kL6pVQ9WUjuaYHMbtE8xEta8E3tfIgIxje0ys8Y5Ps1BbN9g5ej6O0QT+gJQPPOoUTNIZCKgVOGEn3bquAW6CMarkue41GajdMgha6Kj0RdLvPfZWjRNvghu/x9z/vY82YM1GXjnTi01XOCSNBbd2d6PU77myiBtB+9eFeEvFdJwVuveKkeDtFciunGQR/gFTEwk7kqQznfAAn7XaQJ7mawfmTcjDOQdwfQSqjT66Nw2apNDVflkSFbGs3kCOxZAb9EFMQX4SgAnidroKG4Ih2RJs/xdVY+eYWUKJceGarWSrDvDl4XmZVpAndGa/uzxkT0XMa5k3W1zst2H+C1e0Z9f7QvT9bN3UNu3enKp/hs+LH3gvkXet/9/xpaueNPfCVkcxfKwz8zymlqjiIcDgFMGpFltlLELgzrU8QuCQlGQiRrTVnrLVULJbwz3zRlb6Pb5avjRPiSrGt/ZX2ojoBDNkTIPRgnpwrM8N29Rf4OZsPpU+hbj1amle+s/YQ5o6i8umf4MmlpfjuRUCdxsZ7cP2Sk7kxrNFuY8NJMgw7791/Ul592YXxKh0WsukoqsyYcMTIz9dRyRvk1Pem4Q/qJCi0MwYRQWuKWYOFc83Odqpwu64909/3+qqou6v5JaEdVmkDnneP8voGWLoiN8UllmTcw9PYnE34u3knj/5TUj0YlKebjKPtLx7RxqJz2FT8NpdQtqNBqiz2tF5cSn4cppWdkSnmDY5MxrUwzwzQKc4C4xXA2xhiQx0glaknIunfmx1G01lc+5gB0zuOx/XO1JpcIplMIxXx36huCUSMPoJTKF3kZmF8phIfkH4Q19O7pXlyS95s1T5Vl/anRZ/5JWzg9Z21YH82P5zctXz2DovDcKI/4S/me4zhtsZt1bVy8B8XnVVHDVahRUQj/19i1YaPUwy/Nnghf135po8ITIeV3U7zb9GdKTJLl+Uho9PV9Q5W/U4+hpC2ko82k0JeUmEdjui4Y0VuIBdiqfidkOY3OIVvGEI0uuwQTFM0VvkwfdVq3IlxLzi1t9+xJ/iI/Lg981c8tFMTZ31n4TBmZLQ7O11fttkyM5ZqhJC7ReuZohA/SucZP+9IEZPTp4bYOeJHIVkvdKcyFHamN+pcLWUwcIHYqNJgR0kBbF7sXWzcXMZJXYgg0G3dubSk6ufW1ec5bVtX/jKJLvHiDH+9+dOFjUxPr7o+dTx/X3rmdwYYBNQUYH1fDaGvwOghwnmIfz3uKi18FiIXT/6jHVkcOST8U9Dq+yhGhZctaUd2l5Vl4mKAz5FrNaoiKO/a+qFx+pRx/mAwcgENwkkBVDyxs1NL+xHhO9zHzUTfN0Z0aeT10yREPhuP88seIkST0k3hLjOGQcUq9yWmXw68Q+9+p7GHP1GVBSHiPk8eDkTc32uO6g/PxsPqNi39Zm6o06HYVWs0Du20lFIOynvrki6KmlZBHRVc7Z2WoAw1cQYLdBX06hk9LXOnaCvxOdvRY1gqUktY8O4HqKIECbcRsel+rs48YV9JRw1T5s9TIFA4ZtZoBxRp87hAb5lwN0ahpB1rhiQLWtDRBKsYHvduHqaNN3cBdPKTTkpa+JRkU67HlWT+Rp6okgTYlxSmmCF48ssU0ta877tD1y+xkc7DcEin90Xll/z1lFYSOlfRHiKnnotlD/syhRJJlRXNqzksstKxpxOe2G2vjq1XeV9/4oelJA18zssv45llTAw6M1MmQLL3gN1qYpnUtgtYuHU7i5o4bI+LGu0zKT067IpjT6EgcSSiRW0KhGv/C6V51LOyjNHihS9yW38iZwulTpFQR1+H4iHdLF85eXeXKrzkYG/PRr7IAgcNe+mPi8J5NGuRNO/A6/lxSSCnLHC3GGiv86Q0LsKW30wWpdBlyA+NwkPGIK1+RmFInCR836VxL9cOJkZ+/FiFH8bwTVE67nFdFNR4e00lImpdn7j/cCOPFzw9rSZO9d0JSstvLCC6USjREnRRsFQT4J2BIs7NOoER1BTSuT+IqmuY9TWqJCg4GqqKvtxPqMI9meElHdnU0VHuwbg7555iaku2qtYmF1ovX4AJR5QPTkaFnfPQh1JB3qcHgQhTWb7yrH/VnIJvHehc7nY3vTFTWvCU4SvkHo3L4vU7DBfOsu+FbaPaCDmOZp8k6CGvPD8flsDorfbzF8s/88zkqvwHCOQdBlxQzdORF9+vn66LlZ6/uuaP2zu/YS3TphFFmpKi+nrSOFH1PK1EMc4Xtk1w5RzRiiV0fB2zcuyNQa8nBJTdK+iFv62gDmetch08WWtEqIc5UuOkIen0iep3/WIkWEchELd6Zl9r0WvTSn5E9h1Qx8iT34g7JiqgklwB/VfJ5rq5mfvK4aH6VreiLvj9Xzv2CF48ygef8UaWTfb5s2mADhRc7cSuZKk/YDO80rkGIlEPIaO6HifuU00stOxjM0D309ncrFOcC910vxx8dl0fp2wsYd8Z0r0k7nIe+gx8vQymn/xLoPXHrZykW7ZgdMfQRDYzRbdWhvD87uNyyE8n/v54nA4aXz2U/c09nw9qknIkbwOpdtrdzs3Eoy4KglABmdt4dr0lbvs0Vqa+D+9iAQ74aarYEe90mnZRWNe32QE9CDx42kD6+3h9+dQieBdkVb1BSbd5hbP0kkeQMG8sndPvubQ+2YNL+A1BLAwQUAAIACAA3W+tIle6RfksAAABrAAAAGwAAAHVuaXZlcnNhbC91bml2ZXJzYWwucG5nLnhtbLOxr8jNUShLLSrOzM+zVTLUM1Cyt+PlsikoSi3LTC1XqACKAQUhQEmhEsg1QnDLM1NKMoBCBuZmCMGM1Mz0jBJbJQsDc7igPtBMAFBLAQIAABQAAgAIADZb60gVDq0oZAQAAAcRAAAdAAAAAAAAAAEAAAAAAAAAAAB1bml2ZXJzYWwvY29tbW9uX21lc3NhZ2VzLmxuZ1BLAQIAABQAAgAIADZb60gIfgsjKQMAAIYMAAAnAAAAAAAAAAEAAAAAAJ8EAAB1bml2ZXJzYWwvZmxhc2hfcHVibGlzaGluZ19zZXR0aW5ncy54bWxQSwECAAAUAAIACAA2W+tIvnzWSLkCAABRCgAAIQAAAAAAAAABAAAAAAANCAAAdW5pdmVyc2FsL2ZsYXNoX3NraW5fc2V0dGluZ3MueG1sUEsBAgAAFAACAAgANlvrSCqWD2f+AgAAlwsAACYAAAAAAAAAAQAAAAAABQsAAHVuaXZlcnNhbC9odG1sX3B1Ymxpc2hpbmdfc2V0dGluZ3MueG1sUEsBAgAAFAACAAgANlvrSLSHFAygAQAALgYAAB8AAAAAAAAAAQAAAAAARw4AAHVuaXZlcnNhbC9odG1sX3NraW5fc2V0dGluZ3MuanNQSwECAAAUAAIACAA2W+tIPTwv0cEAAADlAQAAGgAAAAAAAAABAAAAAAAkEAAAdW5pdmVyc2FsL2kxOG5fcHJlc2V0cy54bWxQSwECAAAUAAIACAA2W+tIlBOzImkAAABuAAAAHAAAAAAAAAABAAAAAAAdEQAAdW5pdmVyc2FsL2xvY2FsX3NldHRpbmdzLnhtbFBLAQIAABQAAgAIAESUV0cjtE77+wIAALAIAAAUAAAAAAAAAAEAAAAAAMARAAB1bml2ZXJzYWwvcGxheWVyLnhtbFBLAQIAABQAAgAIADZb60g129mtaAEAAPMCAAApAAAAAAAAAAEAAAAAAO0UAAB1bml2ZXJzYWwvc2tpbl9jdXN0b21pemF0aW9uX3NldHRpbmdzLnhtbFBLAQIAABQAAgAIADdb60jNkXnpoQ4AAPJeAAAXAAAAAAAAAAAAAAAAAJwWAAB1bml2ZXJzYWwvdW5pdmVyc2FsLnBuZ1BLAQIAABQAAgAIADdb60iV7pF+SwAAAGsAAAAbAAAAAAAAAAEAAAAAAHIlAAB1bml2ZXJzYWwvdW5pdmVyc2FsLnBuZy54bWxQSwUGAAAAAAsACwBJAwAA9iUAAAAA"/>
  <p:tag name="ISPRING_SCORM_ENDPOINT" val="&lt;endpoint&gt;&lt;enable&gt;0&lt;/enable&gt;&lt;lrs&gt;http://&lt;/lrs&gt;&lt;auth&gt;0&lt;/auth&gt;&lt;login&gt;&lt;/login&gt;&lt;password&gt;&lt;/password&gt;&lt;key&gt;&lt;/key&gt;&lt;name&gt;&lt;/name&gt;&lt;email&gt;&lt;/email&gt;&lt;/endpoint&gt;&#10;"/>
  <p:tag name="ISPRING_PRESENTATION_TITLE" val="导出"/>
  <p:tag name="COMMONDATA" val="eyJoZGlkIjoiY2Q2NjU1ZWI2YTRjN2NjNzg0ODA0Y2QzNzc1ZTNlNTcifQ=="/>
  <p:tag name="KSO_WPP_MARK_KEY" val="79cd2f1e-0e39-4a04-9703-ced4cce4a043"/>
</p:tagLst>
</file>

<file path=ppt/theme/theme1.xml><?xml version="1.0" encoding="utf-8"?>
<a:theme xmlns:a="http://schemas.openxmlformats.org/drawingml/2006/main" name="1_默认设计模板">
  <a:themeElements>
    <a:clrScheme name="自定义 7">
      <a:dk1>
        <a:srgbClr val="005D7F"/>
      </a:dk1>
      <a:lt1>
        <a:srgbClr val="1DB5CD"/>
      </a:lt1>
      <a:dk2>
        <a:srgbClr val="FD7B3F"/>
      </a:dk2>
      <a:lt2>
        <a:srgbClr val="EC2427"/>
      </a:lt2>
      <a:accent1>
        <a:srgbClr val="595959"/>
      </a:accent1>
      <a:accent2>
        <a:srgbClr val="FFFFFF"/>
      </a:accent2>
      <a:accent3>
        <a:srgbClr val="969696"/>
      </a:accent3>
      <a:accent4>
        <a:srgbClr val="005D7F"/>
      </a:accent4>
      <a:accent5>
        <a:srgbClr val="1DB5CD"/>
      </a:accent5>
      <a:accent6>
        <a:srgbClr val="FFB530"/>
      </a:accent6>
      <a:hlink>
        <a:srgbClr val="FD7B3F"/>
      </a:hlink>
      <a:folHlink>
        <a:srgbClr val="484849"/>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2223</Words>
  <Application>WPS 演示</Application>
  <PresentationFormat>自定义</PresentationFormat>
  <Paragraphs>89</Paragraphs>
  <Slides>11</Slides>
  <Notes>31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11</vt:i4>
      </vt:variant>
    </vt:vector>
  </HeadingPairs>
  <TitlesOfParts>
    <vt:vector size="24" baseType="lpstr">
      <vt:lpstr>Arial</vt:lpstr>
      <vt:lpstr>宋体</vt:lpstr>
      <vt:lpstr>Wingdings</vt:lpstr>
      <vt:lpstr>微软雅黑</vt:lpstr>
      <vt:lpstr>仿宋_GB2312</vt:lpstr>
      <vt:lpstr>Calibri</vt:lpstr>
      <vt:lpstr>Lifeline JL</vt:lpstr>
      <vt:lpstr>Segoe Print</vt:lpstr>
      <vt:lpstr>方正粗雅宋_GBK</vt:lpstr>
      <vt:lpstr>方正小标宋简体</vt:lpstr>
      <vt:lpstr>黑体</vt:lpstr>
      <vt:lpstr>Arial Unicode MS</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导出</dc:title>
  <dc:creator>Administrator</dc:creator>
  <cp:lastModifiedBy>易岩</cp:lastModifiedBy>
  <cp:revision>1206</cp:revision>
  <dcterms:created xsi:type="dcterms:W3CDTF">2013-01-25T01:44:00Z</dcterms:created>
  <dcterms:modified xsi:type="dcterms:W3CDTF">2022-07-06T00:36:38Z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2052-11.8.2.10158</vt:lpwstr>
  </property>
  <property fmtid="{D5CDD505-2E9C-101B-9397-08002B2CF9AE}" pid="3" name="ICV">
    <vt:lpwstr>AA911D0E826F4CE7A1D9A51F43023A64</vt:lpwstr>
  </property>
</Properties>
</file>